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6" r:id="rId4"/>
    <p:sldId id="262" r:id="rId5"/>
    <p:sldId id="258" r:id="rId6"/>
    <p:sldId id="265" r:id="rId7"/>
    <p:sldId id="266" r:id="rId8"/>
    <p:sldId id="263" r:id="rId9"/>
    <p:sldId id="267" r:id="rId10"/>
    <p:sldId id="264" r:id="rId11"/>
    <p:sldId id="259" r:id="rId12"/>
    <p:sldId id="271" r:id="rId13"/>
    <p:sldId id="272" r:id="rId14"/>
    <p:sldId id="273" r:id="rId15"/>
    <p:sldId id="275" r:id="rId16"/>
    <p:sldId id="276" r:id="rId17"/>
    <p:sldId id="277" r:id="rId18"/>
    <p:sldId id="278" r:id="rId19"/>
    <p:sldId id="279" r:id="rId20"/>
    <p:sldId id="280"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359"/>
    <a:srgbClr val="F3A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2" autoAdjust="0"/>
    <p:restoredTop sz="94660"/>
  </p:normalViewPr>
  <p:slideViewPr>
    <p:cSldViewPr snapToGrid="0">
      <p:cViewPr varScale="1">
        <p:scale>
          <a:sx n="69" d="100"/>
          <a:sy n="69"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5E88AE-BA65-4143-A756-67092C3F800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2878298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E88AE-BA65-4143-A756-67092C3F800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389086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E88AE-BA65-4143-A756-67092C3F800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375993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E88AE-BA65-4143-A756-67092C3F800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749269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5E88AE-BA65-4143-A756-67092C3F800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3849370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5E88AE-BA65-4143-A756-67092C3F800B}"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335774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E88AE-BA65-4143-A756-67092C3F800B}"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2811697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5E88AE-BA65-4143-A756-67092C3F800B}"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251435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E88AE-BA65-4143-A756-67092C3F800B}"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4290031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5E88AE-BA65-4143-A756-67092C3F800B}"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1080242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5E88AE-BA65-4143-A756-67092C3F800B}"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E1EAB-5681-4276-AC62-A956D049F736}" type="slidenum">
              <a:rPr lang="en-US" smtClean="0"/>
              <a:t>‹#›</a:t>
            </a:fld>
            <a:endParaRPr lang="en-US"/>
          </a:p>
        </p:txBody>
      </p:sp>
    </p:spTree>
    <p:extLst>
      <p:ext uri="{BB962C8B-B14F-4D97-AF65-F5344CB8AC3E}">
        <p14:creationId xmlns:p14="http://schemas.microsoft.com/office/powerpoint/2010/main" val="324894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E88AE-BA65-4143-A756-67092C3F800B}" type="datetimeFigureOut">
              <a:rPr lang="en-US" smtClean="0"/>
              <a:t>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E1EAB-5681-4276-AC62-A956D049F736}" type="slidenum">
              <a:rPr lang="en-US" smtClean="0"/>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3"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0"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10"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7078216" y="6736140"/>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70113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7956" y="2449445"/>
            <a:ext cx="5816088" cy="2609314"/>
          </a:xfrm>
          <a:prstGeom prst="rect">
            <a:avLst/>
          </a:prstGeom>
        </p:spPr>
      </p:pic>
      <p:sp>
        <p:nvSpPr>
          <p:cNvPr id="6" name="Rectangle 5"/>
          <p:cNvSpPr/>
          <p:nvPr/>
        </p:nvSpPr>
        <p:spPr>
          <a:xfrm>
            <a:off x="4563337" y="922078"/>
            <a:ext cx="3065326" cy="1754326"/>
          </a:xfrm>
          <a:prstGeom prst="rect">
            <a:avLst/>
          </a:prstGeom>
        </p:spPr>
        <p:txBody>
          <a:bodyPr wrap="none">
            <a:spAutoFit/>
          </a:bodyPr>
          <a:lstStyle/>
          <a:p>
            <a:pPr algn="ctr"/>
            <a:r>
              <a:rPr lang="en-US" sz="5400" b="1" dirty="0" err="1">
                <a:ln w="22225">
                  <a:solidFill>
                    <a:schemeClr val="accent2"/>
                  </a:solidFill>
                  <a:prstDash val="solid"/>
                </a:ln>
                <a:solidFill>
                  <a:srgbClr val="FF0000"/>
                </a:solidFill>
              </a:rPr>
              <a:t>Tiếng</a:t>
            </a:r>
            <a:r>
              <a:rPr lang="en-US" sz="5400" b="1" dirty="0">
                <a:ln w="22225">
                  <a:solidFill>
                    <a:schemeClr val="accent2"/>
                  </a:solidFill>
                  <a:prstDash val="solid"/>
                </a:ln>
                <a:solidFill>
                  <a:srgbClr val="FF0000"/>
                </a:solidFill>
              </a:rPr>
              <a:t> </a:t>
            </a:r>
            <a:r>
              <a:rPr lang="en-US" sz="5400" b="1" dirty="0" err="1">
                <a:ln w="22225">
                  <a:solidFill>
                    <a:schemeClr val="accent2"/>
                  </a:solidFill>
                  <a:prstDash val="solid"/>
                </a:ln>
                <a:solidFill>
                  <a:srgbClr val="FF0000"/>
                </a:solidFill>
              </a:rPr>
              <a:t>Việt</a:t>
            </a:r>
            <a:endParaRPr lang="en-US" sz="5400" b="1" dirty="0">
              <a:ln w="22225">
                <a:solidFill>
                  <a:schemeClr val="accent2"/>
                </a:solidFill>
                <a:prstDash val="solid"/>
              </a:ln>
              <a:solidFill>
                <a:srgbClr val="FF0000"/>
              </a:solidFill>
            </a:endParaRPr>
          </a:p>
          <a:p>
            <a:pPr algn="ctr"/>
            <a:r>
              <a:rPr lang="en-US" sz="5400" b="1" dirty="0" err="1">
                <a:ln w="22225">
                  <a:solidFill>
                    <a:schemeClr val="accent2"/>
                  </a:solidFill>
                  <a:prstDash val="solid"/>
                </a:ln>
                <a:solidFill>
                  <a:srgbClr val="FF0000"/>
                </a:solidFill>
              </a:rPr>
              <a:t>Đọc</a:t>
            </a:r>
            <a:endParaRPr lang="en-US" sz="54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236746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964276" y="781396"/>
            <a:ext cx="10474037" cy="5636029"/>
          </a:xfrm>
          <a:prstGeom prst="flowChartAlternate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3314329" y="-1002009"/>
            <a:ext cx="6718374" cy="4145639"/>
          </a:xfrm>
          <a:prstGeom prst="rect">
            <a:avLst/>
          </a:prstGeom>
        </p:spPr>
      </p:pic>
      <p:sp>
        <p:nvSpPr>
          <p:cNvPr id="7" name="TextBox 6"/>
          <p:cNvSpPr txBox="1"/>
          <p:nvPr/>
        </p:nvSpPr>
        <p:spPr>
          <a:xfrm>
            <a:off x="1540043" y="1443791"/>
            <a:ext cx="2202911" cy="923330"/>
          </a:xfrm>
          <a:prstGeom prst="rect">
            <a:avLst/>
          </a:prstGeom>
          <a:noFill/>
        </p:spPr>
        <p:txBody>
          <a:bodyPr wrap="none" rtlCol="0">
            <a:spAutoFit/>
          </a:bodyPr>
          <a:lstStyle/>
          <a:p>
            <a:r>
              <a:rPr lang="en-US" sz="5400" i="1" dirty="0" err="1">
                <a:solidFill>
                  <a:schemeClr val="accent5">
                    <a:lumMod val="75000"/>
                  </a:schemeClr>
                </a:solidFill>
                <a:latin typeface="Cambria" panose="02040503050406030204" pitchFamily="18" charset="0"/>
                <a:ea typeface="Cambria" panose="02040503050406030204" pitchFamily="18" charset="0"/>
              </a:rPr>
              <a:t>Vô</a:t>
            </a:r>
            <a:r>
              <a:rPr lang="en-US" sz="5400" i="1" dirty="0">
                <a:solidFill>
                  <a:schemeClr val="accent5">
                    <a:lumMod val="75000"/>
                  </a:schemeClr>
                </a:solidFill>
                <a:latin typeface="Cambria" panose="02040503050406030204" pitchFamily="18" charset="0"/>
                <a:ea typeface="Cambria" panose="02040503050406030204" pitchFamily="18" charset="0"/>
              </a:rPr>
              <a:t> </a:t>
            </a:r>
            <a:r>
              <a:rPr lang="en-US" sz="5400" i="1" dirty="0" err="1">
                <a:solidFill>
                  <a:schemeClr val="accent5">
                    <a:lumMod val="75000"/>
                  </a:schemeClr>
                </a:solidFill>
                <a:latin typeface="Cambria" panose="02040503050406030204" pitchFamily="18" charset="0"/>
                <a:ea typeface="Cambria" panose="02040503050406030204" pitchFamily="18" charset="0"/>
              </a:rPr>
              <a:t>tận</a:t>
            </a:r>
            <a:r>
              <a:rPr lang="en-US" sz="5400" i="1" dirty="0">
                <a:solidFill>
                  <a:schemeClr val="accent5">
                    <a:lumMod val="75000"/>
                  </a:schemeClr>
                </a:solidFill>
                <a:latin typeface="Cambria" panose="02040503050406030204" pitchFamily="18" charset="0"/>
                <a:ea typeface="Cambria" panose="02040503050406030204" pitchFamily="18" charset="0"/>
              </a:rPr>
              <a:t>:</a:t>
            </a:r>
          </a:p>
        </p:txBody>
      </p:sp>
      <p:sp>
        <p:nvSpPr>
          <p:cNvPr id="8" name="TextBox 7"/>
          <p:cNvSpPr txBox="1"/>
          <p:nvPr/>
        </p:nvSpPr>
        <p:spPr>
          <a:xfrm>
            <a:off x="4318721" y="1643846"/>
            <a:ext cx="6189374" cy="1446550"/>
          </a:xfrm>
          <a:prstGeom prst="rect">
            <a:avLst/>
          </a:prstGeom>
          <a:noFill/>
        </p:spPr>
        <p:txBody>
          <a:bodyPr wrap="square" rtlCol="0">
            <a:spAutoFit/>
          </a:bodyPr>
          <a:lstStyle/>
          <a:p>
            <a:pPr algn="just"/>
            <a:r>
              <a:rPr lang="en-US" sz="4400" i="1" dirty="0" err="1">
                <a:latin typeface="Cambria" panose="02040503050406030204" pitchFamily="18" charset="0"/>
                <a:ea typeface="Cambria" panose="02040503050406030204" pitchFamily="18" charset="0"/>
              </a:rPr>
              <a:t>tưởng</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như</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không</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bao</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giờ</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hết</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được</a:t>
            </a:r>
            <a:endParaRPr lang="en-US" sz="4400" i="1"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3"/>
          <a:stretch>
            <a:fillRect/>
          </a:stretch>
        </p:blipFill>
        <p:spPr>
          <a:xfrm>
            <a:off x="4724322" y="3368131"/>
            <a:ext cx="5378171" cy="282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447719" y="3962000"/>
            <a:ext cx="3276603" cy="923330"/>
          </a:xfrm>
          <a:prstGeom prst="rect">
            <a:avLst/>
          </a:prstGeom>
          <a:noFill/>
        </p:spPr>
        <p:txBody>
          <a:bodyPr wrap="none" rtlCol="0">
            <a:spAutoFit/>
          </a:bodyPr>
          <a:lstStyle/>
          <a:p>
            <a:r>
              <a:rPr lang="en-US" sz="5400" i="1" dirty="0" err="1">
                <a:solidFill>
                  <a:schemeClr val="accent5">
                    <a:lumMod val="75000"/>
                  </a:schemeClr>
                </a:solidFill>
                <a:latin typeface="Cambria" panose="02040503050406030204" pitchFamily="18" charset="0"/>
                <a:ea typeface="Cambria" panose="02040503050406030204" pitchFamily="18" charset="0"/>
              </a:rPr>
              <a:t>Lá</a:t>
            </a:r>
            <a:r>
              <a:rPr lang="en-US" sz="5400" i="1" dirty="0">
                <a:solidFill>
                  <a:schemeClr val="accent5">
                    <a:lumMod val="75000"/>
                  </a:schemeClr>
                </a:solidFill>
                <a:latin typeface="Cambria" panose="02040503050406030204" pitchFamily="18" charset="0"/>
                <a:ea typeface="Cambria" panose="02040503050406030204" pitchFamily="18" charset="0"/>
              </a:rPr>
              <a:t> </a:t>
            </a:r>
            <a:r>
              <a:rPr lang="en-US" sz="5400" i="1" dirty="0" err="1">
                <a:solidFill>
                  <a:schemeClr val="accent5">
                    <a:lumMod val="75000"/>
                  </a:schemeClr>
                </a:solidFill>
                <a:latin typeface="Cambria" panose="02040503050406030204" pitchFamily="18" charset="0"/>
                <a:ea typeface="Cambria" panose="02040503050406030204" pitchFamily="18" charset="0"/>
              </a:rPr>
              <a:t>dứa</a:t>
            </a:r>
            <a:r>
              <a:rPr lang="en-US" sz="5400" i="1" dirty="0">
                <a:solidFill>
                  <a:schemeClr val="accent5">
                    <a:lumMod val="75000"/>
                  </a:schemeClr>
                </a:solidFill>
                <a:latin typeface="Cambria" panose="02040503050406030204" pitchFamily="18" charset="0"/>
                <a:ea typeface="Cambria" panose="02040503050406030204" pitchFamily="18" charset="0"/>
              </a:rPr>
              <a:t> </a:t>
            </a:r>
            <a:r>
              <a:rPr lang="en-US" sz="5400" i="1" dirty="0" err="1">
                <a:solidFill>
                  <a:schemeClr val="accent5">
                    <a:lumMod val="75000"/>
                  </a:schemeClr>
                </a:solidFill>
                <a:latin typeface="Cambria" panose="02040503050406030204" pitchFamily="18" charset="0"/>
                <a:ea typeface="Cambria" panose="02040503050406030204" pitchFamily="18" charset="0"/>
              </a:rPr>
              <a:t>dại</a:t>
            </a:r>
            <a:endParaRPr lang="en-US" sz="5400" i="1" dirty="0">
              <a:solidFill>
                <a:schemeClr val="accent5">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9340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1807" y="0"/>
            <a:ext cx="10193395" cy="6913463"/>
          </a:xfrm>
          <a:prstGeom prst="rect">
            <a:avLst/>
          </a:prstGeom>
        </p:spPr>
      </p:pic>
    </p:spTree>
    <p:extLst>
      <p:ext uri="{BB962C8B-B14F-4D97-AF65-F5344CB8AC3E}">
        <p14:creationId xmlns:p14="http://schemas.microsoft.com/office/powerpoint/2010/main" val="2156760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sp>
        <p:nvSpPr>
          <p:cNvPr id="5" name="Rectangle 4"/>
          <p:cNvSpPr/>
          <p:nvPr/>
        </p:nvSpPr>
        <p:spPr>
          <a:xfrm>
            <a:off x="732000" y="860830"/>
            <a:ext cx="10652280"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Chùa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ngoại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Ki-a. Ki-a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bao</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giờ</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ngoại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ngôi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nhỏ</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bình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yên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rộng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lớn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dòng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Đáy</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dài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vô</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tận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ao</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hồ</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nở</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đầy</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sen.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điều</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Ki-a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thể</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ai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ở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tươi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cười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yêu</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quý</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em</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p>
        </p:txBody>
      </p:sp>
      <p:pic>
        <p:nvPicPr>
          <p:cNvPr id="6" name="Picture 5"/>
          <p:cNvPicPr>
            <a:picLocks noChangeAspect="1"/>
          </p:cNvPicPr>
          <p:nvPr/>
        </p:nvPicPr>
        <p:blipFill rotWithShape="1">
          <a:blip r:embed="rId3"/>
          <a:srcRect b="28161"/>
          <a:stretch/>
        </p:blipFill>
        <p:spPr>
          <a:xfrm>
            <a:off x="3391137" y="-307076"/>
            <a:ext cx="4426983" cy="1426813"/>
          </a:xfrm>
          <a:prstGeom prst="rect">
            <a:avLst/>
          </a:prstGeom>
        </p:spPr>
      </p:pic>
      <p:sp>
        <p:nvSpPr>
          <p:cNvPr id="8" name="Rectangle 7"/>
          <p:cNvSpPr/>
          <p:nvPr/>
        </p:nvSpPr>
        <p:spPr>
          <a:xfrm>
            <a:off x="304322" y="3538486"/>
            <a:ext cx="8839678" cy="1384995"/>
          </a:xfrm>
          <a:prstGeom prst="rect">
            <a:avLst/>
          </a:prstGeom>
        </p:spPr>
        <p:txBody>
          <a:bodyPr wrap="square">
            <a:spAutoFit/>
          </a:bodyPr>
          <a:lstStyle/>
          <a:p>
            <a:r>
              <a:rPr lang="en-US" sz="4200" b="1" i="1" dirty="0">
                <a:solidFill>
                  <a:srgbClr val="C00000"/>
                </a:solidFill>
                <a:latin typeface="Cambria" panose="02040503050406030204" pitchFamily="18" charset="0"/>
                <a:ea typeface="Cambria" panose="02040503050406030204" pitchFamily="18" charset="0"/>
              </a:rPr>
              <a:t>1. Ki-a </a:t>
            </a:r>
            <a:r>
              <a:rPr lang="en-US" sz="4200" b="1" i="1" dirty="0" err="1">
                <a:solidFill>
                  <a:srgbClr val="C00000"/>
                </a:solidFill>
                <a:latin typeface="Cambria" panose="02040503050406030204" pitchFamily="18" charset="0"/>
                <a:ea typeface="Cambria" panose="02040503050406030204" pitchFamily="18" charset="0"/>
              </a:rPr>
              <a:t>sống</a:t>
            </a:r>
            <a:r>
              <a:rPr lang="en-US" sz="4200" b="1" i="1" dirty="0">
                <a:solidFill>
                  <a:srgbClr val="C00000"/>
                </a:solidFill>
                <a:latin typeface="Cambria" panose="02040503050406030204" pitchFamily="18" charset="0"/>
                <a:ea typeface="Cambria" panose="02040503050406030204" pitchFamily="18" charset="0"/>
              </a:rPr>
              <a:t> ở </a:t>
            </a:r>
            <a:r>
              <a:rPr lang="en-US" sz="4200" b="1" i="1" dirty="0" err="1">
                <a:solidFill>
                  <a:srgbClr val="C00000"/>
                </a:solidFill>
                <a:latin typeface="Cambria" panose="02040503050406030204" pitchFamily="18" charset="0"/>
                <a:ea typeface="Cambria" panose="02040503050406030204" pitchFamily="18" charset="0"/>
              </a:rPr>
              <a:t>đâu</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và</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quê</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ngoại</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của</a:t>
            </a:r>
            <a:r>
              <a:rPr lang="en-US" sz="4200" b="1" i="1" dirty="0">
                <a:solidFill>
                  <a:srgbClr val="C00000"/>
                </a:solidFill>
                <a:latin typeface="Cambria" panose="02040503050406030204" pitchFamily="18" charset="0"/>
                <a:ea typeface="Cambria" panose="02040503050406030204" pitchFamily="18" charset="0"/>
              </a:rPr>
              <a:t> Ki-a ở </a:t>
            </a:r>
            <a:r>
              <a:rPr lang="en-US" sz="4200" b="1" i="1" dirty="0" err="1">
                <a:solidFill>
                  <a:srgbClr val="C00000"/>
                </a:solidFill>
                <a:latin typeface="Cambria" panose="02040503050406030204" pitchFamily="18" charset="0"/>
                <a:ea typeface="Cambria" panose="02040503050406030204" pitchFamily="18" charset="0"/>
              </a:rPr>
              <a:t>đâu</a:t>
            </a:r>
            <a:r>
              <a:rPr lang="en-US" sz="4200" b="1" i="1" dirty="0">
                <a:solidFill>
                  <a:srgbClr val="C00000"/>
                </a:solidFill>
                <a:latin typeface="Cambria" panose="02040503050406030204" pitchFamily="18" charset="0"/>
                <a:ea typeface="Cambria" panose="02040503050406030204" pitchFamily="18" charset="0"/>
              </a:rPr>
              <a:t>? </a:t>
            </a:r>
          </a:p>
        </p:txBody>
      </p:sp>
      <p:sp>
        <p:nvSpPr>
          <p:cNvPr id="9" name="Rectangle 8"/>
          <p:cNvSpPr/>
          <p:nvPr/>
        </p:nvSpPr>
        <p:spPr>
          <a:xfrm>
            <a:off x="2010478" y="4646482"/>
            <a:ext cx="6096000" cy="1938992"/>
          </a:xfrm>
          <a:prstGeom prst="rect">
            <a:avLst/>
          </a:prstGeom>
        </p:spPr>
        <p:txBody>
          <a:bodyPr>
            <a:spAutoFit/>
          </a:bodyPr>
          <a:lstStyle/>
          <a:p>
            <a:pPr algn="ctr"/>
            <a:r>
              <a:rPr lang="en-US" sz="4000" dirty="0">
                <a:latin typeface="Cambria" panose="02040503050406030204" pitchFamily="18" charset="0"/>
                <a:ea typeface="Cambria" panose="02040503050406030204" pitchFamily="18" charset="0"/>
              </a:rPr>
              <a:t>Ki-a </a:t>
            </a:r>
            <a:r>
              <a:rPr lang="en-US" sz="4000" dirty="0" err="1">
                <a:latin typeface="Cambria" panose="02040503050406030204" pitchFamily="18" charset="0"/>
                <a:ea typeface="Cambria" panose="02040503050406030204" pitchFamily="18" charset="0"/>
              </a:rPr>
              <a:t>sống</a:t>
            </a:r>
            <a:r>
              <a:rPr lang="en-US" sz="4000" dirty="0">
                <a:latin typeface="Cambria" panose="02040503050406030204" pitchFamily="18" charset="0"/>
                <a:ea typeface="Cambria" panose="02040503050406030204" pitchFamily="18" charset="0"/>
              </a:rPr>
              <a:t> ở </a:t>
            </a:r>
            <a:r>
              <a:rPr lang="en-US" sz="4000" dirty="0" err="1">
                <a:latin typeface="Cambria" panose="02040503050406030204" pitchFamily="18" charset="0"/>
                <a:ea typeface="Cambria" panose="02040503050406030204" pitchFamily="18" charset="0"/>
              </a:rPr>
              <a:t>nước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Mỹ</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quê</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ngoại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Ki-a ở </a:t>
            </a:r>
            <a:r>
              <a:rPr lang="en-US" sz="4000" dirty="0" err="1">
                <a:latin typeface="Cambria" panose="02040503050406030204" pitchFamily="18" charset="0"/>
                <a:ea typeface="Cambria" panose="02040503050406030204" pitchFamily="18" charset="0"/>
              </a:rPr>
              <a:t>làng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Chùa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Việt</a:t>
            </a:r>
            <a:r>
              <a:rPr lang="en-US" sz="4000" dirty="0">
                <a:latin typeface="Cambria" panose="02040503050406030204" pitchFamily="18" charset="0"/>
                <a:ea typeface="Cambria" panose="02040503050406030204" pitchFamily="18" charset="0"/>
              </a:rPr>
              <a:t> Nam.</a:t>
            </a:r>
          </a:p>
        </p:txBody>
      </p:sp>
      <p:pic>
        <p:nvPicPr>
          <p:cNvPr id="1026" name="Picture 2" descr="Hình ảnh Hài Hòa Bà Nội Cháu Gái Yếu Tố Trang Trí PNG , Yếu Tố Trang Trí,  Vẽ Tay, Bà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567689" y="3031958"/>
            <a:ext cx="3706928" cy="370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226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3"/>
          <a:srcRect b="28161"/>
          <a:stretch/>
        </p:blipFill>
        <p:spPr>
          <a:xfrm>
            <a:off x="3391137" y="-307076"/>
            <a:ext cx="4426983" cy="1426813"/>
          </a:xfrm>
          <a:prstGeom prst="rect">
            <a:avLst/>
          </a:prstGeom>
        </p:spPr>
      </p:pic>
      <p:sp>
        <p:nvSpPr>
          <p:cNvPr id="8" name="Rectangle 7"/>
          <p:cNvSpPr/>
          <p:nvPr/>
        </p:nvSpPr>
        <p:spPr>
          <a:xfrm>
            <a:off x="1775786" y="3863438"/>
            <a:ext cx="6168667" cy="2031325"/>
          </a:xfrm>
          <a:prstGeom prst="rect">
            <a:avLst/>
          </a:prstGeom>
        </p:spPr>
        <p:txBody>
          <a:bodyPr wrap="square">
            <a:spAutoFit/>
          </a:bodyPr>
          <a:lstStyle/>
          <a:p>
            <a:pPr algn="ctr"/>
            <a:r>
              <a:rPr lang="en-US" sz="4200" b="1" i="1" dirty="0">
                <a:solidFill>
                  <a:srgbClr val="C00000"/>
                </a:solidFill>
                <a:latin typeface="Cambria" panose="02040503050406030204" pitchFamily="18" charset="0"/>
                <a:ea typeface="Cambria" panose="02040503050406030204" pitchFamily="18" charset="0"/>
              </a:rPr>
              <a:t>2. </a:t>
            </a:r>
            <a:r>
              <a:rPr lang="en-US" sz="4200" b="1" i="1" dirty="0" err="1">
                <a:solidFill>
                  <a:srgbClr val="C00000"/>
                </a:solidFill>
                <a:latin typeface="Cambria" panose="02040503050406030204" pitchFamily="18" charset="0"/>
                <a:ea typeface="Cambria" panose="02040503050406030204" pitchFamily="18" charset="0"/>
              </a:rPr>
              <a:t>Những</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hình</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ảnh</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nào</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trong</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bài</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cho</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thấy</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quê</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ngoại</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của</a:t>
            </a:r>
            <a:r>
              <a:rPr lang="en-US" sz="4200" b="1" i="1" dirty="0">
                <a:solidFill>
                  <a:srgbClr val="C00000"/>
                </a:solidFill>
                <a:latin typeface="Cambria" panose="02040503050406030204" pitchFamily="18" charset="0"/>
                <a:ea typeface="Cambria" panose="02040503050406030204" pitchFamily="18" charset="0"/>
              </a:rPr>
              <a:t> Ki-a </a:t>
            </a:r>
            <a:r>
              <a:rPr lang="en-US" sz="4200" b="1" i="1" dirty="0" err="1">
                <a:solidFill>
                  <a:srgbClr val="C00000"/>
                </a:solidFill>
                <a:latin typeface="Cambria" panose="02040503050406030204" pitchFamily="18" charset="0"/>
                <a:ea typeface="Cambria" panose="02040503050406030204" pitchFamily="18" charset="0"/>
              </a:rPr>
              <a:t>rất</a:t>
            </a:r>
            <a:r>
              <a:rPr lang="en-US" sz="4200" b="1" i="1" dirty="0">
                <a:solidFill>
                  <a:srgbClr val="C00000"/>
                </a:solidFill>
                <a:latin typeface="Cambria" panose="02040503050406030204" pitchFamily="18" charset="0"/>
                <a:ea typeface="Cambria" panose="02040503050406030204" pitchFamily="18" charset="0"/>
              </a:rPr>
              <a:t> </a:t>
            </a:r>
            <a:r>
              <a:rPr lang="en-US" sz="4200" b="1" i="1" dirty="0" err="1">
                <a:solidFill>
                  <a:srgbClr val="C00000"/>
                </a:solidFill>
                <a:latin typeface="Cambria" panose="02040503050406030204" pitchFamily="18" charset="0"/>
                <a:ea typeface="Cambria" panose="02040503050406030204" pitchFamily="18" charset="0"/>
              </a:rPr>
              <a:t>đẹp</a:t>
            </a:r>
            <a:r>
              <a:rPr lang="en-US" sz="4200" b="1" i="1" dirty="0">
                <a:solidFill>
                  <a:srgbClr val="C00000"/>
                </a:solidFill>
                <a:latin typeface="Cambria" panose="02040503050406030204" pitchFamily="18" charset="0"/>
                <a:ea typeface="Cambria" panose="02040503050406030204" pitchFamily="18" charset="0"/>
              </a:rPr>
              <a:t>?</a:t>
            </a:r>
          </a:p>
        </p:txBody>
      </p:sp>
      <p:pic>
        <p:nvPicPr>
          <p:cNvPr id="1026" name="Picture 2" descr="Hình ảnh Hài Hòa Bà Nội Cháu Gái Yếu Tố Trang Trí PNG , Yếu Tố Trang Trí,  Vẽ Tay, Bà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8567689" y="3031958"/>
            <a:ext cx="3706928" cy="3706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766801" y="1419726"/>
            <a:ext cx="4494757" cy="45864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32000" y="1901621"/>
            <a:ext cx="10529558" cy="51157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2000" y="2435520"/>
            <a:ext cx="5115347" cy="50018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2000" y="860830"/>
            <a:ext cx="10652280"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Chùa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ngoại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Ki-a. Ki-a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bao</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giờ</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ngoại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vậy</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ngôi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nhỏ</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bình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yên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cánh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lúa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rộng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lớn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dòng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sông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Đáy</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dài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vô</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tận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ao</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hồ</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nở</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đầy</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hoa</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sen.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điều</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Ki-a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thể</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nào</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quên</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ai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ở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đó</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cũng</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tươi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cười</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yêu</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quý</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mn-cs"/>
              </a:rPr>
              <a:t>em</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2078475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sp>
        <p:nvSpPr>
          <p:cNvPr id="5" name="Rectangle 4"/>
          <p:cNvSpPr/>
          <p:nvPr/>
        </p:nvSpPr>
        <p:spPr>
          <a:xfrm>
            <a:off x="515431" y="906996"/>
            <a:ext cx="10652280" cy="2800767"/>
          </a:xfrm>
          <a:prstGeom prst="rect">
            <a:avLst/>
          </a:prstGeom>
        </p:spPr>
        <p:txBody>
          <a:bodyPr wrap="square">
            <a:spAutoFit/>
          </a:bodyPr>
          <a:lstStyle/>
          <a:p>
            <a:pPr algn="just"/>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Mẹ</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Ki-a </a:t>
            </a:r>
            <a:r>
              <a:rPr lang="en-US" sz="3600" dirty="0" err="1">
                <a:latin typeface="Cambria" panose="02040503050406030204" pitchFamily="18" charset="0"/>
                <a:ea typeface="Cambria" panose="02040503050406030204" pitchFamily="18" charset="0"/>
              </a:rPr>
              <a:t>kể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mẹ</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còn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nhỏ</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cứ</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dịp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nghỉ</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hè</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mẹ</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ngoại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đê</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dứa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chiếc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chóng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chiếc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kèn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thổi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mặt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đê</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mùa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hạ</a:t>
            </a:r>
            <a:r>
              <a:rPr lang="en-US" sz="3600" dirty="0">
                <a:latin typeface="Cambria" panose="02040503050406030204" pitchFamily="18" charset="0"/>
                <a:ea typeface="Cambria" panose="02040503050406030204" pitchFamily="18" charset="0"/>
              </a:rPr>
              <a:t>.</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p>
        </p:txBody>
      </p:sp>
      <p:pic>
        <p:nvPicPr>
          <p:cNvPr id="6" name="Picture 5"/>
          <p:cNvPicPr>
            <a:picLocks noChangeAspect="1"/>
          </p:cNvPicPr>
          <p:nvPr/>
        </p:nvPicPr>
        <p:blipFill rotWithShape="1">
          <a:blip r:embed="rId3"/>
          <a:srcRect b="28161"/>
          <a:stretch/>
        </p:blipFill>
        <p:spPr>
          <a:xfrm>
            <a:off x="3391137" y="-307076"/>
            <a:ext cx="4426983" cy="1426813"/>
          </a:xfrm>
          <a:prstGeom prst="rect">
            <a:avLst/>
          </a:prstGeom>
        </p:spPr>
      </p:pic>
      <p:sp>
        <p:nvSpPr>
          <p:cNvPr id="8" name="Rectangle 7"/>
          <p:cNvSpPr/>
          <p:nvPr/>
        </p:nvSpPr>
        <p:spPr>
          <a:xfrm>
            <a:off x="304323" y="3216056"/>
            <a:ext cx="11138188" cy="1323439"/>
          </a:xfrm>
          <a:prstGeom prst="rect">
            <a:avLst/>
          </a:prstGeom>
        </p:spPr>
        <p:txBody>
          <a:bodyPr wrap="square">
            <a:spAutoFit/>
          </a:bodyPr>
          <a:lstStyle/>
          <a:p>
            <a:pPr algn="ctr"/>
            <a:r>
              <a:rPr lang="en-US" sz="4000" b="1" i="1" dirty="0">
                <a:solidFill>
                  <a:srgbClr val="C00000"/>
                </a:solidFill>
                <a:latin typeface="Cambria" panose="02040503050406030204" pitchFamily="18" charset="0"/>
                <a:ea typeface="Cambria" panose="02040503050406030204" pitchFamily="18" charset="0"/>
              </a:rPr>
              <a:t>3. </a:t>
            </a:r>
            <a:r>
              <a:rPr lang="vi-VN" sz="4000" b="1" i="1" dirty="0">
                <a:solidFill>
                  <a:srgbClr val="C00000"/>
                </a:solidFill>
                <a:latin typeface="Cambria" panose="02040503050406030204" pitchFamily="18" charset="0"/>
                <a:ea typeface="Cambria" panose="02040503050406030204" pitchFamily="18" charset="0"/>
              </a:rPr>
              <a:t>Ki-a được mẹ kể cho nghe những kỉ niệm nào về tuổi thơ ở làng Chùa?</a:t>
            </a:r>
            <a:endParaRPr lang="en-US" sz="4000" b="1" i="1" dirty="0">
              <a:solidFill>
                <a:srgbClr val="C00000"/>
              </a:solidFill>
              <a:latin typeface="Cambria" panose="02040503050406030204" pitchFamily="18" charset="0"/>
              <a:ea typeface="Cambria" panose="02040503050406030204" pitchFamily="18" charset="0"/>
            </a:endParaRPr>
          </a:p>
        </p:txBody>
      </p:sp>
      <p:sp>
        <p:nvSpPr>
          <p:cNvPr id="9" name="Rectangle 8"/>
          <p:cNvSpPr/>
          <p:nvPr/>
        </p:nvSpPr>
        <p:spPr>
          <a:xfrm>
            <a:off x="304323" y="4539495"/>
            <a:ext cx="11703194" cy="1846659"/>
          </a:xfrm>
          <a:prstGeom prst="rect">
            <a:avLst/>
          </a:prstGeom>
        </p:spPr>
        <p:txBody>
          <a:bodyPr wrap="square">
            <a:spAutoFit/>
          </a:bodyPr>
          <a:lstStyle/>
          <a:p>
            <a:pPr algn="ctr"/>
            <a:r>
              <a:rPr lang="vi-VN" sz="3800" i="1" dirty="0">
                <a:latin typeface="Cambria" panose="02040503050406030204" pitchFamily="18" charset="0"/>
                <a:ea typeface="Cambria" panose="02040503050406030204" pitchFamily="18" charset="0"/>
              </a:rPr>
              <a:t>Ki-a được mẹ kể cho nghe về kỉ niệm được ông ngoại đưa ra để thả diều, lấy lá dứa dại làm những chiếc chong chóng và những chiếc kèn thổi vang trên mặt </a:t>
            </a:r>
            <a:r>
              <a:rPr lang="en-US" sz="3800" i="1" dirty="0" err="1">
                <a:latin typeface="Cambria" panose="02040503050406030204" pitchFamily="18" charset="0"/>
                <a:ea typeface="Cambria" panose="02040503050406030204" pitchFamily="18" charset="0"/>
              </a:rPr>
              <a:t>đê</a:t>
            </a:r>
            <a:r>
              <a:rPr lang="en-US" sz="38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53008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sp>
        <p:nvSpPr>
          <p:cNvPr id="8" name="Rectangle 7"/>
          <p:cNvSpPr/>
          <p:nvPr/>
        </p:nvSpPr>
        <p:spPr>
          <a:xfrm>
            <a:off x="586826" y="1038214"/>
            <a:ext cx="11138188" cy="1077218"/>
          </a:xfrm>
          <a:prstGeom prst="rect">
            <a:avLst/>
          </a:prstGeom>
        </p:spPr>
        <p:txBody>
          <a:bodyPr wrap="square">
            <a:spAutoFit/>
          </a:bodyPr>
          <a:lstStyle/>
          <a:p>
            <a:pPr algn="ctr"/>
            <a:r>
              <a:rPr lang="vi-VN" sz="3200" b="1" dirty="0">
                <a:solidFill>
                  <a:srgbClr val="C00000"/>
                </a:solidFill>
                <a:latin typeface="Cambria" panose="02040503050406030204" pitchFamily="18" charset="0"/>
                <a:ea typeface="Cambria" panose="02040503050406030204" pitchFamily="18" charset="0"/>
              </a:rPr>
              <a:t>4. Ki-a thường mơ thấy những gì về quê ngoại? Những giấc mơ đó nói lên điều gì về tình cảm của Ki-a với quê hương? </a:t>
            </a:r>
            <a:endParaRPr lang="en-US" sz="3200" b="1" dirty="0">
              <a:solidFill>
                <a:srgbClr val="C00000"/>
              </a:solidFill>
              <a:latin typeface="Cambria" panose="02040503050406030204" pitchFamily="18" charset="0"/>
              <a:ea typeface="Cambria" panose="02040503050406030204" pitchFamily="18" charset="0"/>
            </a:endParaRPr>
          </a:p>
        </p:txBody>
      </p:sp>
      <p:sp>
        <p:nvSpPr>
          <p:cNvPr id="9" name="Rectangle 8"/>
          <p:cNvSpPr/>
          <p:nvPr/>
        </p:nvSpPr>
        <p:spPr>
          <a:xfrm>
            <a:off x="720893" y="2147482"/>
            <a:ext cx="7556834" cy="2431435"/>
          </a:xfrm>
          <a:prstGeom prst="rect">
            <a:avLst/>
          </a:prstGeom>
        </p:spPr>
        <p:txBody>
          <a:bodyPr wrap="square">
            <a:spAutoFit/>
          </a:bodyPr>
          <a:lstStyle/>
          <a:p>
            <a:pPr algn="just"/>
            <a:r>
              <a:rPr lang="vi-VN" sz="3800" i="1" dirty="0">
                <a:latin typeface="Cambria" panose="02040503050406030204" pitchFamily="18" charset="0"/>
                <a:ea typeface="Cambria" panose="02040503050406030204" pitchFamily="18" charset="0"/>
              </a:rPr>
              <a:t>Ki-a thường mơ thấy mình đang ở quê ngoại, được gặp những người làng Chùa, được ngắm cánh đồng, dòng sông và dãy núi tím xa. </a:t>
            </a:r>
            <a:endParaRPr lang="en-US" sz="3800" i="1" dirty="0">
              <a:latin typeface="Cambria" panose="02040503050406030204" pitchFamily="18" charset="0"/>
              <a:ea typeface="Cambria" panose="02040503050406030204" pitchFamily="18" charset="0"/>
            </a:endParaRPr>
          </a:p>
        </p:txBody>
      </p:sp>
      <p:sp>
        <p:nvSpPr>
          <p:cNvPr id="2" name="Rectangle 1"/>
          <p:cNvSpPr/>
          <p:nvPr/>
        </p:nvSpPr>
        <p:spPr>
          <a:xfrm>
            <a:off x="720893" y="4552414"/>
            <a:ext cx="7556833" cy="1846659"/>
          </a:xfrm>
          <a:prstGeom prst="rect">
            <a:avLst/>
          </a:prstGeom>
          <a:solidFill>
            <a:schemeClr val="accent4">
              <a:lumMod val="40000"/>
              <a:lumOff val="60000"/>
            </a:schemeClr>
          </a:solidFill>
        </p:spPr>
        <p:txBody>
          <a:bodyPr wrap="square">
            <a:spAutoFit/>
          </a:bodyPr>
          <a:lstStyle/>
          <a:p>
            <a:pPr algn="just"/>
            <a:r>
              <a:rPr lang="en-US" sz="3800" dirty="0">
                <a:latin typeface="Cambria" panose="02040503050406030204" pitchFamily="18" charset="0"/>
                <a:ea typeface="Cambria" panose="02040503050406030204" pitchFamily="18" charset="0"/>
              </a:rPr>
              <a:t>=&gt; </a:t>
            </a:r>
            <a:r>
              <a:rPr lang="en-US" sz="3800" dirty="0" err="1">
                <a:latin typeface="Cambria" panose="02040503050406030204" pitchFamily="18" charset="0"/>
                <a:ea typeface="Cambria" panose="02040503050406030204" pitchFamily="18" charset="0"/>
              </a:rPr>
              <a:t>Những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giấc</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mơ</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đó</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nói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lên</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tình</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cảm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của</a:t>
            </a:r>
            <a:r>
              <a:rPr lang="en-US" sz="3800" dirty="0">
                <a:latin typeface="Cambria" panose="02040503050406030204" pitchFamily="18" charset="0"/>
                <a:ea typeface="Cambria" panose="02040503050406030204" pitchFamily="18" charset="0"/>
              </a:rPr>
              <a:t> Ki-a </a:t>
            </a:r>
            <a:r>
              <a:rPr lang="en-US" sz="3800" dirty="0" err="1">
                <a:latin typeface="Cambria" panose="02040503050406030204" pitchFamily="18" charset="0"/>
                <a:ea typeface="Cambria" panose="02040503050406030204" pitchFamily="18" charset="0"/>
              </a:rPr>
              <a:t>với</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quê</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hương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rất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sâu</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đậm</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rất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tha</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thiết</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và</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mong</a:t>
            </a:r>
            <a:r>
              <a:rPr lang="en-US" sz="3800" dirty="0">
                <a:latin typeface="Cambria" panose="02040503050406030204" pitchFamily="18" charset="0"/>
                <a:ea typeface="Cambria" panose="02040503050406030204" pitchFamily="18" charset="0"/>
              </a:rPr>
              <a:t> </a:t>
            </a:r>
            <a:r>
              <a:rPr lang="en-US" sz="3800" dirty="0" err="1">
                <a:latin typeface="Cambria" panose="02040503050406030204" pitchFamily="18" charset="0"/>
                <a:ea typeface="Cambria" panose="02040503050406030204" pitchFamily="18" charset="0"/>
              </a:rPr>
              <a:t>nhớ</a:t>
            </a:r>
            <a:r>
              <a:rPr lang="en-US" sz="3800"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3"/>
          <a:stretch>
            <a:fillRect/>
          </a:stretch>
        </p:blipFill>
        <p:spPr>
          <a:xfrm>
            <a:off x="8277726" y="2546484"/>
            <a:ext cx="3674530" cy="3637748"/>
          </a:xfrm>
          <a:prstGeom prst="rect">
            <a:avLst/>
          </a:prstGeom>
        </p:spPr>
      </p:pic>
    </p:spTree>
    <p:extLst>
      <p:ext uri="{BB962C8B-B14F-4D97-AF65-F5344CB8AC3E}">
        <p14:creationId xmlns:p14="http://schemas.microsoft.com/office/powerpoint/2010/main" val="427827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sp>
        <p:nvSpPr>
          <p:cNvPr id="8" name="Rectangle 7"/>
          <p:cNvSpPr/>
          <p:nvPr/>
        </p:nvSpPr>
        <p:spPr>
          <a:xfrm>
            <a:off x="586826" y="1038214"/>
            <a:ext cx="11138188" cy="2123658"/>
          </a:xfrm>
          <a:prstGeom prst="rect">
            <a:avLst/>
          </a:prstGeom>
        </p:spPr>
        <p:txBody>
          <a:bodyPr wrap="square">
            <a:spAutoFit/>
          </a:bodyPr>
          <a:lstStyle/>
          <a:p>
            <a:pPr algn="ctr"/>
            <a:r>
              <a:rPr lang="en-US" sz="4400" b="1" dirty="0">
                <a:solidFill>
                  <a:srgbClr val="C00000"/>
                </a:solidFill>
                <a:latin typeface="Cambria" panose="02040503050406030204" pitchFamily="18" charset="0"/>
                <a:ea typeface="Cambria" panose="02040503050406030204" pitchFamily="18" charset="0"/>
              </a:rPr>
              <a:t>5. </a:t>
            </a:r>
            <a:r>
              <a:rPr lang="vi-VN" sz="4400" b="1" dirty="0">
                <a:solidFill>
                  <a:srgbClr val="C00000"/>
                </a:solidFill>
                <a:latin typeface="Cambria" panose="02040503050406030204" pitchFamily="18" charset="0"/>
                <a:ea typeface="Cambria" panose="02040503050406030204" pitchFamily="18" charset="0"/>
              </a:rPr>
              <a:t>Câu chuyện “Quê ngoại” gợi cho em cảm nghĩ gì về tình cảm của mỗi người đối với quê hương? </a:t>
            </a:r>
            <a:endParaRPr lang="en-US" sz="4400" b="1" dirty="0">
              <a:solidFill>
                <a:srgbClr val="C00000"/>
              </a:solidFill>
              <a:latin typeface="Cambria" panose="02040503050406030204" pitchFamily="18" charset="0"/>
              <a:ea typeface="Cambria" panose="02040503050406030204" pitchFamily="18" charset="0"/>
            </a:endParaRPr>
          </a:p>
        </p:txBody>
      </p:sp>
      <p:sp>
        <p:nvSpPr>
          <p:cNvPr id="9" name="Rectangle 8"/>
          <p:cNvSpPr/>
          <p:nvPr/>
        </p:nvSpPr>
        <p:spPr>
          <a:xfrm>
            <a:off x="957777" y="3161872"/>
            <a:ext cx="10396286" cy="3016210"/>
          </a:xfrm>
          <a:prstGeom prst="rect">
            <a:avLst/>
          </a:prstGeom>
        </p:spPr>
        <p:txBody>
          <a:bodyPr wrap="square">
            <a:spAutoFit/>
          </a:bodyPr>
          <a:lstStyle/>
          <a:p>
            <a:pPr algn="just"/>
            <a:r>
              <a:rPr lang="vi-VN" sz="3800" i="1" dirty="0">
                <a:latin typeface="Cambria" panose="02040503050406030204" pitchFamily="18" charset="0"/>
                <a:ea typeface="Cambria" panose="02040503050406030204" pitchFamily="18" charset="0"/>
              </a:rPr>
              <a:t>Câu chuyện "Quê ngoại" gợi cho em cảm nghĩ tình cảm của mỗi người đối với quê hương là tình cảm rất thiêng liêng, cao quý. Tình cảm ấy không cần ai dạy, không cần tạo dựng cũng có sẵn trong mỗi người dân Việt Nam chúng ta. </a:t>
            </a:r>
            <a:endParaRPr lang="en-US" sz="3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5579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30068">
            <a:off x="-25250" y="-348953"/>
            <a:ext cx="8075250" cy="3991679"/>
          </a:xfrm>
          <a:prstGeom prst="rect">
            <a:avLst/>
          </a:prstGeom>
        </p:spPr>
      </p:pic>
      <p:sp>
        <p:nvSpPr>
          <p:cNvPr id="4" name="TextBox 3"/>
          <p:cNvSpPr txBox="1"/>
          <p:nvPr/>
        </p:nvSpPr>
        <p:spPr>
          <a:xfrm>
            <a:off x="763384" y="559688"/>
            <a:ext cx="6187912" cy="1862048"/>
          </a:xfrm>
          <a:prstGeom prst="rect">
            <a:avLst/>
          </a:prstGeom>
          <a:noFill/>
        </p:spPr>
        <p:txBody>
          <a:bodyPr wrap="none" rtlCol="0">
            <a:spAutoFit/>
          </a:bodyPr>
          <a:lstStyle/>
          <a:p>
            <a:r>
              <a:rPr lang="en-US" sz="11500" b="1" dirty="0" err="1">
                <a:solidFill>
                  <a:schemeClr val="accent2">
                    <a:lumMod val="75000"/>
                  </a:schemeClr>
                </a:solidFill>
                <a:latin typeface="#9Slide05 HLT Boulevard" panose="00000400000000000000" pitchFamily="2" charset="0"/>
                <a:ea typeface="#9Slide05 HLT Boulevard" panose="00000400000000000000" pitchFamily="2" charset="0"/>
                <a:cs typeface="#9Slide05 HLT Boulevard" panose="00000400000000000000" pitchFamily="2" charset="0"/>
              </a:rPr>
              <a:t>Nội</a:t>
            </a:r>
            <a:r>
              <a:rPr lang="en-US" sz="11500" b="1" dirty="0">
                <a:solidFill>
                  <a:schemeClr val="accent2">
                    <a:lumMod val="75000"/>
                  </a:schemeClr>
                </a:solidFill>
                <a:latin typeface="#9Slide05 HLT Boulevard" panose="00000400000000000000" pitchFamily="2" charset="0"/>
                <a:ea typeface="#9Slide05 HLT Boulevard" panose="00000400000000000000" pitchFamily="2" charset="0"/>
                <a:cs typeface="#9Slide05 HLT Boulevard" panose="00000400000000000000" pitchFamily="2" charset="0"/>
              </a:rPr>
              <a:t> dung</a:t>
            </a:r>
          </a:p>
        </p:txBody>
      </p:sp>
      <p:sp>
        <p:nvSpPr>
          <p:cNvPr id="18" name="Flowchart: Alternate Process 17"/>
          <p:cNvSpPr/>
          <p:nvPr/>
        </p:nvSpPr>
        <p:spPr>
          <a:xfrm>
            <a:off x="1060529" y="2907897"/>
            <a:ext cx="10474037" cy="3656444"/>
          </a:xfrm>
          <a:prstGeom prst="flowChartAlternate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60529" y="3125719"/>
            <a:ext cx="10089294" cy="3046988"/>
          </a:xfrm>
          <a:prstGeom prst="rect">
            <a:avLst/>
          </a:prstGeom>
        </p:spPr>
        <p:txBody>
          <a:bodyPr wrap="square">
            <a:spAutoFit/>
          </a:bodyPr>
          <a:lstStyle/>
          <a:p>
            <a:pPr algn="just">
              <a:spcAft>
                <a:spcPts val="0"/>
              </a:spcAft>
            </a:pP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Chúng</a:t>
            </a:r>
            <a:r>
              <a:rPr lang="en-US" sz="4800" i="1" dirty="0">
                <a:latin typeface="Cambria" panose="02040503050406030204" pitchFamily="18" charset="0"/>
                <a:ea typeface="Cambria" panose="02040503050406030204" pitchFamily="18" charset="0"/>
                <a:cs typeface="Times New Roman" panose="02020603050405020304" pitchFamily="18" charset="0"/>
              </a:rPr>
              <a:t> ta </a:t>
            </a:r>
            <a:r>
              <a:rPr lang="en-US" sz="4800" i="1" dirty="0" err="1">
                <a:latin typeface="Cambria" panose="02040503050406030204" pitchFamily="18" charset="0"/>
                <a:ea typeface="Cambria" panose="02040503050406030204" pitchFamily="18" charset="0"/>
                <a:cs typeface="Times New Roman" panose="02020603050405020304" pitchFamily="18" charset="0"/>
              </a:rPr>
              <a:t>ai</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ai</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cũng</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có</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quê</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hương</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Những</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kỉ</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niệm</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về</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quê</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hương</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bao</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giờ</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cũng</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đẹp</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Đặc</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biệt</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khi</a:t>
            </a:r>
            <a:r>
              <a:rPr lang="en-US" sz="4800" i="1" dirty="0">
                <a:latin typeface="Cambria" panose="02040503050406030204" pitchFamily="18" charset="0"/>
                <a:ea typeface="Cambria" panose="02040503050406030204" pitchFamily="18" charset="0"/>
                <a:cs typeface="Times New Roman" panose="02020603050405020304" pitchFamily="18" charset="0"/>
              </a:rPr>
              <a:t> ta </a:t>
            </a:r>
            <a:r>
              <a:rPr lang="en-US" sz="4800" i="1" dirty="0" err="1">
                <a:latin typeface="Cambria" panose="02040503050406030204" pitchFamily="18" charset="0"/>
                <a:ea typeface="Cambria" panose="02040503050406030204" pitchFamily="18" charset="0"/>
                <a:cs typeface="Times New Roman" panose="02020603050405020304" pitchFamily="18" charset="0"/>
              </a:rPr>
              <a:t>đi</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xa</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thì</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nỗi</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nhớ</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về</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quê</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hương</a:t>
            </a:r>
            <a:r>
              <a:rPr lang="en-US" sz="4800" i="1" dirty="0">
                <a:latin typeface="Cambria" panose="02040503050406030204" pitchFamily="18" charset="0"/>
                <a:ea typeface="Cambria" panose="02040503050406030204" pitchFamily="18" charset="0"/>
                <a:cs typeface="Times New Roman" panose="02020603050405020304" pitchFamily="18" charset="0"/>
              </a:rPr>
              <a:t> </a:t>
            </a:r>
            <a:r>
              <a:rPr lang="en-US" sz="4800" i="1" dirty="0" err="1">
                <a:latin typeface="Cambria" panose="02040503050406030204" pitchFamily="18" charset="0"/>
                <a:ea typeface="Cambria" panose="02040503050406030204" pitchFamily="18" charset="0"/>
                <a:cs typeface="Times New Roman" panose="02020603050405020304" pitchFamily="18" charset="0"/>
              </a:rPr>
              <a:t>càng</a:t>
            </a:r>
            <a:r>
              <a:rPr lang="en-US" sz="4800" i="1" dirty="0">
                <a:latin typeface="Cambria" panose="02040503050406030204" pitchFamily="18" charset="0"/>
                <a:ea typeface="Cambria" panose="02040503050406030204" pitchFamily="18" charset="0"/>
                <a:cs typeface="Times New Roman" panose="02020603050405020304" pitchFamily="18" charset="0"/>
              </a:rPr>
              <a:t> da </a:t>
            </a:r>
            <a:r>
              <a:rPr lang="en-US" sz="4800" i="1" dirty="0" err="1">
                <a:latin typeface="Cambria" panose="02040503050406030204" pitchFamily="18" charset="0"/>
                <a:ea typeface="Cambria" panose="02040503050406030204" pitchFamily="18" charset="0"/>
                <a:cs typeface="Times New Roman" panose="02020603050405020304" pitchFamily="18" charset="0"/>
              </a:rPr>
              <a:t>diết</a:t>
            </a:r>
            <a:r>
              <a:rPr lang="en-US" sz="4800" i="1" dirty="0">
                <a:latin typeface="Cambria" panose="02040503050406030204" pitchFamily="18" charset="0"/>
                <a:ea typeface="Cambria" panose="02040503050406030204" pitchFamily="18" charset="0"/>
                <a:cs typeface="Times New Roman" panose="02020603050405020304" pitchFamily="18" charset="0"/>
              </a:rPr>
              <a:t>.</a:t>
            </a:r>
            <a:endParaRPr lang="en-US" sz="4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43076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6829" y="2152458"/>
            <a:ext cx="8852159" cy="6011177"/>
          </a:xfrm>
          <a:prstGeom prst="rect">
            <a:avLst/>
          </a:prstGeom>
        </p:spPr>
      </p:pic>
    </p:spTree>
    <p:extLst>
      <p:ext uri="{BB962C8B-B14F-4D97-AF65-F5344CB8AC3E}">
        <p14:creationId xmlns:p14="http://schemas.microsoft.com/office/powerpoint/2010/main" val="2556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sp>
        <p:nvSpPr>
          <p:cNvPr id="8" name="Rectangle 7"/>
          <p:cNvSpPr/>
          <p:nvPr/>
        </p:nvSpPr>
        <p:spPr>
          <a:xfrm>
            <a:off x="586826" y="1038214"/>
            <a:ext cx="11138188" cy="646331"/>
          </a:xfrm>
          <a:prstGeom prst="rect">
            <a:avLst/>
          </a:prstGeom>
        </p:spPr>
        <p:txBody>
          <a:bodyPr wrap="square">
            <a:spAutoFit/>
          </a:bodyPr>
          <a:lstStyle/>
          <a:p>
            <a:pPr algn="ctr"/>
            <a:r>
              <a:rPr lang="vi-VN" sz="3600" b="1" dirty="0">
                <a:solidFill>
                  <a:srgbClr val="C00000"/>
                </a:solidFill>
                <a:latin typeface="Cambria" panose="02040503050406030204" pitchFamily="18" charset="0"/>
                <a:ea typeface="Cambria" panose="02040503050406030204" pitchFamily="18" charset="0"/>
              </a:rPr>
              <a:t>1. Tìm từ có nghĩa trái ngược với mỗi từ dưới đây: </a:t>
            </a:r>
            <a:endParaRPr lang="en-US" sz="3600" b="1" dirty="0">
              <a:solidFill>
                <a:srgbClr val="C00000"/>
              </a:solidFill>
              <a:latin typeface="Cambria" panose="02040503050406030204" pitchFamily="18" charset="0"/>
              <a:ea typeface="Cambria" panose="02040503050406030204" pitchFamily="18" charset="0"/>
            </a:endParaRPr>
          </a:p>
        </p:txBody>
      </p:sp>
      <p:sp>
        <p:nvSpPr>
          <p:cNvPr id="5" name="Flowchart: Alternate Process 4"/>
          <p:cNvSpPr/>
          <p:nvPr/>
        </p:nvSpPr>
        <p:spPr>
          <a:xfrm>
            <a:off x="1357745" y="1967345"/>
            <a:ext cx="2632364" cy="997528"/>
          </a:xfrm>
          <a:prstGeom prst="flowChartAlternateProcess">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t>xa</a:t>
            </a:r>
            <a:r>
              <a:rPr lang="en-US" sz="4400" dirty="0"/>
              <a:t> </a:t>
            </a:r>
            <a:r>
              <a:rPr lang="en-US" sz="4400" dirty="0" err="1"/>
              <a:t>xôi</a:t>
            </a:r>
            <a:endParaRPr lang="en-US" sz="4400" dirty="0"/>
          </a:p>
        </p:txBody>
      </p:sp>
      <p:sp>
        <p:nvSpPr>
          <p:cNvPr id="10" name="Flowchart: Alternate Process 9"/>
          <p:cNvSpPr/>
          <p:nvPr/>
        </p:nvSpPr>
        <p:spPr>
          <a:xfrm>
            <a:off x="1357745" y="3576013"/>
            <a:ext cx="2632364" cy="997528"/>
          </a:xfrm>
          <a:prstGeom prst="flowChartAlternateProcess">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t>rộng</a:t>
            </a:r>
            <a:r>
              <a:rPr lang="en-US" sz="4400" dirty="0"/>
              <a:t> </a:t>
            </a:r>
            <a:r>
              <a:rPr lang="en-US" sz="4400" dirty="0" err="1"/>
              <a:t>lớn</a:t>
            </a:r>
            <a:endParaRPr lang="en-US" sz="4400" dirty="0"/>
          </a:p>
        </p:txBody>
      </p:sp>
      <p:sp>
        <p:nvSpPr>
          <p:cNvPr id="11" name="Flowchart: Alternate Process 10"/>
          <p:cNvSpPr/>
          <p:nvPr/>
        </p:nvSpPr>
        <p:spPr>
          <a:xfrm>
            <a:off x="1357745" y="5142651"/>
            <a:ext cx="2632364" cy="997528"/>
          </a:xfrm>
          <a:prstGeom prst="flowChartAlternateProcess">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t>bình</a:t>
            </a:r>
            <a:r>
              <a:rPr lang="en-US" sz="4400" dirty="0"/>
              <a:t> </a:t>
            </a:r>
            <a:r>
              <a:rPr lang="en-US" sz="4400" dirty="0" err="1"/>
              <a:t>yên</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920" y="2578486"/>
            <a:ext cx="5407621" cy="4060288"/>
          </a:xfrm>
          <a:prstGeom prst="rect">
            <a:avLst/>
          </a:prstGeom>
        </p:spPr>
      </p:pic>
      <p:sp>
        <p:nvSpPr>
          <p:cNvPr id="12" name="Flowchart: Alternate Process 11"/>
          <p:cNvSpPr/>
          <p:nvPr/>
        </p:nvSpPr>
        <p:spPr>
          <a:xfrm>
            <a:off x="4395763" y="1976965"/>
            <a:ext cx="2632364" cy="997528"/>
          </a:xfrm>
          <a:prstGeom prst="flowChartAlternateProcess">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t>gần</a:t>
            </a:r>
            <a:r>
              <a:rPr lang="en-US" sz="4400" dirty="0"/>
              <a:t> </a:t>
            </a:r>
            <a:r>
              <a:rPr lang="en-US" sz="4400" dirty="0" err="1"/>
              <a:t>gũi</a:t>
            </a:r>
            <a:endParaRPr lang="en-US" sz="4400" dirty="0"/>
          </a:p>
        </p:txBody>
      </p:sp>
      <p:sp>
        <p:nvSpPr>
          <p:cNvPr id="13" name="Flowchart: Alternate Process 12"/>
          <p:cNvSpPr/>
          <p:nvPr/>
        </p:nvSpPr>
        <p:spPr>
          <a:xfrm>
            <a:off x="4395763" y="3585633"/>
            <a:ext cx="4471146" cy="997528"/>
          </a:xfrm>
          <a:prstGeom prst="flowChartAlternateProcess">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t>nhỏ</a:t>
            </a:r>
            <a:r>
              <a:rPr lang="en-US" sz="4400" dirty="0"/>
              <a:t> </a:t>
            </a:r>
            <a:r>
              <a:rPr lang="en-US" sz="4400" dirty="0" err="1"/>
              <a:t>bé</a:t>
            </a:r>
            <a:r>
              <a:rPr lang="en-US" sz="4400" dirty="0"/>
              <a:t>/ </a:t>
            </a:r>
            <a:r>
              <a:rPr lang="en-US" sz="4400" dirty="0" err="1"/>
              <a:t>hạn</a:t>
            </a:r>
            <a:r>
              <a:rPr lang="en-US" sz="4400" dirty="0"/>
              <a:t> </a:t>
            </a:r>
            <a:r>
              <a:rPr lang="en-US" sz="4400" dirty="0" err="1"/>
              <a:t>hẹp</a:t>
            </a:r>
            <a:endParaRPr lang="en-US" sz="4400" dirty="0"/>
          </a:p>
        </p:txBody>
      </p:sp>
      <p:sp>
        <p:nvSpPr>
          <p:cNvPr id="14" name="Flowchart: Alternate Process 13"/>
          <p:cNvSpPr/>
          <p:nvPr/>
        </p:nvSpPr>
        <p:spPr>
          <a:xfrm>
            <a:off x="4395763" y="5152271"/>
            <a:ext cx="5509634" cy="997528"/>
          </a:xfrm>
          <a:prstGeom prst="flowChartAlternateProcess">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t>loạn</a:t>
            </a:r>
            <a:r>
              <a:rPr lang="en-US" sz="4400" dirty="0"/>
              <a:t> </a:t>
            </a:r>
            <a:r>
              <a:rPr lang="en-US" sz="4400" dirty="0" err="1"/>
              <a:t>lạc</a:t>
            </a:r>
            <a:r>
              <a:rPr lang="en-US" sz="4400" dirty="0"/>
              <a:t>, </a:t>
            </a:r>
            <a:r>
              <a:rPr lang="en-US" sz="4400" dirty="0" err="1"/>
              <a:t>ồn</a:t>
            </a:r>
            <a:r>
              <a:rPr lang="en-US" sz="4400" dirty="0"/>
              <a:t> </a:t>
            </a:r>
            <a:r>
              <a:rPr lang="en-US" sz="4400" dirty="0" err="1"/>
              <a:t>ào</a:t>
            </a:r>
            <a:r>
              <a:rPr lang="en-US" sz="4400" dirty="0"/>
              <a:t>, </a:t>
            </a:r>
            <a:r>
              <a:rPr lang="en-US" sz="4400" dirty="0" err="1"/>
              <a:t>xô</a:t>
            </a:r>
            <a:r>
              <a:rPr lang="en-US" sz="4400" dirty="0"/>
              <a:t> </a:t>
            </a:r>
            <a:r>
              <a:rPr lang="en-US" sz="4400" dirty="0" err="1"/>
              <a:t>bồ</a:t>
            </a:r>
            <a:endParaRPr lang="en-US" sz="4400" dirty="0"/>
          </a:p>
        </p:txBody>
      </p:sp>
    </p:spTree>
    <p:extLst>
      <p:ext uri="{BB962C8B-B14F-4D97-AF65-F5344CB8AC3E}">
        <p14:creationId xmlns:p14="http://schemas.microsoft.com/office/powerpoint/2010/main" val="404855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3340" y="1844040"/>
            <a:ext cx="2668660" cy="5013960"/>
          </a:xfrm>
          <a:prstGeom prst="rect">
            <a:avLst/>
          </a:prstGeom>
        </p:spPr>
      </p:pic>
      <p:grpSp>
        <p:nvGrpSpPr>
          <p:cNvPr id="7" name="Group 6"/>
          <p:cNvGrpSpPr/>
          <p:nvPr/>
        </p:nvGrpSpPr>
        <p:grpSpPr>
          <a:xfrm>
            <a:off x="1783080" y="628423"/>
            <a:ext cx="8005487" cy="5108844"/>
            <a:chOff x="1783080" y="628423"/>
            <a:chExt cx="8005487" cy="510884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080" y="628423"/>
              <a:ext cx="8005487" cy="5108844"/>
            </a:xfrm>
            <a:prstGeom prst="rect">
              <a:avLst/>
            </a:prstGeom>
          </p:spPr>
        </p:pic>
        <p:sp>
          <p:nvSpPr>
            <p:cNvPr id="4" name="TextBox 3"/>
            <p:cNvSpPr txBox="1"/>
            <p:nvPr/>
          </p:nvSpPr>
          <p:spPr>
            <a:xfrm>
              <a:off x="3052583" y="1905572"/>
              <a:ext cx="5201254" cy="2554545"/>
            </a:xfrm>
            <a:prstGeom prst="rect">
              <a:avLst/>
            </a:prstGeom>
            <a:noFill/>
          </p:spPr>
          <p:txBody>
            <a:bodyPr wrap="square" rtlCol="0">
              <a:spAutoFit/>
            </a:bodyPr>
            <a:lstStyle/>
            <a:p>
              <a:pPr algn="ctr"/>
              <a:r>
                <a:rPr lang="en-US" sz="3200" b="1" dirty="0" err="1">
                  <a:solidFill>
                    <a:srgbClr val="2D3359"/>
                  </a:solidFill>
                  <a:latin typeface="Cambria" panose="02040503050406030204" pitchFamily="18" charset="0"/>
                  <a:ea typeface="Cambria" panose="02040503050406030204" pitchFamily="18" charset="0"/>
                </a:rPr>
                <a:t>Khi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nghĩ</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về</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quê</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nội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hoặc</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quê</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ngoại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của</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mình</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em</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thường</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nhớ</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tới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điều</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gì</a:t>
              </a:r>
              <a:r>
                <a:rPr lang="en-US" sz="3200" b="1" dirty="0">
                  <a:solidFill>
                    <a:srgbClr val="2D3359"/>
                  </a:solidFill>
                  <a:latin typeface="Cambria" panose="02040503050406030204" pitchFamily="18" charset="0"/>
                  <a:ea typeface="Cambria" panose="02040503050406030204" pitchFamily="18" charset="0"/>
                </a:rPr>
                <a:t>?</a:t>
              </a:r>
            </a:p>
            <a:p>
              <a:pPr algn="ctr"/>
              <a:r>
                <a:rPr lang="en-US" sz="3200" b="1" dirty="0">
                  <a:solidFill>
                    <a:srgbClr val="2D3359"/>
                  </a:solidFill>
                  <a:latin typeface="Cambria" panose="02040503050406030204" pitchFamily="18" charset="0"/>
                  <a:ea typeface="Cambria" panose="02040503050406030204" pitchFamily="18" charset="0"/>
                </a:rPr>
                <a:t>Chia </a:t>
              </a:r>
              <a:r>
                <a:rPr lang="en-US" sz="3200" b="1" dirty="0" err="1">
                  <a:solidFill>
                    <a:srgbClr val="2D3359"/>
                  </a:solidFill>
                  <a:latin typeface="Cambria" panose="02040503050406030204" pitchFamily="18" charset="0"/>
                  <a:ea typeface="Cambria" panose="02040503050406030204" pitchFamily="18" charset="0"/>
                </a:rPr>
                <a:t>sẻ</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với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các</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bạn</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một</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vài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kỉ</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niệm</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của</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em</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về</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nơi</a:t>
              </a:r>
              <a:r>
                <a:rPr lang="en-US" sz="3200" b="1" dirty="0">
                  <a:solidFill>
                    <a:srgbClr val="2D3359"/>
                  </a:solidFill>
                  <a:latin typeface="Cambria" panose="02040503050406030204" pitchFamily="18" charset="0"/>
                  <a:ea typeface="Cambria" panose="02040503050406030204" pitchFamily="18" charset="0"/>
                </a:rPr>
                <a:t> </a:t>
              </a:r>
              <a:r>
                <a:rPr lang="en-US" sz="3200" b="1" dirty="0" err="1">
                  <a:solidFill>
                    <a:srgbClr val="2D3359"/>
                  </a:solidFill>
                  <a:latin typeface="Cambria" panose="02040503050406030204" pitchFamily="18" charset="0"/>
                  <a:ea typeface="Cambria" panose="02040503050406030204" pitchFamily="18" charset="0"/>
                </a:rPr>
                <a:t>đó</a:t>
              </a:r>
              <a:r>
                <a:rPr lang="en-US" sz="3200" b="1" dirty="0">
                  <a:solidFill>
                    <a:srgbClr val="2D3359"/>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028461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664207"/>
            <a:ext cx="11766884" cy="6087113"/>
          </a:xfrm>
          <a:prstGeom prst="rect">
            <a:avLst/>
          </a:prstGeom>
          <a:ln>
            <a:noFill/>
          </a:ln>
          <a:effectLst>
            <a:outerShdw blurRad="190500" algn="tl" rotWithShape="0">
              <a:srgbClr val="000000">
                <a:alpha val="70000"/>
              </a:srgbClr>
            </a:outerShdw>
          </a:effectLst>
        </p:spPr>
      </p:pic>
      <p:sp>
        <p:nvSpPr>
          <p:cNvPr id="8" name="Rectangle 7"/>
          <p:cNvSpPr/>
          <p:nvPr/>
        </p:nvSpPr>
        <p:spPr>
          <a:xfrm>
            <a:off x="586826" y="851211"/>
            <a:ext cx="11138188" cy="1200329"/>
          </a:xfrm>
          <a:prstGeom prst="rect">
            <a:avLst/>
          </a:prstGeom>
        </p:spPr>
        <p:txBody>
          <a:bodyPr wrap="square">
            <a:spAutoFit/>
          </a:bodyPr>
          <a:lstStyle/>
          <a:p>
            <a:pPr algn="ctr"/>
            <a:r>
              <a:rPr lang="en-US" sz="3600" b="1" dirty="0">
                <a:solidFill>
                  <a:srgbClr val="C00000"/>
                </a:solidFill>
                <a:latin typeface="Cambria" panose="02040503050406030204" pitchFamily="18" charset="0"/>
                <a:ea typeface="Cambria" panose="02040503050406030204" pitchFamily="18" charset="0"/>
              </a:rPr>
              <a:t>2</a:t>
            </a:r>
            <a:r>
              <a:rPr lang="vi-VN" sz="3600" b="1" dirty="0">
                <a:solidFill>
                  <a:srgbClr val="C00000"/>
                </a:solidFill>
                <a:latin typeface="Cambria" panose="02040503050406030204" pitchFamily="18" charset="0"/>
                <a:ea typeface="Cambria" panose="02040503050406030204" pitchFamily="18" charset="0"/>
              </a:rPr>
              <a:t>. Viết 2 – 3 câu về quê hương, trong đó có sử dụng một cặp từ có nghĩa trái ngược nhau. </a:t>
            </a:r>
            <a:endParaRPr lang="en-US" sz="3600" b="1" dirty="0">
              <a:solidFill>
                <a:srgbClr val="C00000"/>
              </a:solidFill>
              <a:latin typeface="Cambria" panose="02040503050406030204" pitchFamily="18" charset="0"/>
              <a:ea typeface="Cambria" panose="02040503050406030204" pitchFamily="18" charset="0"/>
            </a:endParaRPr>
          </a:p>
        </p:txBody>
      </p:sp>
      <p:sp>
        <p:nvSpPr>
          <p:cNvPr id="2" name="Rectangle 1"/>
          <p:cNvSpPr/>
          <p:nvPr/>
        </p:nvSpPr>
        <p:spPr>
          <a:xfrm>
            <a:off x="304324" y="2051540"/>
            <a:ext cx="11420690" cy="4401205"/>
          </a:xfrm>
          <a:prstGeom prst="rect">
            <a:avLst/>
          </a:prstGeom>
        </p:spPr>
        <p:txBody>
          <a:bodyPr wrap="square">
            <a:spAutoFit/>
          </a:bodyPr>
          <a:lstStyle/>
          <a:p>
            <a:pPr algn="just"/>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Tình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của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mỗi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đối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với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quê</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hương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tình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rất</a:t>
            </a:r>
            <a:r>
              <a:rPr lang="en-US" sz="3500" dirty="0">
                <a:latin typeface="Cambria" panose="02040503050406030204" pitchFamily="18" charset="0"/>
                <a:ea typeface="Cambria" panose="02040503050406030204" pitchFamily="18" charset="0"/>
              </a:rPr>
              <a:t> to </a:t>
            </a:r>
            <a:r>
              <a:rPr lang="en-US" sz="3500" dirty="0" err="1">
                <a:latin typeface="Cambria" panose="02040503050406030204" pitchFamily="18" charset="0"/>
                <a:ea typeface="Cambria" panose="02040503050406030204" pitchFamily="18" charset="0"/>
              </a:rPr>
              <a:t>lớn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thiêng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liêng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cao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quý</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Tình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ấy</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không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cần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ai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dạy</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không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cần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tạo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dựng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cũng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có</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sẵn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trong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mỗi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dân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Việt</a:t>
            </a:r>
            <a:r>
              <a:rPr lang="en-US" sz="3500" dirty="0">
                <a:latin typeface="Cambria" panose="02040503050406030204" pitchFamily="18" charset="0"/>
                <a:ea typeface="Cambria" panose="02040503050406030204" pitchFamily="18" charset="0"/>
              </a:rPr>
              <a:t> Nam </a:t>
            </a:r>
            <a:r>
              <a:rPr lang="en-US" sz="3500" dirty="0" err="1">
                <a:latin typeface="Cambria" panose="02040503050406030204" pitchFamily="18" charset="0"/>
                <a:ea typeface="Cambria" panose="02040503050406030204" pitchFamily="18" charset="0"/>
              </a:rPr>
              <a:t>dù</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trẻ</a:t>
            </a:r>
            <a:r>
              <a:rPr lang="en-US" sz="3500" dirty="0">
                <a:latin typeface="Cambria" panose="02040503050406030204" pitchFamily="18" charset="0"/>
                <a:ea typeface="Cambria" panose="02040503050406030204" pitchFamily="18" charset="0"/>
              </a:rPr>
              <a:t> hay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Nó</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luôn</a:t>
            </a:r>
            <a:r>
              <a:rPr lang="en-US" sz="3500" dirty="0">
                <a:latin typeface="Cambria" panose="02040503050406030204" pitchFamily="18" charset="0"/>
                <a:ea typeface="Cambria" panose="02040503050406030204" pitchFamily="18" charset="0"/>
              </a:rPr>
              <a:t> day </a:t>
            </a:r>
            <a:r>
              <a:rPr lang="en-US" sz="3500" dirty="0" err="1">
                <a:latin typeface="Cambria" panose="02040503050406030204" pitchFamily="18" charset="0"/>
                <a:ea typeface="Cambria" panose="02040503050406030204" pitchFamily="18" charset="0"/>
              </a:rPr>
              <a:t>dứt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khắc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khoải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trong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lòng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khiến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mỗi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con, </a:t>
            </a:r>
            <a:r>
              <a:rPr lang="en-US" sz="3500" dirty="0" err="1">
                <a:latin typeface="Cambria" panose="02040503050406030204" pitchFamily="18" charset="0"/>
                <a:ea typeface="Cambria" panose="02040503050406030204" pitchFamily="18" charset="0"/>
              </a:rPr>
              <a:t>đặc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biệt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con </a:t>
            </a:r>
            <a:r>
              <a:rPr lang="en-US" sz="3500" dirty="0" err="1">
                <a:latin typeface="Cambria" panose="02040503050406030204" pitchFamily="18" charset="0"/>
                <a:ea typeface="Cambria" panose="02040503050406030204" pitchFamily="18" charset="0"/>
              </a:rPr>
              <a:t>xa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quê</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thiết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được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về</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thăm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quê</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dù</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trong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khoảnh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khắc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nhỏ</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bé</a:t>
            </a:r>
            <a:r>
              <a:rPr lang="en-US" sz="3500" dirty="0">
                <a:latin typeface="Cambria" panose="02040503050406030204" pitchFamily="18" charset="0"/>
                <a:ea typeface="Cambria" panose="02040503050406030204" pitchFamily="18" charset="0"/>
              </a:rPr>
              <a:t>.</a:t>
            </a:r>
          </a:p>
          <a:p>
            <a:pPr algn="just"/>
            <a:r>
              <a:rPr lang="en-US" sz="3500" b="1" dirty="0" err="1">
                <a:solidFill>
                  <a:schemeClr val="accent2">
                    <a:lumMod val="75000"/>
                  </a:schemeClr>
                </a:solidFill>
                <a:latin typeface="Cambria" panose="02040503050406030204" pitchFamily="18" charset="0"/>
                <a:ea typeface="Cambria" panose="02040503050406030204" pitchFamily="18" charset="0"/>
              </a:rPr>
              <a:t>Cặp</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từ</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trái</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nghĩa</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người</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trẻ</a:t>
            </a:r>
            <a:r>
              <a:rPr lang="en-US" sz="3500" b="1" dirty="0">
                <a:solidFill>
                  <a:schemeClr val="accent2">
                    <a:lumMod val="75000"/>
                  </a:schemeClr>
                </a:solidFill>
                <a:latin typeface="Cambria" panose="02040503050406030204" pitchFamily="18" charset="0"/>
                <a:ea typeface="Cambria" panose="02040503050406030204" pitchFamily="18" charset="0"/>
              </a:rPr>
              <a:t> - </a:t>
            </a:r>
            <a:r>
              <a:rPr lang="en-US" sz="3500" b="1" dirty="0" err="1">
                <a:solidFill>
                  <a:schemeClr val="accent2">
                    <a:lumMod val="75000"/>
                  </a:schemeClr>
                </a:solidFill>
                <a:latin typeface="Cambria" panose="02040503050406030204" pitchFamily="18" charset="0"/>
                <a:ea typeface="Cambria" panose="02040503050406030204" pitchFamily="18" charset="0"/>
              </a:rPr>
              <a:t>người</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già</a:t>
            </a:r>
            <a:r>
              <a:rPr lang="en-US" sz="3500" b="1" dirty="0">
                <a:solidFill>
                  <a:schemeClr val="accent2">
                    <a:lumMod val="75000"/>
                  </a:schemeClr>
                </a:solidFill>
                <a:latin typeface="Cambria" panose="02040503050406030204" pitchFamily="18" charset="0"/>
                <a:ea typeface="Cambria" panose="02040503050406030204" pitchFamily="18" charset="0"/>
              </a:rPr>
              <a:t>; to </a:t>
            </a:r>
            <a:r>
              <a:rPr lang="en-US" sz="3500" b="1" dirty="0" err="1">
                <a:solidFill>
                  <a:schemeClr val="accent2">
                    <a:lumMod val="75000"/>
                  </a:schemeClr>
                </a:solidFill>
                <a:latin typeface="Cambria" panose="02040503050406030204" pitchFamily="18" charset="0"/>
                <a:ea typeface="Cambria" panose="02040503050406030204" pitchFamily="18" charset="0"/>
              </a:rPr>
              <a:t>lớn</a:t>
            </a:r>
            <a:r>
              <a:rPr lang="en-US" sz="3500" b="1" dirty="0">
                <a:solidFill>
                  <a:schemeClr val="accent2">
                    <a:lumMod val="75000"/>
                  </a:schemeClr>
                </a:solidFill>
                <a:latin typeface="Cambria" panose="02040503050406030204" pitchFamily="18" charset="0"/>
                <a:ea typeface="Cambria" panose="02040503050406030204" pitchFamily="18" charset="0"/>
              </a:rPr>
              <a:t> – </a:t>
            </a:r>
            <a:r>
              <a:rPr lang="en-US" sz="3500" b="1" dirty="0" err="1">
                <a:solidFill>
                  <a:schemeClr val="accent2">
                    <a:lumMod val="75000"/>
                  </a:schemeClr>
                </a:solidFill>
                <a:latin typeface="Cambria" panose="02040503050406030204" pitchFamily="18" charset="0"/>
                <a:ea typeface="Cambria" panose="02040503050406030204" pitchFamily="18" charset="0"/>
              </a:rPr>
              <a:t>nhỏ</a:t>
            </a:r>
            <a:r>
              <a:rPr lang="en-US" sz="3500" b="1" dirty="0">
                <a:solidFill>
                  <a:schemeClr val="accent2">
                    <a:lumMod val="75000"/>
                  </a:schemeClr>
                </a:solidFill>
                <a:latin typeface="Cambria" panose="02040503050406030204" pitchFamily="18" charset="0"/>
                <a:ea typeface="Cambria" panose="02040503050406030204" pitchFamily="18" charset="0"/>
              </a:rPr>
              <a:t> </a:t>
            </a:r>
            <a:r>
              <a:rPr lang="en-US" sz="3500" b="1" dirty="0" err="1">
                <a:solidFill>
                  <a:schemeClr val="accent2">
                    <a:lumMod val="75000"/>
                  </a:schemeClr>
                </a:solidFill>
                <a:latin typeface="Cambria" panose="02040503050406030204" pitchFamily="18" charset="0"/>
                <a:ea typeface="Cambria" panose="02040503050406030204" pitchFamily="18" charset="0"/>
              </a:rPr>
              <a:t>bé</a:t>
            </a:r>
            <a:r>
              <a:rPr lang="en-US" sz="3500" b="1" dirty="0">
                <a:solidFill>
                  <a:schemeClr val="accent2">
                    <a:lumMod val="75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12248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774" y="-18587"/>
            <a:ext cx="12028451" cy="6895174"/>
          </a:xfrm>
          <a:prstGeom prst="rect">
            <a:avLst/>
          </a:prstGeom>
        </p:spPr>
      </p:pic>
    </p:spTree>
    <p:extLst>
      <p:ext uri="{BB962C8B-B14F-4D97-AF65-F5344CB8AC3E}">
        <p14:creationId xmlns:p14="http://schemas.microsoft.com/office/powerpoint/2010/main" val="1880706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9" name="Picture 8"/>
          <p:cNvPicPr>
            <a:picLocks noChangeAspect="1"/>
          </p:cNvPicPr>
          <p:nvPr/>
        </p:nvPicPr>
        <p:blipFill>
          <a:blip r:embed="rId3"/>
          <a:stretch>
            <a:fillRect/>
          </a:stretch>
        </p:blipFill>
        <p:spPr>
          <a:xfrm>
            <a:off x="118440" y="3157657"/>
            <a:ext cx="5816088" cy="2609314"/>
          </a:xfrm>
          <a:prstGeom prst="rect">
            <a:avLst/>
          </a:prstGeom>
        </p:spPr>
      </p:pic>
      <p:sp>
        <p:nvSpPr>
          <p:cNvPr id="10" name="TextBox 9"/>
          <p:cNvSpPr txBox="1"/>
          <p:nvPr/>
        </p:nvSpPr>
        <p:spPr>
          <a:xfrm>
            <a:off x="753934" y="5120640"/>
            <a:ext cx="5034577" cy="646331"/>
          </a:xfrm>
          <a:prstGeom prst="rect">
            <a:avLst/>
          </a:prstGeom>
          <a:solidFill>
            <a:schemeClr val="bg1"/>
          </a:solidFill>
          <a:ln w="28575">
            <a:solidFill>
              <a:schemeClr val="tx1"/>
            </a:solidFill>
          </a:ln>
        </p:spPr>
        <p:txBody>
          <a:bodyPr wrap="square" rtlCol="0">
            <a:spAutoFit/>
          </a:bodyPr>
          <a:lstStyle/>
          <a:p>
            <a:pPr algn="ctr"/>
            <a:r>
              <a:rPr lang="en-US" sz="3600" i="1" dirty="0" err="1">
                <a:solidFill>
                  <a:srgbClr val="C00000"/>
                </a:solidFill>
                <a:latin typeface="Cambria" panose="02040503050406030204" pitchFamily="18" charset="0"/>
                <a:ea typeface="Cambria" panose="02040503050406030204" pitchFamily="18" charset="0"/>
              </a:rPr>
              <a:t>Bức</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tranh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vẽ</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gì</a:t>
            </a:r>
            <a:r>
              <a:rPr lang="en-US" sz="3600" i="1" dirty="0">
                <a:solidFill>
                  <a:srgbClr val="C00000"/>
                </a:solidFill>
                <a:latin typeface="Cambria" panose="02040503050406030204" pitchFamily="18" charset="0"/>
                <a:ea typeface="Cambria" panose="02040503050406030204" pitchFamily="18"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00242" cy="1200242"/>
          </a:xfrm>
          <a:prstGeom prst="rect">
            <a:avLst/>
          </a:prstGeom>
        </p:spPr>
      </p:pic>
    </p:spTree>
    <p:extLst>
      <p:ext uri="{BB962C8B-B14F-4D97-AF65-F5344CB8AC3E}">
        <p14:creationId xmlns:p14="http://schemas.microsoft.com/office/powerpoint/2010/main" val="1900095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13" y="615142"/>
            <a:ext cx="11421687" cy="58169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0"/>
              </a:spcAft>
            </a:pPr>
            <a:r>
              <a:rPr lang="nl-NL" sz="36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YÊU CẦU CẦN ĐẠT</a:t>
            </a:r>
            <a:endParaRPr lang="en-US" sz="360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Năng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lực</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đặc</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thù</a:t>
            </a:r>
            <a:r>
              <a:rPr lang="en-US" sz="2800" b="1" dirty="0">
                <a:latin typeface="Cambria" panose="02040503050406030204" pitchFamily="18" charset="0"/>
                <a:ea typeface="Cambria" panose="02040503050406030204" pitchFamily="18" charset="0"/>
                <a:cs typeface="Times New Roman" panose="02020603050405020304" pitchFamily="18" charset="0"/>
              </a:rPr>
              <a:t>:</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Đọc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đúng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ngữ</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đoạn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toàn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bộ</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nl-NL" sz="2800" dirty="0">
                <a:latin typeface="Cambria" panose="02040503050406030204" pitchFamily="18" charset="0"/>
                <a:ea typeface="Cambria" panose="02040503050406030204" pitchFamily="18" charset="0"/>
                <a:cs typeface="Times New Roman" panose="02020603050405020304" pitchFamily="18" charset="0"/>
              </a:rPr>
              <a:t>Quê ngoại”.</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Biết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đọc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diễn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cảm</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thể</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tâm</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cảm</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xúc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nhân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trong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biết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ngắt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nghỉ</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sau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dấu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câu</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Nhận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biết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đặc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điểm</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nhân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thể</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qua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ngữ</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trong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bài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đọc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Nhận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biết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ý </a:t>
            </a:r>
            <a:r>
              <a:rPr lang="en-US" sz="2800" dirty="0" err="1">
                <a:latin typeface="Cambria" panose="02040503050406030204" pitchFamily="18" charset="0"/>
                <a:ea typeface="Cambria" panose="02040503050406030204" pitchFamily="18" charset="0"/>
                <a:cs typeface="Times New Roman" panose="02020603050405020304" pitchFamily="18" charset="0"/>
              </a:rPr>
              <a:t>chính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mỗi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đoạn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trong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bài</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Hiểu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giả</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muốn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nói</a:t>
            </a:r>
            <a:r>
              <a:rPr lang="en-US" sz="2800" dirty="0">
                <a:latin typeface="Cambria" panose="02040503050406030204" pitchFamily="18" charset="0"/>
                <a:ea typeface="Cambria" panose="02040503050406030204" pitchFamily="18" charset="0"/>
                <a:cs typeface="Times New Roman" panose="02020603050405020304" pitchFamily="18" charset="0"/>
              </a:rPr>
              <a:t> qua </a:t>
            </a:r>
            <a:r>
              <a:rPr lang="en-US" sz="2800" dirty="0" err="1">
                <a:latin typeface="Cambria" panose="02040503050406030204" pitchFamily="18" charset="0"/>
                <a:ea typeface="Cambria" panose="02040503050406030204" pitchFamily="18" charset="0"/>
                <a:cs typeface="Times New Roman" panose="02020603050405020304" pitchFamily="18" charset="0"/>
              </a:rPr>
              <a:t>câu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Chúng</a:t>
            </a:r>
            <a:r>
              <a:rPr lang="en-US" sz="2800" i="1" dirty="0">
                <a:latin typeface="Cambria" panose="02040503050406030204" pitchFamily="18" charset="0"/>
                <a:ea typeface="Cambria" panose="02040503050406030204" pitchFamily="18" charset="0"/>
                <a:cs typeface="Times New Roman" panose="02020603050405020304" pitchFamily="18" charset="0"/>
              </a:rPr>
              <a:t> ta </a:t>
            </a:r>
            <a:r>
              <a:rPr lang="en-US" sz="2800" i="1" dirty="0" err="1">
                <a:latin typeface="Cambria" panose="02040503050406030204" pitchFamily="18" charset="0"/>
                <a:ea typeface="Cambria" panose="02040503050406030204" pitchFamily="18" charset="0"/>
                <a:cs typeface="Times New Roman" panose="02020603050405020304" pitchFamily="18" charset="0"/>
              </a:rPr>
              <a:t>ai</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ai</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cũng</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có</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quê</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hương</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Những</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kỉ</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niệm</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về</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quê</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hương</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bao</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giờ</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cũng</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đẹp</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Đặc</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biệt</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khi</a:t>
            </a:r>
            <a:r>
              <a:rPr lang="en-US" sz="2800" i="1" dirty="0">
                <a:latin typeface="Cambria" panose="02040503050406030204" pitchFamily="18" charset="0"/>
                <a:ea typeface="Cambria" panose="02040503050406030204" pitchFamily="18" charset="0"/>
                <a:cs typeface="Times New Roman" panose="02020603050405020304" pitchFamily="18" charset="0"/>
              </a:rPr>
              <a:t> ta </a:t>
            </a:r>
            <a:r>
              <a:rPr lang="en-US" sz="2800" i="1" dirty="0" err="1">
                <a:latin typeface="Cambria" panose="02040503050406030204" pitchFamily="18" charset="0"/>
                <a:ea typeface="Cambria" panose="02040503050406030204" pitchFamily="18" charset="0"/>
                <a:cs typeface="Times New Roman" panose="02020603050405020304" pitchFamily="18" charset="0"/>
              </a:rPr>
              <a:t>đi</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xa</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thì</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nỗi</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nhớ</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về</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quê</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hương</a:t>
            </a:r>
            <a:r>
              <a:rPr lang="en-US" sz="2800" i="1" dirty="0">
                <a:latin typeface="Cambria" panose="02040503050406030204" pitchFamily="18" charset="0"/>
                <a:ea typeface="Cambria" panose="02040503050406030204" pitchFamily="18" charset="0"/>
                <a:cs typeface="Times New Roman" panose="02020603050405020304" pitchFamily="18" charset="0"/>
              </a:rPr>
              <a:t> </a:t>
            </a:r>
            <a:r>
              <a:rPr lang="en-US" sz="2800" i="1" dirty="0" err="1">
                <a:latin typeface="Cambria" panose="02040503050406030204" pitchFamily="18" charset="0"/>
                <a:ea typeface="Cambria" panose="02040503050406030204" pitchFamily="18" charset="0"/>
                <a:cs typeface="Times New Roman" panose="02020603050405020304" pitchFamily="18" charset="0"/>
              </a:rPr>
              <a:t>càng</a:t>
            </a:r>
            <a:r>
              <a:rPr lang="en-US" sz="2800" i="1" dirty="0">
                <a:latin typeface="Cambria" panose="02040503050406030204" pitchFamily="18" charset="0"/>
                <a:ea typeface="Cambria" panose="02040503050406030204" pitchFamily="18" charset="0"/>
                <a:cs typeface="Times New Roman" panose="02020603050405020304" pitchFamily="18" charset="0"/>
              </a:rPr>
              <a:t> da </a:t>
            </a:r>
            <a:r>
              <a:rPr lang="en-US" sz="2800" i="1" dirty="0" err="1">
                <a:latin typeface="Cambria" panose="02040503050406030204" pitchFamily="18" charset="0"/>
                <a:ea typeface="Cambria" panose="02040503050406030204" pitchFamily="18" charset="0"/>
                <a:cs typeface="Times New Roman" panose="02020603050405020304" pitchFamily="18" charset="0"/>
              </a:rPr>
              <a:t>diết</a:t>
            </a:r>
            <a:r>
              <a:rPr lang="en-US" sz="2800" i="1"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Năng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lực</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chung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năng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lực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ngôn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ngữ</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tiếp</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hợp</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tự</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giải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quyết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vấn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đề</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tạo</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a:spcAft>
                <a:spcPts val="0"/>
              </a:spcAft>
            </a:pP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Phẩm</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chất</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chăm</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chỉ</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trách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nhiệm</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4324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94759" y="0"/>
            <a:ext cx="8882642" cy="6547671"/>
          </a:xfrm>
          <a:prstGeom prst="rect">
            <a:avLst/>
          </a:prstGeom>
        </p:spPr>
      </p:pic>
    </p:spTree>
    <p:extLst>
      <p:ext uri="{BB962C8B-B14F-4D97-AF65-F5344CB8AC3E}">
        <p14:creationId xmlns:p14="http://schemas.microsoft.com/office/powerpoint/2010/main" val="1511885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664207"/>
            <a:ext cx="11155679" cy="6087113"/>
          </a:xfrm>
          <a:prstGeom prst="rect">
            <a:avLst/>
          </a:prstGeom>
          <a:ln>
            <a:noFill/>
          </a:ln>
          <a:effectLst>
            <a:outerShdw blurRad="190500" algn="tl" rotWithShape="0">
              <a:srgbClr val="000000">
                <a:alpha val="70000"/>
              </a:srgbClr>
            </a:outerShdw>
          </a:effectLst>
        </p:spPr>
      </p:pic>
      <p:sp>
        <p:nvSpPr>
          <p:cNvPr id="5" name="Rectangle 4"/>
          <p:cNvSpPr/>
          <p:nvPr/>
        </p:nvSpPr>
        <p:spPr>
          <a:xfrm>
            <a:off x="732000" y="860830"/>
            <a:ext cx="10652280" cy="5693866"/>
          </a:xfrm>
          <a:prstGeom prst="rect">
            <a:avLst/>
          </a:prstGeom>
        </p:spPr>
        <p:txBody>
          <a:bodyPr wrap="square">
            <a:spAutoFit/>
          </a:bodyPr>
          <a:lstStyle/>
          <a:p>
            <a:pPr algn="just"/>
            <a:r>
              <a:rPr lang="en-US" sz="2800"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Chùa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quê</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ngoại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Ki-a. Ki-a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giờ</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hình</a:t>
            </a:r>
            <a:r>
              <a:rPr lang="en-US" sz="2800" b="1" dirty="0">
                <a:solidFill>
                  <a:srgbClr val="FF0000"/>
                </a:solidFill>
                <a:latin typeface="Cambria" panose="02040503050406030204" pitchFamily="18" charset="0"/>
                <a:ea typeface="Cambria" panose="02040503050406030204" pitchFamily="18" charset="0"/>
              </a:rPr>
              <a:t> dung </a:t>
            </a:r>
            <a:r>
              <a:rPr lang="en-US" sz="2800" b="1" dirty="0" err="1">
                <a:solidFill>
                  <a:srgbClr val="FF0000"/>
                </a:solidFill>
                <a:latin typeface="Cambria" panose="02040503050406030204" pitchFamily="18" charset="0"/>
                <a:ea typeface="Cambria" panose="02040503050406030204" pitchFamily="18" charset="0"/>
              </a:rPr>
              <a:t>ra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quê</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ngoại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như</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vậy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Những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ngôi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nhà</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nhỏ</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bình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yên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cánh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đồng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lúa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lớn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dòng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Đáy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vô</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tận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những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hồ</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đầy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sen.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một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điều</a:t>
            </a:r>
            <a:r>
              <a:rPr lang="en-US" sz="2800" b="1" dirty="0">
                <a:solidFill>
                  <a:srgbClr val="FF0000"/>
                </a:solidFill>
                <a:latin typeface="Cambria" panose="02040503050406030204" pitchFamily="18" charset="0"/>
                <a:ea typeface="Cambria" panose="02040503050406030204" pitchFamily="18" charset="0"/>
              </a:rPr>
              <a:t> Ki-a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thể</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nào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quên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ai</a:t>
            </a:r>
            <a:r>
              <a:rPr lang="en-US" sz="2800" b="1" dirty="0">
                <a:solidFill>
                  <a:srgbClr val="FF0000"/>
                </a:solidFill>
                <a:latin typeface="Cambria" panose="02040503050406030204" pitchFamily="18" charset="0"/>
                <a:ea typeface="Cambria" panose="02040503050406030204" pitchFamily="18" charset="0"/>
              </a:rPr>
              <a:t> ở </a:t>
            </a:r>
            <a:r>
              <a:rPr lang="en-US" sz="2800" b="1" dirty="0" err="1">
                <a:solidFill>
                  <a:srgbClr val="FF0000"/>
                </a:solidFill>
                <a:latin typeface="Cambria" panose="02040503050406030204" pitchFamily="18" charset="0"/>
                <a:ea typeface="Cambria" panose="02040503050406030204" pitchFamily="18" charset="0"/>
              </a:rPr>
              <a:t>đó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cũng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tươi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cười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và</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yêu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quý</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em</a:t>
            </a:r>
            <a:r>
              <a:rPr lang="en-US" sz="2800" b="1" dirty="0">
                <a:solidFill>
                  <a:srgbClr val="FF0000"/>
                </a:solidFill>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Mẹ</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của</a:t>
            </a:r>
            <a:r>
              <a:rPr lang="en-US" sz="2800" b="1" dirty="0">
                <a:solidFill>
                  <a:schemeClr val="accent5">
                    <a:lumMod val="75000"/>
                  </a:schemeClr>
                </a:solidFill>
                <a:latin typeface="Cambria" panose="02040503050406030204" pitchFamily="18" charset="0"/>
                <a:ea typeface="Cambria" panose="02040503050406030204" pitchFamily="18" charset="0"/>
              </a:rPr>
              <a:t> Ki-a </a:t>
            </a:r>
            <a:r>
              <a:rPr lang="en-US" sz="2800" b="1" dirty="0" err="1">
                <a:solidFill>
                  <a:schemeClr val="accent5">
                    <a:lumMod val="75000"/>
                  </a:schemeClr>
                </a:solidFill>
                <a:latin typeface="Cambria" panose="02040503050406030204" pitchFamily="18" charset="0"/>
                <a:ea typeface="Cambria" panose="02040503050406030204" pitchFamily="18" charset="0"/>
              </a:rPr>
              <a:t>kể</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khi</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mẹ</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còn</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nhỏ</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cứ</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vào</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dịp</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nghỉ</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hè</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là</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mẹ</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lại</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được</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ông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ngoại</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đưa</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ra</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đê</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thả</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diều</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lấy</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lá</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dứa</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dại</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làm</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những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chiếc</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chong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chóng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và</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những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chiếc</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kèn</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thổi</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vang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trên</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mặt</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đê</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trong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những</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chiều</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mùa</a:t>
            </a:r>
            <a:r>
              <a:rPr lang="en-US" sz="2800" b="1" dirty="0">
                <a:solidFill>
                  <a:schemeClr val="accent5">
                    <a:lumMod val="75000"/>
                  </a:schemeClr>
                </a:solidFill>
                <a:latin typeface="Cambria" panose="02040503050406030204" pitchFamily="18" charset="0"/>
                <a:ea typeface="Cambria" panose="02040503050406030204" pitchFamily="18" charset="0"/>
              </a:rPr>
              <a:t> </a:t>
            </a:r>
            <a:r>
              <a:rPr lang="en-US" sz="2800" b="1" dirty="0" err="1">
                <a:solidFill>
                  <a:schemeClr val="accent5">
                    <a:lumMod val="75000"/>
                  </a:schemeClr>
                </a:solidFill>
                <a:latin typeface="Cambria" panose="02040503050406030204" pitchFamily="18" charset="0"/>
                <a:ea typeface="Cambria" panose="02040503050406030204" pitchFamily="18" charset="0"/>
              </a:rPr>
              <a:t>hạ</a:t>
            </a:r>
            <a:r>
              <a:rPr lang="en-US" sz="2800" b="1" dirty="0">
                <a:solidFill>
                  <a:schemeClr val="accent5">
                    <a:lumMod val="75000"/>
                  </a:schemeClr>
                </a:solidFill>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quê</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trở</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Mỹ</a:t>
            </a:r>
            <a:r>
              <a:rPr lang="en-US" sz="2800" dirty="0">
                <a:latin typeface="Cambria" panose="02040503050406030204" pitchFamily="18" charset="0"/>
                <a:ea typeface="Cambria" panose="02040503050406030204" pitchFamily="18" charset="0"/>
              </a:rPr>
              <a:t>, Ki-a </a:t>
            </a:r>
            <a:r>
              <a:rPr lang="en-US" sz="2800" dirty="0" err="1">
                <a:latin typeface="Cambria" panose="02040503050406030204" pitchFamily="18" charset="0"/>
                <a:ea typeface="Cambria" panose="02040503050406030204" pitchFamily="18" charset="0"/>
              </a:rPr>
              <a:t>cảm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thấy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giàu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thêm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quê</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hương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vừa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xa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ngôi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làng</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Việt</a:t>
            </a:r>
            <a:r>
              <a:rPr lang="en-US" sz="2800" dirty="0">
                <a:latin typeface="Cambria" panose="02040503050406030204" pitchFamily="18" charset="0"/>
                <a:ea typeface="Cambria" panose="02040503050406030204" pitchFamily="18" charset="0"/>
              </a:rPr>
              <a:t> Nam. </a:t>
            </a:r>
            <a:r>
              <a:rPr lang="en-US" sz="2800" dirty="0" err="1">
                <a:latin typeface="Cambria" panose="02040503050406030204" pitchFamily="18" charset="0"/>
                <a:ea typeface="Cambria" panose="02040503050406030204" pitchFamily="18" charset="0"/>
              </a:rPr>
              <a:t>Ngôi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quê</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đấy</a:t>
            </a:r>
            <a:r>
              <a:rPr lang="en-US" sz="2800" dirty="0">
                <a:latin typeface="Cambria" panose="02040503050406030204" pitchFamily="18" charset="0"/>
                <a:ea typeface="Cambria" panose="02040503050406030204" pitchFamily="18" charset="0"/>
              </a:rPr>
              <a:t>.</a:t>
            </a:r>
          </a:p>
        </p:txBody>
      </p:sp>
      <p:pic>
        <p:nvPicPr>
          <p:cNvPr id="6" name="Picture 5"/>
          <p:cNvPicPr>
            <a:picLocks noChangeAspect="1"/>
          </p:cNvPicPr>
          <p:nvPr/>
        </p:nvPicPr>
        <p:blipFill rotWithShape="1">
          <a:blip r:embed="rId3"/>
          <a:srcRect b="28161"/>
          <a:stretch/>
        </p:blipFill>
        <p:spPr>
          <a:xfrm>
            <a:off x="3391137" y="-307076"/>
            <a:ext cx="4426983" cy="1426813"/>
          </a:xfrm>
          <a:prstGeom prst="rect">
            <a:avLst/>
          </a:prstGeom>
        </p:spPr>
      </p:pic>
      <p:grpSp>
        <p:nvGrpSpPr>
          <p:cNvPr id="7" name="Group 6"/>
          <p:cNvGrpSpPr/>
          <p:nvPr/>
        </p:nvGrpSpPr>
        <p:grpSpPr>
          <a:xfrm>
            <a:off x="6700058" y="5880607"/>
            <a:ext cx="5491942" cy="1235550"/>
            <a:chOff x="5392051" y="-1795395"/>
            <a:chExt cx="2931412" cy="1533775"/>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051" y="-1795395"/>
              <a:ext cx="2931412" cy="1285311"/>
            </a:xfrm>
            <a:prstGeom prst="rect">
              <a:avLst/>
            </a:prstGeom>
          </p:spPr>
        </p:pic>
        <p:sp>
          <p:nvSpPr>
            <p:cNvPr id="2" name="TextBox 1"/>
            <p:cNvSpPr txBox="1"/>
            <p:nvPr/>
          </p:nvSpPr>
          <p:spPr>
            <a:xfrm rot="21373453">
              <a:off x="5913064" y="-1598846"/>
              <a:ext cx="2394065" cy="1337226"/>
            </a:xfrm>
            <a:prstGeom prst="rect">
              <a:avLst/>
            </a:prstGeom>
            <a:noFill/>
          </p:spPr>
          <p:txBody>
            <a:bodyPr wrap="square" rtlCol="0">
              <a:spAutoFit/>
            </a:bodyPr>
            <a:lstStyle/>
            <a:p>
              <a:r>
                <a:rPr lang="en-US" sz="3200" dirty="0" err="1">
                  <a:latin typeface="#9Slide05 Garris" pitchFamily="2" charset="0"/>
                </a:rPr>
                <a:t>Đọc</a:t>
              </a:r>
              <a:r>
                <a:rPr lang="en-US" sz="3200" dirty="0">
                  <a:latin typeface="#9Slide05 Garris" pitchFamily="2" charset="0"/>
                </a:rPr>
                <a:t> </a:t>
              </a:r>
              <a:r>
                <a:rPr lang="en-US" sz="3200" dirty="0" err="1">
                  <a:latin typeface="#9Slide05 Garris" pitchFamily="2" charset="0"/>
                </a:rPr>
                <a:t>nối</a:t>
              </a:r>
              <a:r>
                <a:rPr lang="en-US" sz="3200" dirty="0">
                  <a:latin typeface="#9Slide05 Garris" pitchFamily="2" charset="0"/>
                </a:rPr>
                <a:t> </a:t>
              </a:r>
              <a:r>
                <a:rPr lang="en-US" sz="3200" dirty="0" err="1">
                  <a:latin typeface="#9Slide05 Garris" pitchFamily="2" charset="0"/>
                </a:rPr>
                <a:t>tiếp</a:t>
              </a:r>
              <a:r>
                <a:rPr lang="en-US" sz="3200" dirty="0">
                  <a:latin typeface="#9Slide05 Garris" pitchFamily="2" charset="0"/>
                </a:rPr>
                <a:t> </a:t>
              </a:r>
              <a:r>
                <a:rPr lang="en-US" sz="3200" dirty="0" err="1">
                  <a:latin typeface="#9Slide05 Garris" pitchFamily="2" charset="0"/>
                </a:rPr>
                <a:t>theo</a:t>
              </a:r>
              <a:r>
                <a:rPr lang="en-US" sz="3200" dirty="0">
                  <a:latin typeface="#9Slide05 Garris" pitchFamily="2" charset="0"/>
                </a:rPr>
                <a:t> </a:t>
              </a:r>
              <a:r>
                <a:rPr lang="en-US" sz="3200" dirty="0" err="1">
                  <a:latin typeface="#9Slide05 Garris" pitchFamily="2" charset="0"/>
                </a:rPr>
                <a:t>đoạn</a:t>
              </a:r>
              <a:endParaRPr lang="en-US" sz="3200" dirty="0">
                <a:latin typeface="#9Slide05 Garris" pitchFamily="2" charset="0"/>
              </a:endParaRPr>
            </a:p>
          </p:txBody>
        </p:sp>
      </p:grpSp>
    </p:spTree>
    <p:extLst>
      <p:ext uri="{BB962C8B-B14F-4D97-AF65-F5344CB8AC3E}">
        <p14:creationId xmlns:p14="http://schemas.microsoft.com/office/powerpoint/2010/main" val="91695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03" y="557527"/>
            <a:ext cx="10563237" cy="5797553"/>
          </a:xfrm>
          <a:prstGeom prst="rect">
            <a:avLst/>
          </a:prstGeom>
          <a:ln>
            <a:noFill/>
          </a:ln>
          <a:effectLst>
            <a:outerShdw blurRad="190500" algn="tl" rotWithShape="0">
              <a:srgbClr val="000000">
                <a:alpha val="70000"/>
              </a:srgbClr>
            </a:outerShdw>
          </a:effectLst>
        </p:spPr>
      </p:pic>
      <p:sp>
        <p:nvSpPr>
          <p:cNvPr id="5" name="Rectangle 4"/>
          <p:cNvSpPr/>
          <p:nvPr/>
        </p:nvSpPr>
        <p:spPr>
          <a:xfrm>
            <a:off x="957561" y="1198393"/>
            <a:ext cx="10104120" cy="4401205"/>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thoảng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trong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giấc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ngủ</a:t>
            </a:r>
            <a:r>
              <a:rPr lang="en-US" sz="2800" b="1" dirty="0">
                <a:solidFill>
                  <a:srgbClr val="7030A0"/>
                </a:solidFill>
                <a:latin typeface="Cambria" panose="02040503050406030204" pitchFamily="18" charset="0"/>
                <a:ea typeface="Cambria" panose="02040503050406030204" pitchFamily="18" charset="0"/>
              </a:rPr>
              <a:t>, Ki-a </a:t>
            </a:r>
            <a:r>
              <a:rPr lang="en-US" sz="2800" b="1" dirty="0" err="1">
                <a:solidFill>
                  <a:srgbClr val="7030A0"/>
                </a:solidFill>
                <a:latin typeface="Cambria" panose="02040503050406030204" pitchFamily="18" charset="0"/>
                <a:ea typeface="Cambria" panose="02040503050406030204" pitchFamily="18" charset="0"/>
              </a:rPr>
              <a:t>lại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mơ</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thấy</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mình</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đang</a:t>
            </a:r>
            <a:r>
              <a:rPr lang="en-US" sz="2800" b="1" dirty="0">
                <a:solidFill>
                  <a:srgbClr val="7030A0"/>
                </a:solidFill>
                <a:latin typeface="Cambria" panose="02040503050406030204" pitchFamily="18" charset="0"/>
                <a:ea typeface="Cambria" panose="02040503050406030204" pitchFamily="18" charset="0"/>
              </a:rPr>
              <a:t> ở </a:t>
            </a:r>
            <a:r>
              <a:rPr lang="en-US" sz="2800" b="1" dirty="0" err="1">
                <a:solidFill>
                  <a:srgbClr val="7030A0"/>
                </a:solidFill>
                <a:latin typeface="Cambria" panose="02040503050406030204" pitchFamily="18" charset="0"/>
                <a:ea typeface="Cambria" panose="02040503050406030204" pitchFamily="18" charset="0"/>
              </a:rPr>
              <a:t>quê</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ngoại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Tỉnh</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giấc</a:t>
            </a:r>
            <a:r>
              <a:rPr lang="en-US" sz="2800" b="1" dirty="0">
                <a:solidFill>
                  <a:srgbClr val="7030A0"/>
                </a:solidFill>
                <a:latin typeface="Cambria" panose="02040503050406030204" pitchFamily="18" charset="0"/>
                <a:ea typeface="Cambria" panose="02040503050406030204" pitchFamily="18" charset="0"/>
              </a:rPr>
              <a:t>, Ki-a </a:t>
            </a:r>
            <a:r>
              <a:rPr lang="en-US" sz="2800" b="1" dirty="0" err="1">
                <a:solidFill>
                  <a:srgbClr val="7030A0"/>
                </a:solidFill>
                <a:latin typeface="Cambria" panose="02040503050406030204" pitchFamily="18" charset="0"/>
                <a:ea typeface="Cambria" panose="02040503050406030204" pitchFamily="18" charset="0"/>
              </a:rPr>
              <a:t>chỉ</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muốn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ngủ</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tiếp</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để</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lại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nhìn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thấy</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quê</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ngoại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trong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giấc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mơ</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được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gặp</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những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người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làng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Chùa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được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ngắm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cánh</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đồng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dòng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sông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và</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dãy</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núi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tím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xa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Thế</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mà</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có</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lúc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thấy</a:t>
            </a:r>
            <a:r>
              <a:rPr lang="en-US" sz="2800" b="1" dirty="0">
                <a:solidFill>
                  <a:srgbClr val="7030A0"/>
                </a:solidFill>
                <a:latin typeface="Cambria" panose="02040503050406030204" pitchFamily="18" charset="0"/>
                <a:ea typeface="Cambria" panose="02040503050406030204" pitchFamily="18" charset="0"/>
              </a:rPr>
              <a:t> Ki-a </a:t>
            </a:r>
            <a:r>
              <a:rPr lang="en-US" sz="2800" b="1" dirty="0" err="1">
                <a:solidFill>
                  <a:srgbClr val="7030A0"/>
                </a:solidFill>
                <a:latin typeface="Cambria" panose="02040503050406030204" pitchFamily="18" charset="0"/>
                <a:ea typeface="Cambria" panose="02040503050406030204" pitchFamily="18" charset="0"/>
              </a:rPr>
              <a:t>tỉnh</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giấc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trong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đêm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mẹ</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không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biết</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em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vừa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mơ</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về</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quê</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ngoại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lại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bảo</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Cún</a:t>
            </a:r>
            <a:r>
              <a:rPr lang="en-US" sz="2800" b="1" dirty="0">
                <a:solidFill>
                  <a:srgbClr val="7030A0"/>
                </a:solidFill>
                <a:latin typeface="Cambria" panose="02040503050406030204" pitchFamily="18" charset="0"/>
                <a:ea typeface="Cambria" panose="02040503050406030204" pitchFamily="18" charset="0"/>
              </a:rPr>
              <a:t> con </a:t>
            </a:r>
            <a:r>
              <a:rPr lang="en-US" sz="2800" b="1" dirty="0" err="1">
                <a:solidFill>
                  <a:srgbClr val="7030A0"/>
                </a:solidFill>
                <a:latin typeface="Cambria" panose="02040503050406030204" pitchFamily="18" charset="0"/>
                <a:ea typeface="Cambria" panose="02040503050406030204" pitchFamily="18" charset="0"/>
              </a:rPr>
              <a:t>ngủ</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chứ</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Những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lúc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như</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thế</a:t>
            </a:r>
            <a:r>
              <a:rPr lang="en-US" sz="2800" b="1" dirty="0">
                <a:solidFill>
                  <a:srgbClr val="7030A0"/>
                </a:solidFill>
                <a:latin typeface="Cambria" panose="02040503050406030204" pitchFamily="18" charset="0"/>
                <a:ea typeface="Cambria" panose="02040503050406030204" pitchFamily="18" charset="0"/>
              </a:rPr>
              <a:t>, Ki-a </a:t>
            </a:r>
            <a:r>
              <a:rPr lang="en-US" sz="2800" b="1" dirty="0" err="1">
                <a:solidFill>
                  <a:srgbClr val="7030A0"/>
                </a:solidFill>
                <a:latin typeface="Cambria" panose="02040503050406030204" pitchFamily="18" charset="0"/>
                <a:ea typeface="Cambria" panose="02040503050406030204" pitchFamily="18" charset="0"/>
              </a:rPr>
              <a:t>tự</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hỏi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Mẹ</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có</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mơ</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về</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quê</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ngoại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như</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mình</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không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nhỉ</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Và</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chỉ</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vừa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đặt</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câu</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hỏi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trong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đầu</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thì</a:t>
            </a:r>
            <a:r>
              <a:rPr lang="en-US" sz="2800" b="1" dirty="0">
                <a:solidFill>
                  <a:srgbClr val="7030A0"/>
                </a:solidFill>
                <a:latin typeface="Cambria" panose="02040503050406030204" pitchFamily="18" charset="0"/>
                <a:ea typeface="Cambria" panose="02040503050406030204" pitchFamily="18" charset="0"/>
              </a:rPr>
              <a:t> Ki-a </a:t>
            </a:r>
            <a:r>
              <a:rPr lang="en-US" sz="2800" b="1" dirty="0" err="1">
                <a:solidFill>
                  <a:srgbClr val="7030A0"/>
                </a:solidFill>
                <a:latin typeface="Cambria" panose="02040503050406030204" pitchFamily="18" charset="0"/>
                <a:ea typeface="Cambria" panose="02040503050406030204" pitchFamily="18" charset="0"/>
              </a:rPr>
              <a:t>đã</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ngủ</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thiếp</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cho</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tới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tận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sáng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hôm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sau</a:t>
            </a:r>
            <a:r>
              <a:rPr lang="en-US" sz="2800" b="1" dirty="0">
                <a:solidFill>
                  <a:srgbClr val="7030A0"/>
                </a:solidFill>
                <a:latin typeface="Cambria" panose="02040503050406030204" pitchFamily="18" charset="0"/>
                <a:ea typeface="Cambria" panose="02040503050406030204" pitchFamily="18" charset="0"/>
              </a:rPr>
              <a:t>.</a:t>
            </a:r>
          </a:p>
          <a:p>
            <a:pPr algn="r"/>
            <a:r>
              <a:rPr lang="en-US" sz="2800" dirty="0">
                <a:solidFill>
                  <a:schemeClr val="accent4">
                    <a:lumMod val="75000"/>
                  </a:schemeClr>
                </a:solidFill>
                <a:latin typeface="Cambria" panose="02040503050406030204" pitchFamily="18" charset="0"/>
                <a:ea typeface="Cambria" panose="02040503050406030204" pitchFamily="18" charset="0"/>
              </a:rPr>
              <a:t>(Theo Nguyễn </a:t>
            </a:r>
            <a:r>
              <a:rPr lang="en-US" sz="2800" dirty="0" err="1">
                <a:solidFill>
                  <a:schemeClr val="accent4">
                    <a:lumMod val="75000"/>
                  </a:schemeClr>
                </a:solidFill>
                <a:latin typeface="Cambria" panose="02040503050406030204" pitchFamily="18" charset="0"/>
                <a:ea typeface="Cambria" panose="02040503050406030204" pitchFamily="18" charset="0"/>
              </a:rPr>
              <a:t>Quang</a:t>
            </a:r>
            <a:r>
              <a:rPr lang="en-US" sz="2800" dirty="0">
                <a:solidFill>
                  <a:schemeClr val="accent4">
                    <a:lumMod val="75000"/>
                  </a:schemeClr>
                </a:solidFill>
                <a:latin typeface="Cambria" panose="02040503050406030204" pitchFamily="18" charset="0"/>
                <a:ea typeface="Cambria" panose="02040503050406030204" pitchFamily="18" charset="0"/>
              </a:rPr>
              <a:t> </a:t>
            </a:r>
            <a:r>
              <a:rPr lang="en-US" sz="2800" dirty="0" err="1">
                <a:solidFill>
                  <a:schemeClr val="accent4">
                    <a:lumMod val="75000"/>
                  </a:schemeClr>
                </a:solidFill>
                <a:latin typeface="Cambria" panose="02040503050406030204" pitchFamily="18" charset="0"/>
                <a:ea typeface="Cambria" panose="02040503050406030204" pitchFamily="18" charset="0"/>
              </a:rPr>
              <a:t>Thiều</a:t>
            </a:r>
            <a:r>
              <a:rPr lang="en-US" sz="2800" dirty="0">
                <a:solidFill>
                  <a:schemeClr val="accent4">
                    <a:lumMod val="75000"/>
                  </a:schemeClr>
                </a:solidFill>
                <a:latin typeface="Cambria" panose="02040503050406030204" pitchFamily="18" charset="0"/>
                <a:ea typeface="Cambria" panose="02040503050406030204" pitchFamily="18" charset="0"/>
              </a:rPr>
              <a:t>)</a:t>
            </a:r>
          </a:p>
        </p:txBody>
      </p:sp>
      <p:pic>
        <p:nvPicPr>
          <p:cNvPr id="6" name="Picture 5"/>
          <p:cNvPicPr>
            <a:picLocks noChangeAspect="1"/>
          </p:cNvPicPr>
          <p:nvPr/>
        </p:nvPicPr>
        <p:blipFill rotWithShape="1">
          <a:blip r:embed="rId3"/>
          <a:srcRect b="28161"/>
          <a:stretch/>
        </p:blipFill>
        <p:spPr>
          <a:xfrm>
            <a:off x="3657145" y="-228420"/>
            <a:ext cx="4426983" cy="1426813"/>
          </a:xfrm>
          <a:prstGeom prst="rect">
            <a:avLst/>
          </a:prstGeom>
        </p:spPr>
      </p:pic>
    </p:spTree>
    <p:extLst>
      <p:ext uri="{BB962C8B-B14F-4D97-AF65-F5344CB8AC3E}">
        <p14:creationId xmlns:p14="http://schemas.microsoft.com/office/powerpoint/2010/main" val="306509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41933" y="2844240"/>
            <a:ext cx="3431712" cy="1983382"/>
            <a:chOff x="1441933" y="2844240"/>
            <a:chExt cx="3431712" cy="198338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0068">
              <a:off x="1441933" y="2844240"/>
              <a:ext cx="3431712" cy="1983382"/>
            </a:xfrm>
            <a:prstGeom prst="rect">
              <a:avLst/>
            </a:prstGeom>
          </p:spPr>
        </p:pic>
        <p:sp>
          <p:nvSpPr>
            <p:cNvPr id="2" name="Rectangle 1"/>
            <p:cNvSpPr/>
            <p:nvPr/>
          </p:nvSpPr>
          <p:spPr>
            <a:xfrm>
              <a:off x="1908404" y="3451210"/>
              <a:ext cx="2693366" cy="769441"/>
            </a:xfrm>
            <a:prstGeom prst="rect">
              <a:avLst/>
            </a:prstGeom>
          </p:spPr>
          <p:txBody>
            <a:bodyPr wrap="none">
              <a:spAutoFit/>
            </a:bodyPr>
            <a:lstStyle/>
            <a:p>
              <a:r>
                <a:rPr lang="en-US" sz="4400" i="1" dirty="0" err="1">
                  <a:latin typeface="Cambria" panose="02040503050406030204" pitchFamily="18" charset="0"/>
                  <a:ea typeface="Cambria" panose="02040503050406030204" pitchFamily="18" charset="0"/>
                </a:rPr>
                <a:t>làng</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Chùa</a:t>
              </a:r>
              <a:r>
                <a:rPr lang="en-US" sz="4400" i="1" dirty="0">
                  <a:latin typeface="Cambria" panose="02040503050406030204" pitchFamily="18" charset="0"/>
                  <a:ea typeface="Cambria" panose="02040503050406030204" pitchFamily="18" charset="0"/>
                </a:rPr>
                <a:t> </a:t>
              </a:r>
              <a:endParaRPr lang="en-US" sz="4400" dirty="0">
                <a:latin typeface="Cambria" panose="02040503050406030204" pitchFamily="18" charset="0"/>
                <a:ea typeface="Cambria" panose="02040503050406030204" pitchFamily="18" charset="0"/>
              </a:endParaRPr>
            </a:p>
          </p:txBody>
        </p:sp>
      </p:grpSp>
      <p:grpSp>
        <p:nvGrpSpPr>
          <p:cNvPr id="9" name="Group 8"/>
          <p:cNvGrpSpPr/>
          <p:nvPr/>
        </p:nvGrpSpPr>
        <p:grpSpPr>
          <a:xfrm>
            <a:off x="6083764" y="2768139"/>
            <a:ext cx="3431712" cy="1983382"/>
            <a:chOff x="1441933" y="2844240"/>
            <a:chExt cx="3431712" cy="1983382"/>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0068">
              <a:off x="1441933" y="2844240"/>
              <a:ext cx="3431712" cy="1983382"/>
            </a:xfrm>
            <a:prstGeom prst="rect">
              <a:avLst/>
            </a:prstGeom>
          </p:spPr>
        </p:pic>
        <p:sp>
          <p:nvSpPr>
            <p:cNvPr id="11" name="Rectangle 10"/>
            <p:cNvSpPr/>
            <p:nvPr/>
          </p:nvSpPr>
          <p:spPr>
            <a:xfrm>
              <a:off x="2078267" y="3451210"/>
              <a:ext cx="2195729" cy="769441"/>
            </a:xfrm>
            <a:prstGeom prst="rect">
              <a:avLst/>
            </a:prstGeom>
          </p:spPr>
          <p:txBody>
            <a:bodyPr wrap="none">
              <a:spAutoFit/>
            </a:bodyPr>
            <a:lstStyle/>
            <a:p>
              <a:r>
                <a:rPr lang="en-US" sz="4400" i="1" dirty="0" err="1">
                  <a:latin typeface="Cambria" panose="02040503050406030204" pitchFamily="18" charset="0"/>
                  <a:ea typeface="Cambria" panose="02040503050406030204" pitchFamily="18" charset="0"/>
                </a:rPr>
                <a:t>rộng</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lớn</a:t>
              </a:r>
              <a:endParaRPr lang="en-US" sz="4400" dirty="0">
                <a:latin typeface="Cambria" panose="02040503050406030204" pitchFamily="18" charset="0"/>
                <a:ea typeface="Cambria" panose="02040503050406030204" pitchFamily="18" charset="0"/>
              </a:endParaRPr>
            </a:p>
          </p:txBody>
        </p:sp>
      </p:grpSp>
      <p:grpSp>
        <p:nvGrpSpPr>
          <p:cNvPr id="12" name="Group 11"/>
          <p:cNvGrpSpPr/>
          <p:nvPr/>
        </p:nvGrpSpPr>
        <p:grpSpPr>
          <a:xfrm>
            <a:off x="1441933" y="4450748"/>
            <a:ext cx="3431712" cy="1983382"/>
            <a:chOff x="1441933" y="2844240"/>
            <a:chExt cx="3431712" cy="1983382"/>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0068">
              <a:off x="1441933" y="2844240"/>
              <a:ext cx="3431712" cy="1983382"/>
            </a:xfrm>
            <a:prstGeom prst="rect">
              <a:avLst/>
            </a:prstGeom>
          </p:spPr>
        </p:pic>
        <p:sp>
          <p:nvSpPr>
            <p:cNvPr id="14" name="Rectangle 13"/>
            <p:cNvSpPr/>
            <p:nvPr/>
          </p:nvSpPr>
          <p:spPr>
            <a:xfrm>
              <a:off x="2405820" y="3451210"/>
              <a:ext cx="1572610" cy="769441"/>
            </a:xfrm>
            <a:prstGeom prst="rect">
              <a:avLst/>
            </a:prstGeom>
          </p:spPr>
          <p:txBody>
            <a:bodyPr wrap="none">
              <a:spAutoFit/>
            </a:bodyPr>
            <a:lstStyle/>
            <a:p>
              <a:r>
                <a:rPr lang="en-US" sz="4400" i="1" dirty="0" err="1">
                  <a:latin typeface="Cambria" panose="02040503050406030204" pitchFamily="18" charset="0"/>
                  <a:ea typeface="Cambria" panose="02040503050406030204" pitchFamily="18" charset="0"/>
                </a:rPr>
                <a:t>trở</a:t>
              </a:r>
              <a:r>
                <a:rPr lang="en-US" sz="4400" i="1" dirty="0">
                  <a:latin typeface="Cambria" panose="02040503050406030204" pitchFamily="18" charset="0"/>
                  <a:ea typeface="Cambria" panose="02040503050406030204" pitchFamily="18" charset="0"/>
                </a:rPr>
                <a:t> </a:t>
              </a:r>
              <a:r>
                <a:rPr lang="en-US" sz="4400" i="1" dirty="0" err="1">
                  <a:latin typeface="Cambria" panose="02040503050406030204" pitchFamily="18" charset="0"/>
                  <a:ea typeface="Cambria" panose="02040503050406030204" pitchFamily="18" charset="0"/>
                </a:rPr>
                <a:t>về</a:t>
              </a:r>
              <a:endParaRPr lang="en-US" sz="4400" dirty="0">
                <a:latin typeface="Cambria" panose="02040503050406030204" pitchFamily="18" charset="0"/>
                <a:ea typeface="Cambria" panose="02040503050406030204" pitchFamily="18" charset="0"/>
              </a:endParaRPr>
            </a:p>
          </p:txBody>
        </p:sp>
      </p:grpSp>
      <p:grpSp>
        <p:nvGrpSpPr>
          <p:cNvPr id="15" name="Group 14"/>
          <p:cNvGrpSpPr/>
          <p:nvPr/>
        </p:nvGrpSpPr>
        <p:grpSpPr>
          <a:xfrm>
            <a:off x="6083764" y="4374647"/>
            <a:ext cx="3431712" cy="1983382"/>
            <a:chOff x="1441933" y="2844240"/>
            <a:chExt cx="3431712" cy="1983382"/>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0068">
              <a:off x="1441933" y="2844240"/>
              <a:ext cx="3431712" cy="1983382"/>
            </a:xfrm>
            <a:prstGeom prst="rect">
              <a:avLst/>
            </a:prstGeom>
          </p:spPr>
        </p:pic>
        <p:sp>
          <p:nvSpPr>
            <p:cNvPr id="17" name="Rectangle 16"/>
            <p:cNvSpPr/>
            <p:nvPr/>
          </p:nvSpPr>
          <p:spPr>
            <a:xfrm>
              <a:off x="2458933" y="3451210"/>
              <a:ext cx="1228221" cy="769441"/>
            </a:xfrm>
            <a:prstGeom prst="rect">
              <a:avLst/>
            </a:prstGeom>
          </p:spPr>
          <p:txBody>
            <a:bodyPr wrap="none">
              <a:spAutoFit/>
            </a:bodyPr>
            <a:lstStyle/>
            <a:p>
              <a:r>
                <a:rPr lang="en-US" sz="4400" i="1" dirty="0" err="1">
                  <a:latin typeface="Cambria" panose="02040503050406030204" pitchFamily="18" charset="0"/>
                  <a:ea typeface="Cambria" panose="02040503050406030204" pitchFamily="18" charset="0"/>
                </a:rPr>
                <a:t>làng</a:t>
              </a:r>
              <a:endParaRPr lang="en-US" sz="4400" dirty="0">
                <a:latin typeface="Cambria" panose="02040503050406030204" pitchFamily="18" charset="0"/>
                <a:ea typeface="Cambria" panose="02040503050406030204" pitchFamily="18" charset="0"/>
              </a:endParaRPr>
            </a:p>
          </p:txBody>
        </p:sp>
      </p:grpSp>
      <p:pic>
        <p:nvPicPr>
          <p:cNvPr id="18" name="Picture 17"/>
          <p:cNvPicPr>
            <a:picLocks noChangeAspect="1"/>
          </p:cNvPicPr>
          <p:nvPr/>
        </p:nvPicPr>
        <p:blipFill>
          <a:blip r:embed="rId4"/>
          <a:stretch>
            <a:fillRect/>
          </a:stretch>
        </p:blipFill>
        <p:spPr>
          <a:xfrm>
            <a:off x="-35561" y="-1231644"/>
            <a:ext cx="7730398" cy="5700254"/>
          </a:xfrm>
          <a:prstGeom prst="rect">
            <a:avLst/>
          </a:prstGeom>
        </p:spPr>
      </p:pic>
    </p:spTree>
    <p:extLst>
      <p:ext uri="{BB962C8B-B14F-4D97-AF65-F5344CB8AC3E}">
        <p14:creationId xmlns:p14="http://schemas.microsoft.com/office/powerpoint/2010/main" val="2963483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2"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Alternate Process 17"/>
          <p:cNvSpPr/>
          <p:nvPr/>
        </p:nvSpPr>
        <p:spPr>
          <a:xfrm>
            <a:off x="964276" y="2345636"/>
            <a:ext cx="10474037" cy="4071789"/>
          </a:xfrm>
          <a:prstGeom prst="flowChartAlternate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628" y="-703147"/>
            <a:ext cx="8199465" cy="4110459"/>
          </a:xfrm>
          <a:prstGeom prst="rect">
            <a:avLst/>
          </a:prstGeom>
        </p:spPr>
      </p:pic>
      <p:sp>
        <p:nvSpPr>
          <p:cNvPr id="7" name="Rectangle 6"/>
          <p:cNvSpPr/>
          <p:nvPr/>
        </p:nvSpPr>
        <p:spPr>
          <a:xfrm>
            <a:off x="1524000" y="2760981"/>
            <a:ext cx="9328484" cy="2862322"/>
          </a:xfrm>
          <a:prstGeom prst="rect">
            <a:avLst/>
          </a:prstGeom>
        </p:spPr>
        <p:txBody>
          <a:bodyPr wrap="square">
            <a:spAutoFit/>
          </a:bodyPr>
          <a:lstStyle/>
          <a:p>
            <a:pPr algn="just"/>
            <a:r>
              <a:rPr lang="en-US" sz="3600" dirty="0" err="1">
                <a:latin typeface="Cambria" panose="02040503050406030204" pitchFamily="18" charset="0"/>
                <a:ea typeface="Cambria" panose="02040503050406030204" pitchFamily="18" charset="0"/>
              </a:rPr>
              <a:t>Mẹ</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Ki-a </a:t>
            </a:r>
            <a:r>
              <a:rPr lang="en-US" sz="3600" dirty="0" err="1">
                <a:latin typeface="Cambria" panose="02040503050406030204" pitchFamily="18" charset="0"/>
                <a:ea typeface="Cambria" panose="02040503050406030204" pitchFamily="18" charset="0"/>
              </a:rPr>
              <a:t>kể</a:t>
            </a:r>
            <a:r>
              <a:rPr lang="en-US" sz="3600" dirty="0">
                <a:latin typeface="Cambria" panose="02040503050406030204" pitchFamily="18" charset="0"/>
                <a:ea typeface="Cambria" panose="02040503050406030204" pitchFamily="18" charset="0"/>
              </a:rPr>
              <a:t> </a:t>
            </a:r>
            <a:r>
              <a:rPr lang="en-US" sz="3600" b="1" dirty="0">
                <a:solidFill>
                  <a:srgbClr val="FF0000"/>
                </a:solidFill>
                <a:latin typeface="Cambria" panose="02040503050406030204" pitchFamily="18" charset="0"/>
                <a:ea typeface="Cambria" panose="02040503050406030204" pitchFamily="18" charset="0"/>
              </a:rPr>
              <a: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mẹ</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còn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nhỏ</a:t>
            </a:r>
            <a:r>
              <a:rPr lang="en-US" sz="3600" dirty="0">
                <a:latin typeface="Cambria" panose="02040503050406030204" pitchFamily="18" charset="0"/>
                <a:ea typeface="Cambria" panose="02040503050406030204" pitchFamily="18" charset="0"/>
              </a:rPr>
              <a:t>,</a:t>
            </a:r>
            <a:r>
              <a:rPr lang="en-US" sz="3600" b="1" dirty="0">
                <a:solidFill>
                  <a:srgbClr val="FF0000"/>
                </a:solidFill>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cứ</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dịp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nghỉ</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hè</a:t>
            </a:r>
            <a:r>
              <a:rPr lang="en-US" sz="3600" b="1" dirty="0">
                <a:solidFill>
                  <a:srgbClr val="FF0000"/>
                </a:solidFill>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mẹ</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ngoại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đê</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diều</a:t>
            </a:r>
            <a:r>
              <a:rPr lang="en-US" sz="3600" dirty="0">
                <a:latin typeface="Cambria" panose="02040503050406030204" pitchFamily="18" charset="0"/>
                <a:ea typeface="Cambria" panose="02040503050406030204" pitchFamily="18" charset="0"/>
              </a:rPr>
              <a:t>,</a:t>
            </a:r>
            <a:r>
              <a:rPr lang="en-US" sz="3600" b="1" dirty="0">
                <a:solidFill>
                  <a:srgbClr val="FF0000"/>
                </a:solidFill>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dứa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chiếc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chóng</a:t>
            </a:r>
            <a:r>
              <a:rPr lang="en-US" sz="3600" dirty="0">
                <a:latin typeface="Cambria" panose="02040503050406030204" pitchFamily="18" charset="0"/>
                <a:ea typeface="Cambria" panose="02040503050406030204" pitchFamily="18" charset="0"/>
              </a:rPr>
              <a:t> </a:t>
            </a:r>
            <a:r>
              <a:rPr lang="en-US" sz="3600" b="1" dirty="0">
                <a:solidFill>
                  <a:srgbClr val="FF0000"/>
                </a:solidFill>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chiếc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kèn</a:t>
            </a:r>
            <a:r>
              <a:rPr lang="en-US" sz="3600" dirty="0">
                <a:latin typeface="Cambria" panose="02040503050406030204" pitchFamily="18" charset="0"/>
                <a:ea typeface="Cambria" panose="02040503050406030204" pitchFamily="18" charset="0"/>
              </a:rPr>
              <a:t> </a:t>
            </a:r>
            <a:r>
              <a:rPr lang="en-US" sz="3600" b="1" dirty="0">
                <a:solidFill>
                  <a:srgbClr val="FF0000"/>
                </a:solidFill>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thổi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mặt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đê</a:t>
            </a:r>
            <a:r>
              <a:rPr lang="en-US" sz="3600" dirty="0">
                <a:latin typeface="Cambria" panose="02040503050406030204" pitchFamily="18" charset="0"/>
                <a:ea typeface="Cambria" panose="02040503050406030204" pitchFamily="18" charset="0"/>
              </a:rPr>
              <a:t> </a:t>
            </a:r>
            <a:r>
              <a:rPr lang="en-US" sz="3600" b="1" dirty="0">
                <a:solidFill>
                  <a:srgbClr val="FF0000"/>
                </a:solidFill>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mùa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hạ</a:t>
            </a:r>
            <a:r>
              <a:rPr lang="en-US" sz="3600" dirty="0">
                <a:latin typeface="Cambria" panose="02040503050406030204" pitchFamily="18" charset="0"/>
                <a:ea typeface="Cambria" panose="02040503050406030204" pitchFamily="18" charset="0"/>
              </a:rPr>
              <a:t>.</a:t>
            </a:r>
            <a:r>
              <a:rPr lang="en-US" sz="3600" b="1" dirty="0">
                <a:solidFill>
                  <a:srgbClr val="FF0000"/>
                </a:solidFill>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8556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1269</Words>
  <Application>Microsoft Office PowerPoint</Application>
  <PresentationFormat>Widescreen</PresentationFormat>
  <Paragraphs>54</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#9Slide05 Garris</vt:lpstr>
      <vt:lpstr>#9Slide05 HLT Boulevard</vt:lpstr>
      <vt:lpstr>#9Slide07 HoneyCream</vt:lpstr>
      <vt:lpstr>Arial</vt:lpstr>
      <vt:lpstr>Calibri</vt:lpstr>
      <vt:lpstr>Calibri Light</vt:lpstr>
      <vt:lpstr>Cambria</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ngọc nguyễn</cp:lastModifiedBy>
  <cp:revision>17</cp:revision>
  <dcterms:created xsi:type="dcterms:W3CDTF">2024-03-27T13:34:54Z</dcterms:created>
  <dcterms:modified xsi:type="dcterms:W3CDTF">2024-04-12T05:04:43Z</dcterms:modified>
</cp:coreProperties>
</file>