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711" r:id="rId2"/>
    <p:sldMasterId id="2147483716" r:id="rId3"/>
    <p:sldMasterId id="2147483728" r:id="rId4"/>
    <p:sldMasterId id="2147483752" r:id="rId5"/>
    <p:sldMasterId id="2147483799" r:id="rId6"/>
    <p:sldMasterId id="2147483811" r:id="rId7"/>
  </p:sldMasterIdLst>
  <p:notesMasterIdLst>
    <p:notesMasterId r:id="rId23"/>
  </p:notesMasterIdLst>
  <p:sldIdLst>
    <p:sldId id="292" r:id="rId8"/>
    <p:sldId id="314" r:id="rId9"/>
    <p:sldId id="7790" r:id="rId10"/>
    <p:sldId id="7775" r:id="rId11"/>
    <p:sldId id="313" r:id="rId12"/>
    <p:sldId id="7767" r:id="rId13"/>
    <p:sldId id="7769" r:id="rId14"/>
    <p:sldId id="7783" r:id="rId15"/>
    <p:sldId id="7784" r:id="rId16"/>
    <p:sldId id="7785" r:id="rId17"/>
    <p:sldId id="7786" r:id="rId18"/>
    <p:sldId id="7787" r:id="rId19"/>
    <p:sldId id="7788" r:id="rId20"/>
    <p:sldId id="7789" r:id="rId21"/>
    <p:sldId id="3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F15"/>
    <a:srgbClr val="FFBF61"/>
    <a:srgbClr val="009E75"/>
    <a:srgbClr val="00DFA2"/>
    <a:srgbClr val="FAE2E7"/>
    <a:srgbClr val="F3BCC8"/>
    <a:srgbClr val="FFD28F"/>
    <a:srgbClr val="FFEBCD"/>
    <a:srgbClr val="F6FA70"/>
    <a:srgbClr val="F1FF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94660"/>
  </p:normalViewPr>
  <p:slideViewPr>
    <p:cSldViewPr snapToGrid="0">
      <p:cViewPr>
        <p:scale>
          <a:sx n="47" d="100"/>
          <a:sy n="47" d="100"/>
        </p:scale>
        <p:origin x="1915" y="76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6B87F-5A27-438E-B4BE-54C72484EEF5}"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38AAF-8C93-454B-95A0-56909A3F46D5}" type="slidenum">
              <a:rPr lang="en-US" smtClean="0"/>
              <a:t>‹#›</a:t>
            </a:fld>
            <a:endParaRPr lang="en-US"/>
          </a:p>
        </p:txBody>
      </p:sp>
    </p:spTree>
    <p:extLst>
      <p:ext uri="{BB962C8B-B14F-4D97-AF65-F5344CB8AC3E}">
        <p14:creationId xmlns:p14="http://schemas.microsoft.com/office/powerpoint/2010/main" val="933557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F9454C-C74F-4488-8342-D9513523422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6206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38AAF-8C93-454B-95A0-56909A3F46D5}" type="slidenum">
              <a:rPr lang="en-US" smtClean="0"/>
              <a:t>9</a:t>
            </a:fld>
            <a:endParaRPr lang="en-US"/>
          </a:p>
        </p:txBody>
      </p:sp>
    </p:spTree>
    <p:extLst>
      <p:ext uri="{BB962C8B-B14F-4D97-AF65-F5344CB8AC3E}">
        <p14:creationId xmlns:p14="http://schemas.microsoft.com/office/powerpoint/2010/main" val="1808342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D38AAF-8C93-454B-95A0-56909A3F46D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6787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38AAF-8C93-454B-95A0-56909A3F46D5}" type="slidenum">
              <a:rPr lang="en-US" smtClean="0"/>
              <a:t>14</a:t>
            </a:fld>
            <a:endParaRPr lang="en-US"/>
          </a:p>
        </p:txBody>
      </p:sp>
    </p:spTree>
    <p:extLst>
      <p:ext uri="{BB962C8B-B14F-4D97-AF65-F5344CB8AC3E}">
        <p14:creationId xmlns:p14="http://schemas.microsoft.com/office/powerpoint/2010/main" val="3959837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12D3-EA26-1412-1D20-E2A7CDA2B6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1420E2-B053-2549-2749-71B4634FF97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8FD865-8EFA-3FFA-75F2-7B55E23EC413}"/>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5" name="Footer Placeholder 4">
            <a:extLst>
              <a:ext uri="{FF2B5EF4-FFF2-40B4-BE49-F238E27FC236}">
                <a16:creationId xmlns:a16="http://schemas.microsoft.com/office/drawing/2014/main" id="{15DE2F86-6F3F-8ED6-8351-9336BB4B39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CBEE3C-E349-9F3B-F403-C9832F21B413}"/>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115617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46F5D-5475-1BD7-9708-D8F881886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AAA842-F441-BB69-4E48-057E500E154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6BDB5-07B4-B466-3BCD-4C7BE39FE440}"/>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5" name="Footer Placeholder 4">
            <a:extLst>
              <a:ext uri="{FF2B5EF4-FFF2-40B4-BE49-F238E27FC236}">
                <a16:creationId xmlns:a16="http://schemas.microsoft.com/office/drawing/2014/main" id="{20C10881-9AA7-5254-3973-7B126E1B0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03CA73-2F1B-F8C2-53B1-9274F40CC5E8}"/>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3456448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976CD-472A-BD69-12C4-B9DF5B5D7D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44C041-19B9-1117-A2A8-C43A74C2A57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2CF79-EF6C-18D8-94E9-3A6EE261523C}"/>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5" name="Footer Placeholder 4">
            <a:extLst>
              <a:ext uri="{FF2B5EF4-FFF2-40B4-BE49-F238E27FC236}">
                <a16:creationId xmlns:a16="http://schemas.microsoft.com/office/drawing/2014/main" id="{4AA070CF-B476-6FBE-870F-7636943E93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2C8D2E-AAF1-78C9-753E-AA036C897A61}"/>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317452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59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562516"/>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8877BA-92E1-4674-A8C0-0AF644C465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36733" y="676133"/>
            <a:ext cx="2253122" cy="2255049"/>
          </a:xfrm>
          <a:prstGeom prst="rect">
            <a:avLst/>
          </a:prstGeom>
        </p:spPr>
      </p:pic>
      <p:pic>
        <p:nvPicPr>
          <p:cNvPr id="4" name="图片 3">
            <a:extLst>
              <a:ext uri="{FF2B5EF4-FFF2-40B4-BE49-F238E27FC236}">
                <a16:creationId xmlns:a16="http://schemas.microsoft.com/office/drawing/2014/main" id="{41B75E75-251C-4B64-8AB7-4E2F1EC92A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8600"/>
            <a:ext cx="1735016" cy="2819400"/>
          </a:xfrm>
          <a:prstGeom prst="rect">
            <a:avLst/>
          </a:prstGeom>
        </p:spPr>
      </p:pic>
      <p:pic>
        <p:nvPicPr>
          <p:cNvPr id="5" name="图片 4">
            <a:extLst>
              <a:ext uri="{FF2B5EF4-FFF2-40B4-BE49-F238E27FC236}">
                <a16:creationId xmlns:a16="http://schemas.microsoft.com/office/drawing/2014/main" id="{1D371A40-9F19-48FF-9D8F-CE2CF81EB91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86373" y="1"/>
            <a:ext cx="1805627" cy="2281302"/>
          </a:xfrm>
          <a:prstGeom prst="rect">
            <a:avLst/>
          </a:prstGeom>
        </p:spPr>
      </p:pic>
      <p:pic>
        <p:nvPicPr>
          <p:cNvPr id="6" name="图片 5">
            <a:extLst>
              <a:ext uri="{FF2B5EF4-FFF2-40B4-BE49-F238E27FC236}">
                <a16:creationId xmlns:a16="http://schemas.microsoft.com/office/drawing/2014/main" id="{A7E2E8CD-18CA-448B-857B-C08168EF78E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3016689" y="-2260302"/>
            <a:ext cx="6405056" cy="11535259"/>
          </a:xfrm>
          <a:prstGeom prst="rect">
            <a:avLst/>
          </a:prstGeom>
          <a:effectLst>
            <a:outerShdw blurRad="50800" dist="12700" sx="102000" sy="102000" algn="ctr" rotWithShape="0">
              <a:prstClr val="black">
                <a:alpha val="13000"/>
              </a:prstClr>
            </a:outerShdw>
          </a:effectLst>
        </p:spPr>
      </p:pic>
      <p:pic>
        <p:nvPicPr>
          <p:cNvPr id="7" name="图片 6">
            <a:extLst>
              <a:ext uri="{FF2B5EF4-FFF2-40B4-BE49-F238E27FC236}">
                <a16:creationId xmlns:a16="http://schemas.microsoft.com/office/drawing/2014/main" id="{CFDF59D9-A61E-4F4F-A6A8-6E7E50DF456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866981" y="985117"/>
            <a:ext cx="676924" cy="811262"/>
          </a:xfrm>
          <a:prstGeom prst="rect">
            <a:avLst/>
          </a:prstGeom>
        </p:spPr>
      </p:pic>
      <p:pic>
        <p:nvPicPr>
          <p:cNvPr id="8" name="图片 7" descr="图片包含 物体&#10;&#10;自动生成的说明">
            <a:extLst>
              <a:ext uri="{FF2B5EF4-FFF2-40B4-BE49-F238E27FC236}">
                <a16:creationId xmlns:a16="http://schemas.microsoft.com/office/drawing/2014/main" id="{05B4E5BD-DD75-48D3-BD49-DFD0688AC980}"/>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08893" y="5360125"/>
            <a:ext cx="1903748" cy="1516405"/>
          </a:xfrm>
          <a:prstGeom prst="rect">
            <a:avLst/>
          </a:prstGeom>
        </p:spPr>
      </p:pic>
      <p:pic>
        <p:nvPicPr>
          <p:cNvPr id="9" name="图片 8" descr="图片包含 文字&#10;&#10;自动生成的说明">
            <a:extLst>
              <a:ext uri="{FF2B5EF4-FFF2-40B4-BE49-F238E27FC236}">
                <a16:creationId xmlns:a16="http://schemas.microsoft.com/office/drawing/2014/main" id="{FCC1EC90-6EA7-46F9-B84F-80B91BF3831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5477326" y="-450369"/>
            <a:ext cx="900451" cy="1761561"/>
          </a:xfrm>
          <a:prstGeom prst="rect">
            <a:avLst/>
          </a:prstGeom>
        </p:spPr>
      </p:pic>
      <p:sp>
        <p:nvSpPr>
          <p:cNvPr id="10" name="矩形: 圆角 9">
            <a:extLst>
              <a:ext uri="{FF2B5EF4-FFF2-40B4-BE49-F238E27FC236}">
                <a16:creationId xmlns:a16="http://schemas.microsoft.com/office/drawing/2014/main" id="{7D21EB70-8360-49A6-9DA3-AA9CA5FE82FB}"/>
              </a:ext>
            </a:extLst>
          </p:cNvPr>
          <p:cNvSpPr/>
          <p:nvPr userDrawn="1"/>
        </p:nvSpPr>
        <p:spPr>
          <a:xfrm flipV="1">
            <a:off x="3931930" y="5261423"/>
            <a:ext cx="2322404"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84B3C1F6-222C-4AC2-92AD-C4349CB7F453}"/>
              </a:ext>
            </a:extLst>
          </p:cNvPr>
          <p:cNvSpPr/>
          <p:nvPr userDrawn="1"/>
        </p:nvSpPr>
        <p:spPr>
          <a:xfrm>
            <a:off x="4836523" y="5658297"/>
            <a:ext cx="893985"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0D9A242A-4A00-413A-A619-ADE3B8C9D352}"/>
              </a:ext>
            </a:extLst>
          </p:cNvPr>
          <p:cNvSpPr/>
          <p:nvPr userDrawn="1"/>
        </p:nvSpPr>
        <p:spPr>
          <a:xfrm>
            <a:off x="6516333" y="5179817"/>
            <a:ext cx="254649" cy="254649"/>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73C43A99-B186-49A1-B5B3-0407F2441706}"/>
              </a:ext>
            </a:extLst>
          </p:cNvPr>
          <p:cNvSpPr/>
          <p:nvPr userDrawn="1"/>
        </p:nvSpPr>
        <p:spPr>
          <a:xfrm>
            <a:off x="9263129" y="5799033"/>
            <a:ext cx="234307" cy="23430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30B43EC-3476-42D6-A8E7-AA39EE34899E}"/>
              </a:ext>
            </a:extLst>
          </p:cNvPr>
          <p:cNvSpPr/>
          <p:nvPr userDrawn="1"/>
        </p:nvSpPr>
        <p:spPr>
          <a:xfrm>
            <a:off x="320915" y="1909991"/>
            <a:ext cx="160109" cy="160109"/>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0AFA2F28-71E3-4EFF-BAFA-76F0C524F185}"/>
              </a:ext>
            </a:extLst>
          </p:cNvPr>
          <p:cNvSpPr/>
          <p:nvPr userDrawn="1"/>
        </p:nvSpPr>
        <p:spPr>
          <a:xfrm>
            <a:off x="1720589" y="4613341"/>
            <a:ext cx="200925" cy="200925"/>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BAEC96B4-138C-4456-B9DB-833C58C322C8}"/>
              </a:ext>
            </a:extLst>
          </p:cNvPr>
          <p:cNvSpPr/>
          <p:nvPr userDrawn="1"/>
        </p:nvSpPr>
        <p:spPr>
          <a:xfrm>
            <a:off x="2363294" y="6410392"/>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D4BBED68-647C-4CAF-A0A6-CC9A42FDFFF0}"/>
              </a:ext>
            </a:extLst>
          </p:cNvPr>
          <p:cNvSpPr/>
          <p:nvPr userDrawn="1"/>
        </p:nvSpPr>
        <p:spPr>
          <a:xfrm>
            <a:off x="9263129" y="465447"/>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2144094"/>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D6BE7F-047D-466A-86E9-743C3BC74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915" y="-348557"/>
            <a:ext cx="1556604" cy="1557935"/>
          </a:xfrm>
          <a:prstGeom prst="rect">
            <a:avLst/>
          </a:prstGeom>
        </p:spPr>
      </p:pic>
      <p:pic>
        <p:nvPicPr>
          <p:cNvPr id="4" name="图片 3">
            <a:extLst>
              <a:ext uri="{FF2B5EF4-FFF2-40B4-BE49-F238E27FC236}">
                <a16:creationId xmlns:a16="http://schemas.microsoft.com/office/drawing/2014/main" id="{52688D95-ECDE-444B-ADF8-DFFD1913E9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428" y="4424043"/>
            <a:ext cx="1509223" cy="2452487"/>
          </a:xfrm>
          <a:prstGeom prst="rect">
            <a:avLst/>
          </a:prstGeom>
        </p:spPr>
      </p:pic>
      <p:pic>
        <p:nvPicPr>
          <p:cNvPr id="5" name="图片 4">
            <a:extLst>
              <a:ext uri="{FF2B5EF4-FFF2-40B4-BE49-F238E27FC236}">
                <a16:creationId xmlns:a16="http://schemas.microsoft.com/office/drawing/2014/main" id="{96C6B3EA-40BD-4D61-9A1A-968812A1BC9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6036" y="0"/>
            <a:ext cx="1556605" cy="1966678"/>
          </a:xfrm>
          <a:prstGeom prst="rect">
            <a:avLst/>
          </a:prstGeom>
        </p:spPr>
      </p:pic>
      <p:pic>
        <p:nvPicPr>
          <p:cNvPr id="6" name="图片 5">
            <a:extLst>
              <a:ext uri="{FF2B5EF4-FFF2-40B4-BE49-F238E27FC236}">
                <a16:creationId xmlns:a16="http://schemas.microsoft.com/office/drawing/2014/main" id="{7827EDF3-CA98-403F-B4CF-0E8872A012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6200000">
            <a:off x="3016689" y="-2260302"/>
            <a:ext cx="6405056" cy="11535259"/>
          </a:xfrm>
          <a:prstGeom prst="rect">
            <a:avLst/>
          </a:prstGeom>
          <a:effectLst>
            <a:outerShdw blurRad="50800" dist="12700" sx="102000" sy="102000" algn="ctr" rotWithShape="0">
              <a:prstClr val="black">
                <a:alpha val="13000"/>
              </a:prstClr>
            </a:outerShdw>
          </a:effectLst>
        </p:spPr>
      </p:pic>
      <p:pic>
        <p:nvPicPr>
          <p:cNvPr id="7" name="图片 6">
            <a:extLst>
              <a:ext uri="{FF2B5EF4-FFF2-40B4-BE49-F238E27FC236}">
                <a16:creationId xmlns:a16="http://schemas.microsoft.com/office/drawing/2014/main" id="{1B6367FE-A78D-41A9-A253-BFD2B630191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295212" y="215143"/>
            <a:ext cx="676924" cy="811262"/>
          </a:xfrm>
          <a:prstGeom prst="rect">
            <a:avLst/>
          </a:prstGeom>
        </p:spPr>
      </p:pic>
      <p:pic>
        <p:nvPicPr>
          <p:cNvPr id="8" name="图片 7" descr="图片包含 物体&#10;&#10;自动生成的说明">
            <a:extLst>
              <a:ext uri="{FF2B5EF4-FFF2-40B4-BE49-F238E27FC236}">
                <a16:creationId xmlns:a16="http://schemas.microsoft.com/office/drawing/2014/main" id="{82190A36-4BDB-4C64-9D86-50E46DB1DCC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308893" y="5360125"/>
            <a:ext cx="1903748" cy="1516405"/>
          </a:xfrm>
          <a:prstGeom prst="rect">
            <a:avLst/>
          </a:prstGeom>
        </p:spPr>
      </p:pic>
      <p:pic>
        <p:nvPicPr>
          <p:cNvPr id="9" name="图片 8" descr="图片包含 文字&#10;&#10;自动生成的说明">
            <a:extLst>
              <a:ext uri="{FF2B5EF4-FFF2-40B4-BE49-F238E27FC236}">
                <a16:creationId xmlns:a16="http://schemas.microsoft.com/office/drawing/2014/main" id="{B99F8662-9331-4A96-AF4A-6AEFE27050E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5400000">
            <a:off x="4558477" y="-430556"/>
            <a:ext cx="900451" cy="1761561"/>
          </a:xfrm>
          <a:prstGeom prst="rect">
            <a:avLst/>
          </a:prstGeom>
        </p:spPr>
      </p:pic>
      <p:sp>
        <p:nvSpPr>
          <p:cNvPr id="10" name="矩形: 圆角 9">
            <a:extLst>
              <a:ext uri="{FF2B5EF4-FFF2-40B4-BE49-F238E27FC236}">
                <a16:creationId xmlns:a16="http://schemas.microsoft.com/office/drawing/2014/main" id="{26F1FD33-3E1B-493C-8B07-98C86545CC6A}"/>
              </a:ext>
            </a:extLst>
          </p:cNvPr>
          <p:cNvSpPr/>
          <p:nvPr userDrawn="1"/>
        </p:nvSpPr>
        <p:spPr>
          <a:xfrm flipV="1">
            <a:off x="2159914" y="6052672"/>
            <a:ext cx="2322404"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a:extLst>
              <a:ext uri="{FF2B5EF4-FFF2-40B4-BE49-F238E27FC236}">
                <a16:creationId xmlns:a16="http://schemas.microsoft.com/office/drawing/2014/main" id="{98AC44AF-2CA6-4388-95E2-6D63D493B18C}"/>
              </a:ext>
            </a:extLst>
          </p:cNvPr>
          <p:cNvSpPr/>
          <p:nvPr userDrawn="1"/>
        </p:nvSpPr>
        <p:spPr>
          <a:xfrm>
            <a:off x="5966765" y="6095467"/>
            <a:ext cx="893985" cy="45719"/>
          </a:xfrm>
          <a:prstGeom prst="roundRect">
            <a:avLst>
              <a:gd name="adj" fmla="val 50000"/>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64E02545-AB75-49F2-B11A-D29C29779F87}"/>
              </a:ext>
            </a:extLst>
          </p:cNvPr>
          <p:cNvSpPr/>
          <p:nvPr userDrawn="1"/>
        </p:nvSpPr>
        <p:spPr>
          <a:xfrm>
            <a:off x="4744317" y="5971066"/>
            <a:ext cx="254649" cy="254649"/>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D54E0882-87E9-4F87-AFD2-7381FF227E32}"/>
              </a:ext>
            </a:extLst>
          </p:cNvPr>
          <p:cNvSpPr/>
          <p:nvPr userDrawn="1"/>
        </p:nvSpPr>
        <p:spPr>
          <a:xfrm>
            <a:off x="9263129" y="5799033"/>
            <a:ext cx="234307" cy="234307"/>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2FC42E85-2E1C-4FC2-88BE-C1B101D59B40}"/>
              </a:ext>
            </a:extLst>
          </p:cNvPr>
          <p:cNvSpPr/>
          <p:nvPr userDrawn="1"/>
        </p:nvSpPr>
        <p:spPr>
          <a:xfrm>
            <a:off x="320915" y="1909991"/>
            <a:ext cx="160109" cy="160109"/>
          </a:xfrm>
          <a:prstGeom prst="ellipse">
            <a:avLst/>
          </a:prstGeom>
          <a:solidFill>
            <a:srgbClr val="295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9FF8B0D4-CD01-4DAE-89E5-3F2E1A70F66A}"/>
              </a:ext>
            </a:extLst>
          </p:cNvPr>
          <p:cNvSpPr/>
          <p:nvPr userDrawn="1"/>
        </p:nvSpPr>
        <p:spPr>
          <a:xfrm>
            <a:off x="2363294" y="6410392"/>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775F9D08-9557-45F8-98DF-60919E4C2794}"/>
              </a:ext>
            </a:extLst>
          </p:cNvPr>
          <p:cNvSpPr/>
          <p:nvPr userDrawn="1"/>
        </p:nvSpPr>
        <p:spPr>
          <a:xfrm>
            <a:off x="9263129" y="465447"/>
            <a:ext cx="155327" cy="155327"/>
          </a:xfrm>
          <a:prstGeom prst="ellipse">
            <a:avLst/>
          </a:prstGeom>
          <a:noFill/>
          <a:ln w="28575">
            <a:solidFill>
              <a:srgbClr val="295A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188708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721760"/>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46439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66067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24842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4318-C45B-600E-E843-04AE6D5052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DDDA1A-E829-DA42-7F44-51DA151E3C1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FEF30-F64A-DD31-BFA7-F1954C82902E}"/>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5" name="Footer Placeholder 4">
            <a:extLst>
              <a:ext uri="{FF2B5EF4-FFF2-40B4-BE49-F238E27FC236}">
                <a16:creationId xmlns:a16="http://schemas.microsoft.com/office/drawing/2014/main" id="{B0F157C9-39D0-BF25-1647-1D0B6F9CCD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F11CAC2-B2E6-6C16-1AC5-A770D82EDBBF}"/>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642036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18040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9644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87120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797483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066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338501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2233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p:txBody>
          <a:body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628007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92693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31441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88FA-DA73-A72A-01FD-920DAA6244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FFADB-BDA8-047A-3E2D-46DAE36151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52ECA3-BF92-14C2-076B-1F58CA343693}"/>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5" name="Footer Placeholder 4">
            <a:extLst>
              <a:ext uri="{FF2B5EF4-FFF2-40B4-BE49-F238E27FC236}">
                <a16:creationId xmlns:a16="http://schemas.microsoft.com/office/drawing/2014/main" id="{EEB3AF4B-3482-ED63-CCB7-79E9C4AC56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6E1CE2-0C11-1F28-DDF6-B2A3DB4C4614}"/>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374161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493228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64336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86404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14033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938083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08926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89800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996976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7024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738648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AD1D8-6A9A-7E0D-AAAA-F470A7A145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821E44-3E69-4BFB-0F0A-BCAACD497D9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0E10D-F2D2-0614-6D0B-A60959CE3D7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4B3B5A-94D7-983E-3C04-371AEE3554FB}"/>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6" name="Footer Placeholder 5">
            <a:extLst>
              <a:ext uri="{FF2B5EF4-FFF2-40B4-BE49-F238E27FC236}">
                <a16:creationId xmlns:a16="http://schemas.microsoft.com/office/drawing/2014/main" id="{49F7D2FF-DED3-7A2F-CD95-64BB5ED69F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3FFC-4224-FD4D-6B7A-3E35BCEDE8DF}"/>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21829192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7387775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789723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456866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960963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6304743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0812894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747592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595997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981313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p:txBody>
          <a:body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3795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0986-5B61-462B-BDC3-A46549E6D4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04B2A8F-6C03-33DE-868A-8CB0BD5F38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D176D6-72FB-1D9F-B509-64ACB2899B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68C7D9-710F-938E-A7A4-A55C755E09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8F36B1-929C-ADFF-C1C1-68AC9D2212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1DECE5-33B9-6F5D-7D3E-915DAF2F7F30}"/>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8" name="Footer Placeholder 7">
            <a:extLst>
              <a:ext uri="{FF2B5EF4-FFF2-40B4-BE49-F238E27FC236}">
                <a16:creationId xmlns:a16="http://schemas.microsoft.com/office/drawing/2014/main" id="{842D343D-653B-FC2B-E422-FF220DBA0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536A8A3-A4A2-5786-A302-B601AD7826DD}"/>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34767048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122902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0932242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506214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529410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696931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3337346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808672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573528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921794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967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4E7B5-5DC8-3244-0A44-334FE43299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C3714E-4BDA-67B2-E7CC-2A95D3572995}"/>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4" name="Footer Placeholder 3">
            <a:extLst>
              <a:ext uri="{FF2B5EF4-FFF2-40B4-BE49-F238E27FC236}">
                <a16:creationId xmlns:a16="http://schemas.microsoft.com/office/drawing/2014/main" id="{C7C7AE6E-57F7-BFC8-0163-9C8841849B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8C3F01C-EE9D-E336-57F3-C35FADA40953}"/>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3996062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0344133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661230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5715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042754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62964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760148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900967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1873587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889471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480126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8792F-0F4D-01DC-AF2C-B99D861E90F6}"/>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3" name="Footer Placeholder 2">
            <a:extLst>
              <a:ext uri="{FF2B5EF4-FFF2-40B4-BE49-F238E27FC236}">
                <a16:creationId xmlns:a16="http://schemas.microsoft.com/office/drawing/2014/main" id="{1B36EC64-A103-99FC-5296-EDDDFD4595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05843C7-511E-2594-1E2B-B63405D7B8F7}"/>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1009686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252941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7458414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36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9FAA8-A3FE-CA34-684B-C534C2979D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71055-6FB4-281B-0256-F0CC38A2857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881396-2338-4344-636D-FCB53C79D5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075D9-A472-4AB5-5A75-A5C76B276D1B}"/>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6" name="Footer Placeholder 5">
            <a:extLst>
              <a:ext uri="{FF2B5EF4-FFF2-40B4-BE49-F238E27FC236}">
                <a16:creationId xmlns:a16="http://schemas.microsoft.com/office/drawing/2014/main" id="{4758D172-2C3B-80E7-83CA-E9439715F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D8458B-BFB0-D77A-603D-A5E06A37605F}"/>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117452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8440-A08A-4C32-286C-08274C2C6B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6AABDF8-1B95-382D-2602-3E18599713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199C49-5755-BCAC-B472-27B7C1305E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E14FE2-E04B-27C2-2E92-BBD3FFB673FA}"/>
              </a:ext>
            </a:extLst>
          </p:cNvPr>
          <p:cNvSpPr>
            <a:spLocks noGrp="1"/>
          </p:cNvSpPr>
          <p:nvPr>
            <p:ph type="dt" sz="half" idx="10"/>
          </p:nvPr>
        </p:nvSpPr>
        <p:spPr>
          <a:xfrm>
            <a:off x="838200" y="6356350"/>
            <a:ext cx="2743200" cy="365125"/>
          </a:xfrm>
          <a:prstGeom prst="rect">
            <a:avLst/>
          </a:prstGeom>
        </p:spPr>
        <p:txBody>
          <a:bodyPr/>
          <a:lstStyle/>
          <a:p>
            <a:fld id="{88832A70-D5B4-48DE-8F6B-AE524D44CCBE}" type="datetimeFigureOut">
              <a:rPr lang="en-US" smtClean="0"/>
              <a:t>4/12/2025</a:t>
            </a:fld>
            <a:endParaRPr lang="en-US"/>
          </a:p>
        </p:txBody>
      </p:sp>
      <p:sp>
        <p:nvSpPr>
          <p:cNvPr id="6" name="Footer Placeholder 5">
            <a:extLst>
              <a:ext uri="{FF2B5EF4-FFF2-40B4-BE49-F238E27FC236}">
                <a16:creationId xmlns:a16="http://schemas.microsoft.com/office/drawing/2014/main" id="{BDDF62C8-AF37-2E10-5A93-7E17FC834E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982611-7361-C4B6-FFBA-CB4722C50712}"/>
              </a:ext>
            </a:extLst>
          </p:cNvPr>
          <p:cNvSpPr>
            <a:spLocks noGrp="1"/>
          </p:cNvSpPr>
          <p:nvPr>
            <p:ph type="sldNum" sz="quarter" idx="12"/>
          </p:nvPr>
        </p:nvSpPr>
        <p:spPr>
          <a:xfrm>
            <a:off x="8610600" y="6356350"/>
            <a:ext cx="2743200" cy="365125"/>
          </a:xfrm>
          <a:prstGeom prst="rect">
            <a:avLst/>
          </a:prstGeom>
        </p:spPr>
        <p:txBody>
          <a:bodyPr/>
          <a:lstStyle/>
          <a:p>
            <a:fld id="{0D76F35C-D0D7-465A-A4D2-05A13F542EE0}" type="slidenum">
              <a:rPr lang="en-US" smtClean="0"/>
              <a:t>‹#›</a:t>
            </a:fld>
            <a:endParaRPr lang="en-US"/>
          </a:p>
        </p:txBody>
      </p:sp>
    </p:spTree>
    <p:extLst>
      <p:ext uri="{BB962C8B-B14F-4D97-AF65-F5344CB8AC3E}">
        <p14:creationId xmlns:p14="http://schemas.microsoft.com/office/powerpoint/2010/main" val="1991348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3.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4.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7.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DB0900-1541-15F8-30D9-3DB17E9569D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83" y="8483"/>
            <a:ext cx="12161837" cy="6841034"/>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BC4ABF4A-CF7B-AA84-D22C-A0FEF4A7E32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extLst>
      <p:ext uri="{BB962C8B-B14F-4D97-AF65-F5344CB8AC3E}">
        <p14:creationId xmlns:p14="http://schemas.microsoft.com/office/powerpoint/2010/main" val="103635013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CBAC2D7-8091-12D1-D1CF-EE6B36B053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extLst>
      <p:ext uri="{BB962C8B-B14F-4D97-AF65-F5344CB8AC3E}">
        <p14:creationId xmlns:p14="http://schemas.microsoft.com/office/powerpoint/2010/main" val="275125647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Lst>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1A83C9C-13CB-A03F-E627-44426D331B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74A1014-954E-4E27-AB7C-DF5E0F16CC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BB4DFA8-E13A-4F55-801E-8DBDE9E6F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4EA5E9E-0E2E-4231-800B-915CDFC531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5C536-4314-40BB-BE2E-6E3FF19D8861}" type="datetimeFigureOut">
              <a:rPr lang="zh-CN" altLang="en-US" smtClean="0"/>
              <a:t>2025/4/12</a:t>
            </a:fld>
            <a:endParaRPr lang="zh-CN" altLang="en-US"/>
          </a:p>
        </p:txBody>
      </p:sp>
      <p:sp>
        <p:nvSpPr>
          <p:cNvPr id="5" name="页脚占位符 4">
            <a:extLst>
              <a:ext uri="{FF2B5EF4-FFF2-40B4-BE49-F238E27FC236}">
                <a16:creationId xmlns:a16="http://schemas.microsoft.com/office/drawing/2014/main" id="{9D8B1538-8743-4FC7-960E-D543B0121E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75915B-F085-422D-A1FC-FCE47E4D46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73A0-27E8-4FB2-9300-A1035B2F024A}" type="slidenum">
              <a:rPr lang="zh-CN" altLang="en-US" smtClean="0"/>
              <a:t>‹#›</a:t>
            </a:fld>
            <a:endParaRPr lang="zh-CN" altLang="en-US"/>
          </a:p>
        </p:txBody>
      </p:sp>
      <p:pic>
        <p:nvPicPr>
          <p:cNvPr id="8" name="Picture 7" descr="Logo&#10;&#10;Description automatically generated">
            <a:extLst>
              <a:ext uri="{FF2B5EF4-FFF2-40B4-BE49-F238E27FC236}">
                <a16:creationId xmlns:a16="http://schemas.microsoft.com/office/drawing/2014/main" id="{5FCA2AB1-F532-6052-412E-4C80C7268C2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2137" y="-423155"/>
            <a:ext cx="2381163" cy="2381163"/>
          </a:xfrm>
          <a:prstGeom prst="rect">
            <a:avLst/>
          </a:prstGeom>
        </p:spPr>
      </p:pic>
    </p:spTree>
    <p:extLst>
      <p:ext uri="{BB962C8B-B14F-4D97-AF65-F5344CB8AC3E}">
        <p14:creationId xmlns:p14="http://schemas.microsoft.com/office/powerpoint/2010/main" val="335399644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E532540-5187-EE58-FBE3-9B5A3FD917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98416581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6CFC71A-0908-E7D0-306E-D87804433A6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FA1B300-D212-8BDF-1235-C2AD8C91CC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0C4CA24-CD60-38F4-FFA6-46EC745CE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E1218D-971C-B987-AB82-E272E98E24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0F991-53D0-45B1-8D5E-3379C86E764F}" type="datetimeFigureOut">
              <a:rPr lang="vi-VN" smtClean="0"/>
              <a:t>12/04/2025</a:t>
            </a:fld>
            <a:endParaRPr lang="vi-VN"/>
          </a:p>
        </p:txBody>
      </p:sp>
      <p:sp>
        <p:nvSpPr>
          <p:cNvPr id="5" name="Footer Placeholder 4">
            <a:extLst>
              <a:ext uri="{FF2B5EF4-FFF2-40B4-BE49-F238E27FC236}">
                <a16:creationId xmlns:a16="http://schemas.microsoft.com/office/drawing/2014/main" id="{2EC66218-206B-2971-0846-4E5129EBF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11AA768F-E8D9-828F-4C71-599025DCC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C5A8A1-7620-490A-A867-0FD867353D17}" type="slidenum">
              <a:rPr lang="vi-VN" smtClean="0"/>
              <a:t>‹#›</a:t>
            </a:fld>
            <a:endParaRPr lang="vi-VN"/>
          </a:p>
        </p:txBody>
      </p:sp>
    </p:spTree>
    <p:extLst>
      <p:ext uri="{BB962C8B-B14F-4D97-AF65-F5344CB8AC3E}">
        <p14:creationId xmlns:p14="http://schemas.microsoft.com/office/powerpoint/2010/main" val="132232591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819ACB0-4905-8C57-5FBC-E371AA73079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40743812"/>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883A364-FEBF-F94E-15FC-E6A78FA9B84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4/12/2025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66723"/>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audio" Target="NUL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45.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notesSlide" Target="../notesSlides/notesSlide1.xml"/><Relationship Id="rId7" Type="http://schemas.openxmlformats.org/officeDocument/2006/relationships/image" Target="../media/image20.emf"/><Relationship Id="rId12" Type="http://schemas.openxmlformats.org/officeDocument/2006/relationships/image" Target="../media/image25.gif"/><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NUL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audio" Target="NUL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5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5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5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92;p1" descr="doraemon wallpaper,residential  area,house,home,property,green,illustration,real estate,natural  landscape,cartoon,neighbourhood, #1044039 - Wallpaperkiss">
            <a:extLst>
              <a:ext uri="{FF2B5EF4-FFF2-40B4-BE49-F238E27FC236}">
                <a16:creationId xmlns:a16="http://schemas.microsoft.com/office/drawing/2014/main" id="{F6210D83-4082-9FF4-CD52-C37488A7EA2D}"/>
              </a:ext>
            </a:extLst>
          </p:cNvPr>
          <p:cNvPicPr preferRelativeResize="0"/>
          <p:nvPr/>
        </p:nvPicPr>
        <p:blipFill rotWithShape="1">
          <a:blip r:embed="rId3"/>
          <a:srcRect t="6080" b="13384"/>
          <a:stretch>
            <a:fillRect/>
          </a:stretch>
        </p:blipFill>
        <p:spPr>
          <a:xfrm>
            <a:off x="0" y="0"/>
            <a:ext cx="12192000" cy="6857999"/>
          </a:xfrm>
          <a:prstGeom prst="rect">
            <a:avLst/>
          </a:prstGeom>
          <a:noFill/>
          <a:ln>
            <a:noFill/>
          </a:ln>
        </p:spPr>
      </p:pic>
      <p:pic>
        <p:nvPicPr>
          <p:cNvPr id="13" name="Google Shape;93;p1">
            <a:extLst>
              <a:ext uri="{FF2B5EF4-FFF2-40B4-BE49-F238E27FC236}">
                <a16:creationId xmlns:a16="http://schemas.microsoft.com/office/drawing/2014/main" id="{A5EAC78F-9BD1-EBD8-B799-2F1247CE3115}"/>
              </a:ext>
            </a:extLst>
          </p:cNvPr>
          <p:cNvPicPr preferRelativeResize="0"/>
          <p:nvPr/>
        </p:nvPicPr>
        <p:blipFill rotWithShape="1">
          <a:blip r:embed="rId4"/>
          <a:srcRect t="28474" r="25395"/>
          <a:stretch>
            <a:fillRect/>
          </a:stretch>
        </p:blipFill>
        <p:spPr>
          <a:xfrm>
            <a:off x="4165600" y="0"/>
            <a:ext cx="8026402" cy="4038600"/>
          </a:xfrm>
          <a:prstGeom prst="rect">
            <a:avLst/>
          </a:prstGeom>
          <a:noFill/>
          <a:ln>
            <a:noFill/>
          </a:ln>
        </p:spPr>
      </p:pic>
      <p:pic>
        <p:nvPicPr>
          <p:cNvPr id="14" name="Google Shape;94;p1" descr="Download Nobi Child Nobita Cartoon Doraemon PNG Download Free HQ PNG Image  | FreePNGImg">
            <a:extLst>
              <a:ext uri="{FF2B5EF4-FFF2-40B4-BE49-F238E27FC236}">
                <a16:creationId xmlns:a16="http://schemas.microsoft.com/office/drawing/2014/main" id="{A9B4307E-5605-C64A-E09D-59EADC5443FD}"/>
              </a:ext>
            </a:extLst>
          </p:cNvPr>
          <p:cNvPicPr preferRelativeResize="0"/>
          <p:nvPr/>
        </p:nvPicPr>
        <p:blipFill rotWithShape="1">
          <a:blip r:embed="rId5"/>
          <a:srcRect/>
          <a:stretch>
            <a:fillRect/>
          </a:stretch>
        </p:blipFill>
        <p:spPr>
          <a:xfrm>
            <a:off x="411167" y="2428240"/>
            <a:ext cx="7726993" cy="4209066"/>
          </a:xfrm>
          <a:prstGeom prst="rect">
            <a:avLst/>
          </a:prstGeom>
          <a:noFill/>
          <a:ln>
            <a:noFill/>
          </a:ln>
        </p:spPr>
      </p:pic>
      <p:pic>
        <p:nvPicPr>
          <p:cNvPr id="2" name="Picture 1">
            <a:extLst>
              <a:ext uri="{FF2B5EF4-FFF2-40B4-BE49-F238E27FC236}">
                <a16:creationId xmlns:a16="http://schemas.microsoft.com/office/drawing/2014/main" id="{1F0C1810-31F0-79A9-54CD-2EB0BF9C34FE}"/>
              </a:ext>
            </a:extLst>
          </p:cNvPr>
          <p:cNvPicPr>
            <a:picLocks noChangeAspect="1"/>
          </p:cNvPicPr>
          <p:nvPr/>
        </p:nvPicPr>
        <p:blipFill>
          <a:blip r:embed="rId6"/>
          <a:stretch>
            <a:fillRect/>
          </a:stretch>
        </p:blipFill>
        <p:spPr>
          <a:xfrm>
            <a:off x="4631612" y="825927"/>
            <a:ext cx="7663336" cy="1853345"/>
          </a:xfrm>
          <a:prstGeom prst="rect">
            <a:avLst/>
          </a:prstGeom>
        </p:spPr>
      </p:pic>
    </p:spTree>
    <p:extLst>
      <p:ext uri="{BB962C8B-B14F-4D97-AF65-F5344CB8AC3E}">
        <p14:creationId xmlns:p14="http://schemas.microsoft.com/office/powerpoint/2010/main" val="3077929936"/>
      </p:ext>
    </p:extLst>
  </p:cSld>
  <p:clrMapOvr>
    <a:masterClrMapping/>
  </p:clrMapOvr>
  <mc:AlternateContent xmlns:mc="http://schemas.openxmlformats.org/markup-compatibility/2006" xmlns:p14="http://schemas.microsoft.com/office/powerpoint/2010/main">
    <mc:Choice Requires="p14">
      <p:transition spd="slow" p14:dur="2000" advTm="3000">
        <p:push dir="u"/>
        <p:sndAc>
          <p:stSnd>
            <p:snd r:embed="rId2" name="click.wav"/>
          </p:stSnd>
        </p:sndAc>
      </p:transition>
    </mc:Choice>
    <mc:Fallback xmlns="">
      <p:transition spd="slow" advTm="3000">
        <p:push dir="u"/>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480754"/>
            <a:ext cx="10905597" cy="1077218"/>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d. Tình cảm, cảm xúc của người viết được bộc lộ qua những từ ngữ, câu văn nào?</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105B0A5-DAA4-6339-F536-31D03563D7F2}"/>
              </a:ext>
            </a:extLst>
          </p:cNvPr>
          <p:cNvPicPr>
            <a:picLocks noChangeAspect="1"/>
          </p:cNvPicPr>
          <p:nvPr/>
        </p:nvPicPr>
        <p:blipFill>
          <a:blip r:embed="rId8"/>
          <a:stretch>
            <a:fillRect/>
          </a:stretch>
        </p:blipFill>
        <p:spPr>
          <a:xfrm>
            <a:off x="2025423" y="1594076"/>
            <a:ext cx="7990306" cy="4665210"/>
          </a:xfrm>
          <a:prstGeom prst="rect">
            <a:avLst/>
          </a:prstGeom>
        </p:spPr>
      </p:pic>
    </p:spTree>
    <p:extLst>
      <p:ext uri="{BB962C8B-B14F-4D97-AF65-F5344CB8AC3E}">
        <p14:creationId xmlns:p14="http://schemas.microsoft.com/office/powerpoint/2010/main" val="39898763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6117468"/>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643201" y="607028"/>
            <a:ext cx="10905597" cy="1200329"/>
          </a:xfrm>
          <a:prstGeom prst="rect">
            <a:avLst/>
          </a:prstGeom>
          <a:noFill/>
        </p:spPr>
        <p:txBody>
          <a:bodyPr wrap="square" rtlCol="0">
            <a:spAutoFit/>
          </a:bodyPr>
          <a:lstStyle/>
          <a:p>
            <a:pPr lvl="0" algn="ctr"/>
            <a:r>
              <a:rPr lang="en-US" sz="3600" b="1" i="1" dirty="0">
                <a:solidFill>
                  <a:srgbClr val="002060"/>
                </a:solidFill>
                <a:latin typeface="Cambria" panose="02040503050406030204" pitchFamily="18" charset="0"/>
                <a:ea typeface="Cambria" panose="02040503050406030204" pitchFamily="18" charset="0"/>
              </a:rPr>
              <a:t>2. </a:t>
            </a:r>
            <a:r>
              <a:rPr lang="vi-VN" sz="3600" b="1" i="1" dirty="0">
                <a:solidFill>
                  <a:srgbClr val="002060"/>
                </a:solidFill>
                <a:latin typeface="Cambria" panose="02040503050406030204" pitchFamily="18" charset="0"/>
                <a:ea typeface="Cambria" panose="02040503050406030204" pitchFamily="18" charset="0"/>
              </a:rPr>
              <a:t>Trao đổi về những điểm cần lưu ý khi viết đoạn văn thể hiện tình cảm, cảm xúc về một sự việc.</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0879E0CD-F770-A4B4-BF8B-ADBE629ED511}"/>
              </a:ext>
            </a:extLst>
          </p:cNvPr>
          <p:cNvSpPr/>
          <p:nvPr/>
        </p:nvSpPr>
        <p:spPr>
          <a:xfrm>
            <a:off x="816429" y="2231571"/>
            <a:ext cx="10526485" cy="34181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G:</a:t>
            </a:r>
          </a:p>
          <a:p>
            <a:pPr algn="just"/>
            <a:r>
              <a:rPr lang="vi-VN" sz="3200" dirty="0">
                <a:solidFill>
                  <a:srgbClr val="FF0000"/>
                </a:solidFill>
                <a:latin typeface="Cambria" panose="02040503050406030204" pitchFamily="18" charset="0"/>
                <a:ea typeface="Cambria" panose="02040503050406030204" pitchFamily="18" charset="0"/>
              </a:rPr>
              <a:t>– Đoạn văn thể hiện tình cảm, cảm xúc về một sự việc thường có mấy phần? Đó là những phần nào?</a:t>
            </a:r>
          </a:p>
          <a:p>
            <a:pPr algn="just"/>
            <a:r>
              <a:rPr lang="vi-VN" sz="3200" dirty="0">
                <a:solidFill>
                  <a:srgbClr val="FF0000"/>
                </a:solidFill>
                <a:latin typeface="Cambria" panose="02040503050406030204" pitchFamily="18" charset="0"/>
                <a:ea typeface="Cambria" panose="02040503050406030204" pitchFamily="18" charset="0"/>
              </a:rPr>
              <a:t>– Nội dung chính của mỗi phần là gì?</a:t>
            </a:r>
          </a:p>
          <a:p>
            <a:pPr algn="just"/>
            <a:r>
              <a:rPr lang="vi-VN" sz="3200" dirty="0">
                <a:solidFill>
                  <a:srgbClr val="FF0000"/>
                </a:solidFill>
                <a:latin typeface="Cambria" panose="02040503050406030204" pitchFamily="18" charset="0"/>
                <a:ea typeface="Cambria" panose="02040503050406030204" pitchFamily="18" charset="0"/>
              </a:rPr>
              <a:t>– Có những cách nào để thể hiện tình cảm, cảm xúc về một sự việc?</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321F8F05-C220-31B7-4ABB-E42E0F162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8435" y="153526"/>
            <a:ext cx="1638830" cy="1638830"/>
          </a:xfrm>
          <a:prstGeom prst="rect">
            <a:avLst/>
          </a:prstGeom>
        </p:spPr>
      </p:pic>
    </p:spTree>
    <p:extLst>
      <p:ext uri="{BB962C8B-B14F-4D97-AF65-F5344CB8AC3E}">
        <p14:creationId xmlns:p14="http://schemas.microsoft.com/office/powerpoint/2010/main" val="6151399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6117468"/>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B65793B-F2F7-BF31-C206-5DDF6D004DB8}"/>
              </a:ext>
            </a:extLst>
          </p:cNvPr>
          <p:cNvSpPr txBox="1"/>
          <p:nvPr/>
        </p:nvSpPr>
        <p:spPr>
          <a:xfrm>
            <a:off x="511628" y="696686"/>
            <a:ext cx="10787744" cy="5356338"/>
          </a:xfrm>
          <a:prstGeom prst="rect">
            <a:avLst/>
          </a:prstGeom>
          <a:noFill/>
        </p:spPr>
        <p:txBody>
          <a:bodyPr wrap="square" rtlCol="0">
            <a:spAutoFit/>
          </a:bodyPr>
          <a:lstStyle/>
          <a:p>
            <a:pPr marL="30480" marR="30480" algn="just">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Đoạn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văn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thể</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hiện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tình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về</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thường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3 </a:t>
            </a:r>
            <a:r>
              <a:rPr lang="en-US" sz="3200" dirty="0" err="1">
                <a:solidFill>
                  <a:srgbClr val="FF0000"/>
                </a:solidFill>
                <a:effectLst/>
                <a:latin typeface="Cambria" panose="02040503050406030204" pitchFamily="18" charset="0"/>
                <a:ea typeface="Cambria" panose="02040503050406030204" pitchFamily="18" charset="0"/>
              </a:rPr>
              <a:t>phần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đó</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phần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mở</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đầu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triển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khai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kết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thúc</a:t>
            </a:r>
            <a:r>
              <a:rPr lang="en-US" sz="3200"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Nội</a:t>
            </a:r>
            <a:r>
              <a:rPr lang="en-US" sz="3200" b="1" dirty="0">
                <a:solidFill>
                  <a:srgbClr val="FF0000"/>
                </a:solidFill>
                <a:effectLst/>
                <a:latin typeface="Cambria" panose="02040503050406030204" pitchFamily="18" charset="0"/>
                <a:ea typeface="Cambria" panose="02040503050406030204" pitchFamily="18" charset="0"/>
              </a:rPr>
              <a:t> dung </a:t>
            </a:r>
            <a:r>
              <a:rPr lang="en-US" sz="3200" b="1" dirty="0" err="1">
                <a:solidFill>
                  <a:srgbClr val="FF0000"/>
                </a:solidFill>
                <a:effectLst/>
                <a:latin typeface="Cambria" panose="02040503050406030204" pitchFamily="18" charset="0"/>
                <a:ea typeface="Cambria" panose="02040503050406030204" pitchFamily="18" charset="0"/>
              </a:rPr>
              <a:t>chính</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của</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mỗi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phần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là</a:t>
            </a:r>
            <a:r>
              <a:rPr lang="en-US" sz="3200" b="1"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Mở</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đầu</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thiệu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nêu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ấn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tượng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chung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về</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Triển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khai</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Nêu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tình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về</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những</a:t>
            </a:r>
            <a:r>
              <a:rPr lang="en-US" sz="3200" dirty="0">
                <a:solidFill>
                  <a:srgbClr val="FF0000"/>
                </a:solidFill>
                <a:effectLst/>
                <a:latin typeface="Cambria" panose="02040503050406030204" pitchFamily="18" charset="0"/>
                <a:ea typeface="Cambria" panose="02040503050406030204" pitchFamily="18" charset="0"/>
              </a:rPr>
              <a:t> chi </a:t>
            </a:r>
            <a:r>
              <a:rPr lang="en-US" sz="3200" dirty="0" err="1">
                <a:solidFill>
                  <a:srgbClr val="FF0000"/>
                </a:solidFill>
                <a:effectLst/>
                <a:latin typeface="Cambria" panose="02040503050406030204" pitchFamily="18" charset="0"/>
                <a:ea typeface="Cambria" panose="02040503050406030204" pitchFamily="18" charset="0"/>
              </a:rPr>
              <a:t>tiết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nổi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bật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của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a:t>
            </a:r>
          </a:p>
          <a:p>
            <a:pPr marL="30480" marR="30480" algn="just">
              <a:lnSpc>
                <a:spcPct val="120000"/>
              </a:lnSpc>
              <a:spcBef>
                <a:spcPts val="0"/>
              </a:spcBef>
              <a:spcAft>
                <a:spcPts val="0"/>
              </a:spcAft>
            </a:pP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Kết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thúc</a:t>
            </a:r>
            <a:r>
              <a:rPr lang="en-US" sz="3200" b="1"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Nêu</a:t>
            </a:r>
            <a:r>
              <a:rPr lang="en-US" sz="3200" dirty="0">
                <a:solidFill>
                  <a:srgbClr val="FF0000"/>
                </a:solidFill>
                <a:effectLst/>
                <a:latin typeface="Cambria" panose="02040503050406030204" pitchFamily="18" charset="0"/>
                <a:ea typeface="Cambria" panose="02040503050406030204" pitchFamily="18" charset="0"/>
              </a:rPr>
              <a:t> ý </a:t>
            </a:r>
            <a:r>
              <a:rPr lang="en-US" sz="3200" dirty="0" err="1">
                <a:solidFill>
                  <a:srgbClr val="FF0000"/>
                </a:solidFill>
                <a:effectLst/>
                <a:latin typeface="Cambria" panose="02040503050406030204" pitchFamily="18" charset="0"/>
                <a:ea typeface="Cambria" panose="02040503050406030204" pitchFamily="18" charset="0"/>
              </a:rPr>
              <a:t>nghĩa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khẳng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định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tình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xúc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sự</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việc</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96189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5"/>
          <a:stretch>
            <a:fillRect/>
          </a:stretch>
        </p:blipFill>
        <p:spPr>
          <a:xfrm>
            <a:off x="0" y="228336"/>
            <a:ext cx="5383235" cy="6236749"/>
          </a:xfrm>
          <a:prstGeom prst="rect">
            <a:avLst/>
          </a:prstGeom>
        </p:spPr>
      </p:pic>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6"/>
          <a:stretch>
            <a:fillRect/>
          </a:stretch>
        </p:blipFill>
        <p:spPr>
          <a:xfrm>
            <a:off x="4381500" y="571500"/>
            <a:ext cx="7353297" cy="6058164"/>
          </a:xfrm>
          <a:prstGeom prst="rect">
            <a:avLst/>
          </a:prstGeom>
        </p:spPr>
      </p:pic>
      <p:pic>
        <p:nvPicPr>
          <p:cNvPr id="5" name="Picture 4" descr="A close up of a black background&#10;&#10;Description automatically generated">
            <a:extLst>
              <a:ext uri="{FF2B5EF4-FFF2-40B4-BE49-F238E27FC236}">
                <a16:creationId xmlns:a16="http://schemas.microsoft.com/office/drawing/2014/main" id="{DAF75236-8CDE-45C4-D47C-82BD9697F6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2176418"/>
            <a:ext cx="12192000" cy="2940592"/>
          </a:xfrm>
          <a:prstGeom prst="rect">
            <a:avLst/>
          </a:prstGeom>
        </p:spPr>
      </p:pic>
    </p:spTree>
    <p:extLst>
      <p:ext uri="{BB962C8B-B14F-4D97-AF65-F5344CB8AC3E}">
        <p14:creationId xmlns:p14="http://schemas.microsoft.com/office/powerpoint/2010/main" val="344508756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hammer.wav"/>
          </p:stSnd>
        </p:sndAc>
      </p:transition>
    </mc:Choice>
    <mc:Fallback xmlns="">
      <p:transition spd="slow">
        <p:random/>
        <p:sndAc>
          <p:stSnd>
            <p:snd r:embed="rId10"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3928292" y="951016"/>
            <a:ext cx="7698158" cy="2308324"/>
          </a:xfrm>
          <a:prstGeom prst="rect">
            <a:avLst/>
          </a:prstGeom>
          <a:noFill/>
        </p:spPr>
        <p:txBody>
          <a:bodyPr wrap="square" rtlCol="0">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Nói với người thân về một việc em đã làm được trong ngày. Nêu tình cảm, cảm xúc của em khi thực hiện và hoàn thành công việc đó.</a:t>
            </a:r>
          </a:p>
        </p:txBody>
      </p:sp>
      <p:pic>
        <p:nvPicPr>
          <p:cNvPr id="4" name="Picture 3">
            <a:extLst>
              <a:ext uri="{FF2B5EF4-FFF2-40B4-BE49-F238E27FC236}">
                <a16:creationId xmlns:a16="http://schemas.microsoft.com/office/drawing/2014/main" id="{65ABC551-199C-2CB7-12BB-3D5232B256B2}"/>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0" b="99475" l="1683" r="97876">
                        <a14:foregroundMark x1="15551" y1="22415" x2="25651" y2="23061"/>
                        <a14:foregroundMark x1="61563" y1="19911" x2="76874" y2="19911"/>
                        <a14:foregroundMark x1="67655" y1="12076" x2="66573" y2="27706"/>
                        <a14:foregroundMark x1="19760" y1="17124" x2="14709" y2="28554"/>
                      </a14:backgroundRemoval>
                    </a14:imgEffect>
                  </a14:imgLayer>
                </a14:imgProps>
              </a:ext>
              <a:ext uri="{28A0092B-C50C-407E-A947-70E740481C1C}">
                <a14:useLocalDpi xmlns:a14="http://schemas.microsoft.com/office/drawing/2010/main" val="0"/>
              </a:ext>
            </a:extLst>
          </a:blip>
          <a:stretch>
            <a:fillRect/>
          </a:stretch>
        </p:blipFill>
        <p:spPr>
          <a:xfrm>
            <a:off x="-150355" y="2367279"/>
            <a:ext cx="4661277" cy="4625723"/>
          </a:xfrm>
          <a:prstGeom prst="rect">
            <a:avLst/>
          </a:prstGeom>
        </p:spPr>
      </p:pic>
    </p:spTree>
    <p:extLst>
      <p:ext uri="{BB962C8B-B14F-4D97-AF65-F5344CB8AC3E}">
        <p14:creationId xmlns:p14="http://schemas.microsoft.com/office/powerpoint/2010/main" val="36435849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 name="Picture 1">
            <a:extLst>
              <a:ext uri="{FF2B5EF4-FFF2-40B4-BE49-F238E27FC236}">
                <a16:creationId xmlns:a16="http://schemas.microsoft.com/office/drawing/2014/main" id="{899C18EC-4C89-4DF1-8CEA-7FE3C5AB70C8}"/>
              </a:ext>
            </a:extLst>
          </p:cNvPr>
          <p:cNvPicPr>
            <a:picLocks noChangeAspect="1"/>
          </p:cNvPicPr>
          <p:nvPr/>
        </p:nvPicPr>
        <p:blipFill>
          <a:blip r:embed="rId4"/>
          <a:stretch>
            <a:fillRect/>
          </a:stretch>
        </p:blipFill>
        <p:spPr>
          <a:xfrm>
            <a:off x="-711257" y="791484"/>
            <a:ext cx="7175614" cy="2694666"/>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FDA3D0-02C4-49FA-B3CD-9C058FECB93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Lst>
          </a:blip>
          <a:stretch>
            <a:fillRect/>
          </a:stretch>
        </p:blipFill>
        <p:spPr>
          <a:xfrm>
            <a:off x="-1662" y="-298"/>
            <a:ext cx="12193057" cy="6858594"/>
          </a:xfrm>
          <a:prstGeom prst="rect">
            <a:avLst/>
          </a:prstGeom>
        </p:spPr>
      </p:pic>
      <p:pic>
        <p:nvPicPr>
          <p:cNvPr id="21" name="图片 3">
            <a:extLst>
              <a:ext uri="{FF2B5EF4-FFF2-40B4-BE49-F238E27FC236}">
                <a16:creationId xmlns:a16="http://schemas.microsoft.com/office/drawing/2014/main" id="{35D6DB26-FD17-4DE0-8960-A53C93111245}"/>
              </a:ext>
            </a:extLst>
          </p:cNvPr>
          <p:cNvPicPr>
            <a:picLocks noChangeAspect="1"/>
          </p:cNvPicPr>
          <p:nvPr/>
        </p:nvPicPr>
        <p:blipFill>
          <a:blip r:embed="rId7"/>
          <a:stretch>
            <a:fillRect/>
          </a:stretch>
        </p:blipFill>
        <p:spPr>
          <a:xfrm>
            <a:off x="0" y="2164703"/>
            <a:ext cx="12230100" cy="4712348"/>
          </a:xfrm>
          <a:prstGeom prst="rect">
            <a:avLst/>
          </a:prstGeom>
        </p:spPr>
      </p:pic>
      <p:pic>
        <p:nvPicPr>
          <p:cNvPr id="3" name="图片 2">
            <a:extLst>
              <a:ext uri="{FF2B5EF4-FFF2-40B4-BE49-F238E27FC236}">
                <a16:creationId xmlns:a16="http://schemas.microsoft.com/office/drawing/2014/main" id="{6148D6B6-B80A-4024-9189-E9B453F50892}"/>
              </a:ext>
            </a:extLst>
          </p:cNvPr>
          <p:cNvPicPr>
            <a:picLocks noChangeAspect="1"/>
          </p:cNvPicPr>
          <p:nvPr/>
        </p:nvPicPr>
        <p:blipFill>
          <a:blip r:embed="rId8"/>
          <a:stretch>
            <a:fillRect/>
          </a:stretch>
        </p:blipFill>
        <p:spPr>
          <a:xfrm>
            <a:off x="-209660" y="-276151"/>
            <a:ext cx="3974937" cy="2651990"/>
          </a:xfrm>
          <a:prstGeom prst="rect">
            <a:avLst/>
          </a:prstGeom>
        </p:spPr>
      </p:pic>
      <p:pic>
        <p:nvPicPr>
          <p:cNvPr id="4" name="图片 3">
            <a:extLst>
              <a:ext uri="{FF2B5EF4-FFF2-40B4-BE49-F238E27FC236}">
                <a16:creationId xmlns:a16="http://schemas.microsoft.com/office/drawing/2014/main" id="{5FE6144E-7471-4401-B426-ADB367A1C5C4}"/>
              </a:ext>
            </a:extLst>
          </p:cNvPr>
          <p:cNvPicPr>
            <a:picLocks noChangeAspect="1"/>
          </p:cNvPicPr>
          <p:nvPr/>
        </p:nvPicPr>
        <p:blipFill>
          <a:blip r:embed="rId9"/>
          <a:stretch>
            <a:fillRect/>
          </a:stretch>
        </p:blipFill>
        <p:spPr>
          <a:xfrm rot="986794">
            <a:off x="1795279" y="199234"/>
            <a:ext cx="1322947" cy="1420491"/>
          </a:xfrm>
          <a:prstGeom prst="rect">
            <a:avLst/>
          </a:prstGeom>
        </p:spPr>
      </p:pic>
      <p:pic>
        <p:nvPicPr>
          <p:cNvPr id="22" name="图片 21">
            <a:extLst>
              <a:ext uri="{FF2B5EF4-FFF2-40B4-BE49-F238E27FC236}">
                <a16:creationId xmlns:a16="http://schemas.microsoft.com/office/drawing/2014/main" id="{10998B1D-8FF5-4B5A-A7C1-EB2999C2BD0C}"/>
              </a:ext>
            </a:extLst>
          </p:cNvPr>
          <p:cNvPicPr>
            <a:picLocks noChangeAspect="1"/>
          </p:cNvPicPr>
          <p:nvPr/>
        </p:nvPicPr>
        <p:blipFill>
          <a:blip r:embed="rId10"/>
          <a:stretch>
            <a:fillRect/>
          </a:stretch>
        </p:blipFill>
        <p:spPr>
          <a:xfrm>
            <a:off x="8571688" y="128012"/>
            <a:ext cx="2438611" cy="2438611"/>
          </a:xfrm>
          <a:prstGeom prst="rect">
            <a:avLst/>
          </a:prstGeom>
        </p:spPr>
      </p:pic>
      <p:pic>
        <p:nvPicPr>
          <p:cNvPr id="2" name="图片 1">
            <a:extLst>
              <a:ext uri="{FF2B5EF4-FFF2-40B4-BE49-F238E27FC236}">
                <a16:creationId xmlns:a16="http://schemas.microsoft.com/office/drawing/2014/main" id="{9938FCDA-07E4-4DC9-A431-E00A8B626C4B}"/>
              </a:ext>
            </a:extLst>
          </p:cNvPr>
          <p:cNvPicPr>
            <a:picLocks noChangeAspect="1"/>
          </p:cNvPicPr>
          <p:nvPr/>
        </p:nvPicPr>
        <p:blipFill>
          <a:blip r:embed="rId11"/>
          <a:stretch>
            <a:fillRect/>
          </a:stretch>
        </p:blipFill>
        <p:spPr>
          <a:xfrm>
            <a:off x="8813357" y="-321875"/>
            <a:ext cx="4102964" cy="2743438"/>
          </a:xfrm>
          <a:prstGeom prst="rect">
            <a:avLst/>
          </a:prstGeom>
        </p:spPr>
      </p:pic>
      <p:pic>
        <p:nvPicPr>
          <p:cNvPr id="2050" name="Picture 2" descr="14 Doraemoan ideas | doraemon wallpapers, doraemon cartoon, doraemon">
            <a:extLst>
              <a:ext uri="{FF2B5EF4-FFF2-40B4-BE49-F238E27FC236}">
                <a16:creationId xmlns:a16="http://schemas.microsoft.com/office/drawing/2014/main" id="{8DDF71C0-D7FF-4FE8-A489-1147232241F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B3B1BE-4D9D-432C-8F47-B4433AF52E33}"/>
              </a:ext>
            </a:extLst>
          </p:cNvPr>
          <p:cNvPicPr>
            <a:picLocks noChangeAspect="1"/>
          </p:cNvPicPr>
          <p:nvPr/>
        </p:nvPicPr>
        <p:blipFill>
          <a:blip r:embed="rId13"/>
          <a:stretch>
            <a:fillRect/>
          </a:stretch>
        </p:blipFill>
        <p:spPr>
          <a:xfrm>
            <a:off x="1777808" y="1139752"/>
            <a:ext cx="4651651" cy="4578493"/>
          </a:xfrm>
          <a:prstGeom prst="rect">
            <a:avLst/>
          </a:prstGeom>
        </p:spPr>
      </p:pic>
    </p:spTree>
    <p:extLst>
      <p:ext uri="{BB962C8B-B14F-4D97-AF65-F5344CB8AC3E}">
        <p14:creationId xmlns:p14="http://schemas.microsoft.com/office/powerpoint/2010/main" val="4105231027"/>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amera.wav"/>
          </p:stSnd>
        </p:sndAc>
      </p:transition>
    </mc:Choice>
    <mc:Fallback xmlns="">
      <p:transition spd="slow">
        <p:random/>
        <p:sndAc>
          <p:stSnd>
            <p:snd r:embed="rId14"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500" fill="hold"/>
                                        <p:tgtEl>
                                          <p:spTgt spid="4"/>
                                        </p:tgtEl>
                                        <p:attrNameLst>
                                          <p:attrName>ppt_x</p:attrName>
                                        </p:attrNameLst>
                                      </p:cBhvr>
                                      <p:tavLst>
                                        <p:tav tm="0">
                                          <p:val>
                                            <p:strVal val="0-#ppt_w/2"/>
                                          </p:val>
                                        </p:tav>
                                        <p:tav tm="100000">
                                          <p:val>
                                            <p:strVal val="#ppt_x"/>
                                          </p:val>
                                        </p:tav>
                                      </p:tavLst>
                                    </p:anim>
                                    <p:anim calcmode="lin" valueType="num">
                                      <p:cBhvr additive="base">
                                        <p:cTn id="20" dur="1500" fill="hold"/>
                                        <p:tgtEl>
                                          <p:spTgt spid="4"/>
                                        </p:tgtEl>
                                        <p:attrNameLst>
                                          <p:attrName>ppt_y</p:attrName>
                                        </p:attrNameLst>
                                      </p:cBhvr>
                                      <p:tavLst>
                                        <p:tav tm="0">
                                          <p:val>
                                            <p:strVal val="1+#ppt_h/2"/>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4175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3982720" y="2191988"/>
            <a:ext cx="76981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đây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điệu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múa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gì</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tộc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5ABC551-199C-2CB7-12BB-3D5232B256B2}"/>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0" b="99475" l="1683" r="97876">
                        <a14:foregroundMark x1="15551" y1="22415" x2="25651" y2="23061"/>
                        <a14:foregroundMark x1="61563" y1="19911" x2="76874" y2="19911"/>
                        <a14:foregroundMark x1="67655" y1="12076" x2="66573" y2="27706"/>
                        <a14:foregroundMark x1="19760" y1="17124" x2="14709" y2="28554"/>
                      </a14:backgroundRemoval>
                    </a14:imgEffect>
                  </a14:imgLayer>
                </a14:imgProps>
              </a:ext>
              <a:ext uri="{28A0092B-C50C-407E-A947-70E740481C1C}">
                <a14:useLocalDpi xmlns:a14="http://schemas.microsoft.com/office/drawing/2010/main" val="0"/>
              </a:ext>
            </a:extLst>
          </a:blip>
          <a:stretch>
            <a:fillRect/>
          </a:stretch>
        </p:blipFill>
        <p:spPr>
          <a:xfrm>
            <a:off x="-150355" y="2367279"/>
            <a:ext cx="4661277" cy="4625723"/>
          </a:xfrm>
          <a:prstGeom prst="rect">
            <a:avLst/>
          </a:prstGeom>
        </p:spPr>
      </p:pic>
    </p:spTree>
    <p:extLst>
      <p:ext uri="{BB962C8B-B14F-4D97-AF65-F5344CB8AC3E}">
        <p14:creationId xmlns:p14="http://schemas.microsoft.com/office/powerpoint/2010/main" val="6039196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5"/>
          <a:stretch>
            <a:fillRect/>
          </a:stretch>
        </p:blipFill>
        <p:spPr>
          <a:xfrm>
            <a:off x="0" y="228336"/>
            <a:ext cx="5383235" cy="6236749"/>
          </a:xfrm>
          <a:prstGeom prst="rect">
            <a:avLst/>
          </a:prstGeom>
        </p:spPr>
      </p:pic>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6"/>
          <a:stretch>
            <a:fillRect/>
          </a:stretch>
        </p:blipFill>
        <p:spPr>
          <a:xfrm>
            <a:off x="4381500" y="571500"/>
            <a:ext cx="7353297" cy="6058164"/>
          </a:xfrm>
          <a:prstGeom prst="rect">
            <a:avLst/>
          </a:prstGeom>
        </p:spPr>
      </p:pic>
      <p:pic>
        <p:nvPicPr>
          <p:cNvPr id="3" name="Picture 2">
            <a:extLst>
              <a:ext uri="{FF2B5EF4-FFF2-40B4-BE49-F238E27FC236}">
                <a16:creationId xmlns:a16="http://schemas.microsoft.com/office/drawing/2014/main" id="{E47CCFA3-4118-1C13-B609-278CAF59903D}"/>
              </a:ext>
            </a:extLst>
          </p:cNvPr>
          <p:cNvPicPr>
            <a:picLocks noChangeAspect="1"/>
          </p:cNvPicPr>
          <p:nvPr/>
        </p:nvPicPr>
        <p:blipFill>
          <a:blip r:embed="rId7"/>
          <a:stretch>
            <a:fillRect/>
          </a:stretch>
        </p:blipFill>
        <p:spPr>
          <a:xfrm>
            <a:off x="5195556" y="2511459"/>
            <a:ext cx="6169687" cy="2139881"/>
          </a:xfrm>
          <a:prstGeom prst="rect">
            <a:avLst/>
          </a:prstGeom>
        </p:spPr>
      </p:pic>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hammer.wav"/>
          </p:stSnd>
        </p:sndAc>
      </p:transition>
    </mc:Choice>
    <mc:Fallback xmlns="">
      <p:transition spd="slow">
        <p:random/>
        <p:sndAc>
          <p:stSnd>
            <p:snd r:embed="rId10" name="hammer.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6117468"/>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643201" y="607028"/>
            <a:ext cx="10905597" cy="646331"/>
          </a:xfrm>
          <a:prstGeom prst="rect">
            <a:avLst/>
          </a:prstGeom>
          <a:noFill/>
        </p:spPr>
        <p:txBody>
          <a:bodyPr wrap="square" rtlCol="0">
            <a:spAutoFit/>
          </a:bodyPr>
          <a:lstStyle/>
          <a:p>
            <a:pPr algn="ctr"/>
            <a:r>
              <a:rPr lang="en-US" sz="3600" b="1" i="1" dirty="0">
                <a:solidFill>
                  <a:srgbClr val="002060"/>
                </a:solidFill>
                <a:latin typeface="Cambria" panose="02040503050406030204" pitchFamily="18" charset="0"/>
                <a:ea typeface="Cambria" panose="02040503050406030204" pitchFamily="18" charset="0"/>
              </a:rPr>
              <a:t>1. </a:t>
            </a:r>
            <a:r>
              <a:rPr lang="vi-VN" sz="3600" b="1" i="1" dirty="0">
                <a:solidFill>
                  <a:srgbClr val="002060"/>
                </a:solidFill>
                <a:latin typeface="Cambria" panose="02040503050406030204" pitchFamily="18" charset="0"/>
                <a:ea typeface="Cambria" panose="02040503050406030204" pitchFamily="18" charset="0"/>
              </a:rPr>
              <a:t>Đọc đoạn văn dưới đây và thực hiện yêu cầu.</a:t>
            </a:r>
            <a:endParaRPr lang="en-US" sz="3600" dirty="0">
              <a:solidFill>
                <a:srgbClr val="00206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D0579D31-1EA0-681C-F8AF-980F254E39C4}"/>
              </a:ext>
            </a:extLst>
          </p:cNvPr>
          <p:cNvSpPr txBox="1"/>
          <p:nvPr/>
        </p:nvSpPr>
        <p:spPr>
          <a:xfrm>
            <a:off x="487680" y="1361440"/>
            <a:ext cx="10840720" cy="5170646"/>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Nhân dịp Quốc Khánh ngày 2 tháng 9, tôi được bố mẹ cho đi Mộc Châu tham dự Ngày hội văn hoá các dân tộc thiểu số. Tôi vô cùng hứng thú với sự kiện mang đậm vẻ đẹp văn hoá này. Ngay từ sáng ngày 1 tháng 9, không khí ngày hội đã tràn ngập khắp thị trấn. Cờ hoa, những bộ trang phục truyền thống làm cho cả thị trấn trở nên rực rỡ sắc màu. Tiếng trống, tiếng chiêng rộn rã khiến tôi cảm thấy háo hức lạ thường. Mỗi dân tộc mang đến ngày hội một tiết mục trình diễn riêng. Trước cuộc thi ném còn của những cô gái Thái, tôi trở thành cổ động viên tự lúc nào không rõ. Tôi chăm chú dõi theo quả còn bay vút lên cao, lơ lửng trên không trung. Tôi và mọi người hò reo khi quả còn bất ngờ bay vèo qua vòng tròn gắn trên đầu cây tre. Điệu múa khèn tràn đầy sức sống của các chàng trai người Mông đã khiến tôi rất ngạc nhiên và thán phục. Tôi nhún nhảy liên hồi theo các động tác của họ. Tôi như bị cuốn theo bước múa sạp khéo léo, rộn ràng của những cô gái Mường. Tôi say sưa thưởng thức điệu múa xoè uyển chuyển của những cô gái Thái... Đến với Ngày hội văn hoá các dân tộc thiểu số ở Mộc Châu, tôi đã rất xúc động và hiểu vì sao cần phải giữ gìn giá trị văn hoá truyền thống của dân tộc.</a:t>
            </a:r>
          </a:p>
          <a:p>
            <a:pPr algn="r"/>
            <a:r>
              <a:rPr lang="vi-VN" sz="2200" b="0" i="0" dirty="0">
                <a:solidFill>
                  <a:srgbClr val="000000"/>
                </a:solidFill>
                <a:effectLst/>
                <a:latin typeface="Cambria" panose="02040503050406030204" pitchFamily="18" charset="0"/>
                <a:ea typeface="Cambria" panose="02040503050406030204" pitchFamily="18" charset="0"/>
              </a:rPr>
              <a:t>(Lâm Phong)</a:t>
            </a:r>
          </a:p>
        </p:txBody>
      </p:sp>
    </p:spTree>
    <p:extLst>
      <p:ext uri="{BB962C8B-B14F-4D97-AF65-F5344CB8AC3E}">
        <p14:creationId xmlns:p14="http://schemas.microsoft.com/office/powerpoint/2010/main" val="37841462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698468"/>
            <a:ext cx="10905597" cy="1077218"/>
          </a:xfrm>
          <a:prstGeom prst="rect">
            <a:avLst/>
          </a:prstGeom>
          <a:noFill/>
        </p:spPr>
        <p:txBody>
          <a:bodyPr wrap="square" rtlCol="0">
            <a:spAutoFit/>
          </a:bodyPr>
          <a:lstStyle/>
          <a:p>
            <a:pPr lvl="0" algn="just">
              <a:defRPr/>
            </a:pPr>
            <a:r>
              <a:rPr lang="vi-VN" sz="3200" dirty="0">
                <a:latin typeface="Cambria" panose="02040503050406030204" pitchFamily="18" charset="0"/>
                <a:ea typeface="Cambria" panose="02040503050406030204" pitchFamily="18" charset="0"/>
              </a:rPr>
              <a:t>a. Đoạn văn nói đến sự việc gì? Người viết có ấn tượng chung về sự việc đó thế nào?</a:t>
            </a:r>
          </a:p>
        </p:txBody>
      </p:sp>
      <p:grpSp>
        <p:nvGrpSpPr>
          <p:cNvPr id="5" name="Group 4">
            <a:extLst>
              <a:ext uri="{FF2B5EF4-FFF2-40B4-BE49-F238E27FC236}">
                <a16:creationId xmlns:a16="http://schemas.microsoft.com/office/drawing/2014/main" id="{0E0968D2-7853-65C4-BDE3-81A0B2682308}"/>
              </a:ext>
            </a:extLst>
          </p:cNvPr>
          <p:cNvGrpSpPr/>
          <p:nvPr/>
        </p:nvGrpSpPr>
        <p:grpSpPr>
          <a:xfrm>
            <a:off x="802640" y="1849805"/>
            <a:ext cx="10952479" cy="4124275"/>
            <a:chOff x="1151435" y="1655540"/>
            <a:chExt cx="2835879" cy="2102721"/>
          </a:xfrm>
        </p:grpSpPr>
        <p:sp>
          <p:nvSpPr>
            <p:cNvPr id="6" name="Rounded Rectangle 3">
              <a:extLst>
                <a:ext uri="{FF2B5EF4-FFF2-40B4-BE49-F238E27FC236}">
                  <a16:creationId xmlns:a16="http://schemas.microsoft.com/office/drawing/2014/main" id="{F76CAEB5-F73C-18BE-8150-60B8FAA9C75D}"/>
                </a:ext>
              </a:extLst>
            </p:cNvPr>
            <p:cNvSpPr/>
            <p:nvPr/>
          </p:nvSpPr>
          <p:spPr>
            <a:xfrm>
              <a:off x="1415490" y="1856964"/>
              <a:ext cx="2307771" cy="1635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FBF6EC4-85F8-2010-55F2-B58DA233D09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66" b="49455" l="0" r="49597"/>
                      </a14:imgEffect>
                    </a14:imgLayer>
                  </a14:imgProps>
                </a:ext>
                <a:ext uri="{28A0092B-C50C-407E-A947-70E740481C1C}">
                  <a14:useLocalDpi xmlns:a14="http://schemas.microsoft.com/office/drawing/2010/main" val="0"/>
                </a:ext>
              </a:extLst>
            </a:blip>
            <a:srcRect r="50815" b="50665"/>
            <a:stretch/>
          </p:blipFill>
          <p:spPr>
            <a:xfrm>
              <a:off x="1151435" y="1655540"/>
              <a:ext cx="2835879" cy="2102721"/>
            </a:xfrm>
            <a:prstGeom prst="rect">
              <a:avLst/>
            </a:prstGeom>
          </p:spPr>
        </p:pic>
      </p:grpSp>
      <p:sp>
        <p:nvSpPr>
          <p:cNvPr id="8" name="TextBox 7">
            <a:extLst>
              <a:ext uri="{FF2B5EF4-FFF2-40B4-BE49-F238E27FC236}">
                <a16:creationId xmlns:a16="http://schemas.microsoft.com/office/drawing/2014/main" id="{E761BA03-861F-FF4A-CD05-588419A2D5F3}"/>
              </a:ext>
            </a:extLst>
          </p:cNvPr>
          <p:cNvSpPr txBox="1"/>
          <p:nvPr/>
        </p:nvSpPr>
        <p:spPr>
          <a:xfrm>
            <a:off x="2265680" y="2763520"/>
            <a:ext cx="7802880" cy="2062103"/>
          </a:xfrm>
          <a:prstGeom prst="rect">
            <a:avLst/>
          </a:prstGeom>
          <a:noFill/>
        </p:spPr>
        <p:txBody>
          <a:bodyPr wrap="square" rtlCol="0">
            <a:spAutoFit/>
          </a:bodyPr>
          <a:lstStyle/>
          <a:p>
            <a:pPr algn="just"/>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Đoạn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nói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đến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sự</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việc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nhân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vật</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tôi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được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bố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mẹ</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cho</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đi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Mộc</a:t>
            </a:r>
            <a:r>
              <a:rPr lang="en-US" sz="3200" b="1" dirty="0">
                <a:solidFill>
                  <a:srgbClr val="FF0000"/>
                </a:solidFill>
                <a:effectLst/>
                <a:latin typeface="Cambria" panose="02040503050406030204" pitchFamily="18" charset="0"/>
                <a:ea typeface="Cambria" panose="02040503050406030204" pitchFamily="18" charset="0"/>
              </a:rPr>
              <a:t> Châu </a:t>
            </a:r>
            <a:r>
              <a:rPr lang="en-US" sz="3200" b="1" dirty="0" err="1">
                <a:solidFill>
                  <a:srgbClr val="FF0000"/>
                </a:solidFill>
                <a:effectLst/>
                <a:latin typeface="Cambria" panose="02040503050406030204" pitchFamily="18" charset="0"/>
                <a:ea typeface="Cambria" panose="02040503050406030204" pitchFamily="18" charset="0"/>
              </a:rPr>
              <a:t>tham</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dự</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Ngày</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hội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văn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hoá</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các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dân</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tộc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thiểu</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số</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vào</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ngày</a:t>
            </a:r>
            <a:r>
              <a:rPr lang="en-US" sz="3200" b="1" dirty="0">
                <a:solidFill>
                  <a:srgbClr val="FF0000"/>
                </a:solidFill>
                <a:effectLst/>
                <a:latin typeface="Cambria" panose="02040503050406030204" pitchFamily="18" charset="0"/>
                <a:ea typeface="Cambria" panose="02040503050406030204" pitchFamily="18" charset="0"/>
              </a:rPr>
              <a:t> 2 </a:t>
            </a:r>
            <a:r>
              <a:rPr lang="en-US" sz="3200" b="1" dirty="0" err="1">
                <a:solidFill>
                  <a:srgbClr val="FF0000"/>
                </a:solidFill>
                <a:effectLst/>
                <a:latin typeface="Cambria" panose="02040503050406030204" pitchFamily="18" charset="0"/>
                <a:ea typeface="Cambria" panose="02040503050406030204" pitchFamily="18" charset="0"/>
              </a:rPr>
              <a:t>tháng</a:t>
            </a:r>
            <a:r>
              <a:rPr lang="en-US" sz="3200" b="1" dirty="0">
                <a:solidFill>
                  <a:srgbClr val="FF0000"/>
                </a:solidFill>
                <a:effectLst/>
                <a:latin typeface="Cambria" panose="02040503050406030204" pitchFamily="18" charset="0"/>
                <a:ea typeface="Cambria" panose="02040503050406030204" pitchFamily="18" charset="0"/>
              </a:rPr>
              <a:t> 9 </a:t>
            </a:r>
            <a:r>
              <a:rPr lang="en-US" sz="3200" b="1" dirty="0" err="1">
                <a:solidFill>
                  <a:srgbClr val="FF0000"/>
                </a:solidFill>
                <a:effectLst/>
                <a:latin typeface="Cambria" panose="02040503050406030204" pitchFamily="18" charset="0"/>
                <a:ea typeface="Cambria" panose="02040503050406030204" pitchFamily="18" charset="0"/>
              </a:rPr>
              <a:t>Quốc</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khánh</a:t>
            </a:r>
            <a:r>
              <a:rPr lang="en-US" sz="3200" b="1"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98747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698468"/>
            <a:ext cx="10905597" cy="584775"/>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b. Chọn nội dung tương ứng với mỗi phần của đoạn văn.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0A5DFDD3-129A-D2E5-6FF7-6A27B4E4B7C1}"/>
              </a:ext>
            </a:extLst>
          </p:cNvPr>
          <p:cNvPicPr>
            <a:picLocks noChangeAspect="1"/>
          </p:cNvPicPr>
          <p:nvPr/>
        </p:nvPicPr>
        <p:blipFill>
          <a:blip r:embed="rId7"/>
          <a:stretch>
            <a:fillRect/>
          </a:stretch>
        </p:blipFill>
        <p:spPr>
          <a:xfrm>
            <a:off x="742632" y="1539557"/>
            <a:ext cx="10570962" cy="3936683"/>
          </a:xfrm>
          <a:prstGeom prst="rect">
            <a:avLst/>
          </a:prstGeom>
        </p:spPr>
      </p:pic>
      <p:cxnSp>
        <p:nvCxnSpPr>
          <p:cNvPr id="12" name="Straight Connector 11">
            <a:extLst>
              <a:ext uri="{FF2B5EF4-FFF2-40B4-BE49-F238E27FC236}">
                <a16:creationId xmlns:a16="http://schemas.microsoft.com/office/drawing/2014/main" id="{D19853F4-40AD-BE09-251C-C7F22D30D7DA}"/>
              </a:ext>
            </a:extLst>
          </p:cNvPr>
          <p:cNvCxnSpPr/>
          <p:nvPr/>
        </p:nvCxnSpPr>
        <p:spPr>
          <a:xfrm>
            <a:off x="2600960" y="2905760"/>
            <a:ext cx="508000" cy="10769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9D4252-A50A-C8A8-E21B-B25DB8CCA874}"/>
              </a:ext>
            </a:extLst>
          </p:cNvPr>
          <p:cNvCxnSpPr>
            <a:cxnSpLocks/>
          </p:cNvCxnSpPr>
          <p:nvPr/>
        </p:nvCxnSpPr>
        <p:spPr>
          <a:xfrm>
            <a:off x="2611120" y="3921760"/>
            <a:ext cx="457200" cy="1005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D3ADA4-C262-4C79-1EFD-29F2DD9B242B}"/>
              </a:ext>
            </a:extLst>
          </p:cNvPr>
          <p:cNvCxnSpPr>
            <a:cxnSpLocks/>
          </p:cNvCxnSpPr>
          <p:nvPr/>
        </p:nvCxnSpPr>
        <p:spPr>
          <a:xfrm flipV="1">
            <a:off x="2621280" y="2875280"/>
            <a:ext cx="487680" cy="21437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2774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9">
            <a:extLst>
              <a:ext uri="{FF2B5EF4-FFF2-40B4-BE49-F238E27FC236}">
                <a16:creationId xmlns:a16="http://schemas.microsoft.com/office/drawing/2014/main" id="{BC9BFB1B-5271-1317-2141-E1B682C19252}"/>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3AF974A6-49D5-25CB-46DF-FAE91DB8FC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3" name="图片 11">
              <a:extLst>
                <a:ext uri="{FF2B5EF4-FFF2-40B4-BE49-F238E27FC236}">
                  <a16:creationId xmlns:a16="http://schemas.microsoft.com/office/drawing/2014/main" id="{A9D679BA-716D-DA0C-8C1E-00F724AF51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4" name="图片 12">
              <a:extLst>
                <a:ext uri="{FF2B5EF4-FFF2-40B4-BE49-F238E27FC236}">
                  <a16:creationId xmlns:a16="http://schemas.microsoft.com/office/drawing/2014/main" id="{C2E97AD0-C0E6-1606-613B-AE2493911CD2}"/>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5" name="图片 13">
              <a:extLst>
                <a:ext uri="{FF2B5EF4-FFF2-40B4-BE49-F238E27FC236}">
                  <a16:creationId xmlns:a16="http://schemas.microsoft.com/office/drawing/2014/main" id="{651146E8-BEAD-9EF2-6C94-3C3121CFAC26}"/>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8" name="图片 14">
              <a:extLst>
                <a:ext uri="{FF2B5EF4-FFF2-40B4-BE49-F238E27FC236}">
                  <a16:creationId xmlns:a16="http://schemas.microsoft.com/office/drawing/2014/main" id="{69A6C8D3-60DB-2ABE-A68C-0EE87F47C251}"/>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9" name="图片 15">
              <a:extLst>
                <a:ext uri="{FF2B5EF4-FFF2-40B4-BE49-F238E27FC236}">
                  <a16:creationId xmlns:a16="http://schemas.microsoft.com/office/drawing/2014/main" id="{53B5CE45-8F49-7C94-C94F-623AC7E191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21" name="图片 16">
              <a:extLst>
                <a:ext uri="{FF2B5EF4-FFF2-40B4-BE49-F238E27FC236}">
                  <a16:creationId xmlns:a16="http://schemas.microsoft.com/office/drawing/2014/main" id="{C7D4967A-CBA7-5464-6648-1EDAAA081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3" name="Rectangle: Rounded Corners 1">
            <a:extLst>
              <a:ext uri="{FF2B5EF4-FFF2-40B4-BE49-F238E27FC236}">
                <a16:creationId xmlns:a16="http://schemas.microsoft.com/office/drawing/2014/main" id="{21FCC7A2-086F-4064-B860-4BDD3A38F43F}"/>
              </a:ext>
            </a:extLst>
          </p:cNvPr>
          <p:cNvSpPr/>
          <p:nvPr/>
        </p:nvSpPr>
        <p:spPr>
          <a:xfrm>
            <a:off x="304557" y="425572"/>
            <a:ext cx="11528714" cy="5979575"/>
          </a:xfrm>
          <a:custGeom>
            <a:avLst/>
            <a:gdLst>
              <a:gd name="connsiteX0" fmla="*/ 0 w 7660786"/>
              <a:gd name="connsiteY0" fmla="*/ 520710 h 3124200"/>
              <a:gd name="connsiteX1" fmla="*/ 520710 w 7660786"/>
              <a:gd name="connsiteY1" fmla="*/ 0 h 3124200"/>
              <a:gd name="connsiteX2" fmla="*/ 1182647 w 7660786"/>
              <a:gd name="connsiteY2" fmla="*/ 0 h 3124200"/>
              <a:gd name="connsiteX3" fmla="*/ 1844583 w 7660786"/>
              <a:gd name="connsiteY3" fmla="*/ 0 h 3124200"/>
              <a:gd name="connsiteX4" fmla="*/ 2506520 w 7660786"/>
              <a:gd name="connsiteY4" fmla="*/ 0 h 3124200"/>
              <a:gd name="connsiteX5" fmla="*/ 3234650 w 7660786"/>
              <a:gd name="connsiteY5" fmla="*/ 0 h 3124200"/>
              <a:gd name="connsiteX6" fmla="*/ 3830393 w 7660786"/>
              <a:gd name="connsiteY6" fmla="*/ 0 h 3124200"/>
              <a:gd name="connsiteX7" fmla="*/ 4558523 w 7660786"/>
              <a:gd name="connsiteY7" fmla="*/ 0 h 3124200"/>
              <a:gd name="connsiteX8" fmla="*/ 5352847 w 7660786"/>
              <a:gd name="connsiteY8" fmla="*/ 0 h 3124200"/>
              <a:gd name="connsiteX9" fmla="*/ 6147171 w 7660786"/>
              <a:gd name="connsiteY9" fmla="*/ 0 h 3124200"/>
              <a:gd name="connsiteX10" fmla="*/ 7140076 w 7660786"/>
              <a:gd name="connsiteY10" fmla="*/ 0 h 3124200"/>
              <a:gd name="connsiteX11" fmla="*/ 7660786 w 7660786"/>
              <a:gd name="connsiteY11" fmla="*/ 520710 h 3124200"/>
              <a:gd name="connsiteX12" fmla="*/ 7660786 w 7660786"/>
              <a:gd name="connsiteY12" fmla="*/ 1214970 h 3124200"/>
              <a:gd name="connsiteX13" fmla="*/ 7660786 w 7660786"/>
              <a:gd name="connsiteY13" fmla="*/ 1930058 h 3124200"/>
              <a:gd name="connsiteX14" fmla="*/ 7660786 w 7660786"/>
              <a:gd name="connsiteY14" fmla="*/ 2603490 h 3124200"/>
              <a:gd name="connsiteX15" fmla="*/ 7140076 w 7660786"/>
              <a:gd name="connsiteY15" fmla="*/ 3124200 h 3124200"/>
              <a:gd name="connsiteX16" fmla="*/ 6411946 w 7660786"/>
              <a:gd name="connsiteY16" fmla="*/ 3124200 h 3124200"/>
              <a:gd name="connsiteX17" fmla="*/ 5750009 w 7660786"/>
              <a:gd name="connsiteY17" fmla="*/ 3124200 h 3124200"/>
              <a:gd name="connsiteX18" fmla="*/ 5220460 w 7660786"/>
              <a:gd name="connsiteY18" fmla="*/ 3124200 h 3124200"/>
              <a:gd name="connsiteX19" fmla="*/ 4690911 w 7660786"/>
              <a:gd name="connsiteY19" fmla="*/ 3124200 h 3124200"/>
              <a:gd name="connsiteX20" fmla="*/ 4227555 w 7660786"/>
              <a:gd name="connsiteY20" fmla="*/ 3124200 h 3124200"/>
              <a:gd name="connsiteX21" fmla="*/ 3499425 w 7660786"/>
              <a:gd name="connsiteY21" fmla="*/ 3124200 h 3124200"/>
              <a:gd name="connsiteX22" fmla="*/ 2969875 w 7660786"/>
              <a:gd name="connsiteY22" fmla="*/ 3124200 h 3124200"/>
              <a:gd name="connsiteX23" fmla="*/ 2175552 w 7660786"/>
              <a:gd name="connsiteY23" fmla="*/ 3124200 h 3124200"/>
              <a:gd name="connsiteX24" fmla="*/ 1646002 w 7660786"/>
              <a:gd name="connsiteY24" fmla="*/ 3124200 h 3124200"/>
              <a:gd name="connsiteX25" fmla="*/ 520710 w 7660786"/>
              <a:gd name="connsiteY25" fmla="*/ 3124200 h 3124200"/>
              <a:gd name="connsiteX26" fmla="*/ 0 w 7660786"/>
              <a:gd name="connsiteY26" fmla="*/ 2603490 h 3124200"/>
              <a:gd name="connsiteX27" fmla="*/ 0 w 7660786"/>
              <a:gd name="connsiteY27" fmla="*/ 1971713 h 3124200"/>
              <a:gd name="connsiteX28" fmla="*/ 0 w 7660786"/>
              <a:gd name="connsiteY28" fmla="*/ 1298281 h 3124200"/>
              <a:gd name="connsiteX29" fmla="*/ 0 w 7660786"/>
              <a:gd name="connsiteY29" fmla="*/ 520710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660786" h="3124200" fill="none" extrusionOk="0">
                <a:moveTo>
                  <a:pt x="0" y="520710"/>
                </a:moveTo>
                <a:cubicBezTo>
                  <a:pt x="-3168" y="224935"/>
                  <a:pt x="299290" y="21800"/>
                  <a:pt x="520710" y="0"/>
                </a:cubicBezTo>
                <a:cubicBezTo>
                  <a:pt x="703261" y="-9025"/>
                  <a:pt x="997915" y="32692"/>
                  <a:pt x="1182647" y="0"/>
                </a:cubicBezTo>
                <a:cubicBezTo>
                  <a:pt x="1367379" y="-32692"/>
                  <a:pt x="1650099" y="6374"/>
                  <a:pt x="1844583" y="0"/>
                </a:cubicBezTo>
                <a:cubicBezTo>
                  <a:pt x="2039067" y="-6374"/>
                  <a:pt x="2301091" y="-26359"/>
                  <a:pt x="2506520" y="0"/>
                </a:cubicBezTo>
                <a:cubicBezTo>
                  <a:pt x="2711949" y="26359"/>
                  <a:pt x="2985570" y="-11612"/>
                  <a:pt x="3234650" y="0"/>
                </a:cubicBezTo>
                <a:cubicBezTo>
                  <a:pt x="3483730" y="11612"/>
                  <a:pt x="3564988" y="1523"/>
                  <a:pt x="3830393" y="0"/>
                </a:cubicBezTo>
                <a:cubicBezTo>
                  <a:pt x="4095798" y="-1523"/>
                  <a:pt x="4317742" y="28836"/>
                  <a:pt x="4558523" y="0"/>
                </a:cubicBezTo>
                <a:cubicBezTo>
                  <a:pt x="4799304" y="-28836"/>
                  <a:pt x="5189642" y="35977"/>
                  <a:pt x="5352847" y="0"/>
                </a:cubicBezTo>
                <a:cubicBezTo>
                  <a:pt x="5516052" y="-35977"/>
                  <a:pt x="5960929" y="-2631"/>
                  <a:pt x="6147171" y="0"/>
                </a:cubicBezTo>
                <a:cubicBezTo>
                  <a:pt x="6333413" y="2631"/>
                  <a:pt x="6810949" y="-20928"/>
                  <a:pt x="7140076" y="0"/>
                </a:cubicBezTo>
                <a:cubicBezTo>
                  <a:pt x="7468204" y="25739"/>
                  <a:pt x="7648105" y="296049"/>
                  <a:pt x="7660786" y="520710"/>
                </a:cubicBezTo>
                <a:cubicBezTo>
                  <a:pt x="7675382" y="660768"/>
                  <a:pt x="7649297" y="1054671"/>
                  <a:pt x="7660786" y="1214970"/>
                </a:cubicBezTo>
                <a:cubicBezTo>
                  <a:pt x="7672275" y="1375269"/>
                  <a:pt x="7666085" y="1664310"/>
                  <a:pt x="7660786" y="1930058"/>
                </a:cubicBezTo>
                <a:cubicBezTo>
                  <a:pt x="7655487" y="2195806"/>
                  <a:pt x="7686595" y="2267414"/>
                  <a:pt x="7660786" y="2603490"/>
                </a:cubicBezTo>
                <a:cubicBezTo>
                  <a:pt x="7605201" y="2895229"/>
                  <a:pt x="7432258" y="3109686"/>
                  <a:pt x="7140076" y="3124200"/>
                </a:cubicBezTo>
                <a:cubicBezTo>
                  <a:pt x="6874642" y="3122199"/>
                  <a:pt x="6652736" y="3102759"/>
                  <a:pt x="6411946" y="3124200"/>
                </a:cubicBezTo>
                <a:cubicBezTo>
                  <a:pt x="6171156" y="3145642"/>
                  <a:pt x="5998527" y="3138288"/>
                  <a:pt x="5750009" y="3124200"/>
                </a:cubicBezTo>
                <a:cubicBezTo>
                  <a:pt x="5501491" y="3110112"/>
                  <a:pt x="5375687" y="3149955"/>
                  <a:pt x="5220460" y="3124200"/>
                </a:cubicBezTo>
                <a:cubicBezTo>
                  <a:pt x="5065233" y="3098445"/>
                  <a:pt x="4815512" y="3137964"/>
                  <a:pt x="4690911" y="3124200"/>
                </a:cubicBezTo>
                <a:cubicBezTo>
                  <a:pt x="4566310" y="3110436"/>
                  <a:pt x="4362200" y="3115394"/>
                  <a:pt x="4227555" y="3124200"/>
                </a:cubicBezTo>
                <a:cubicBezTo>
                  <a:pt x="4092910" y="3133006"/>
                  <a:pt x="3826301" y="3101535"/>
                  <a:pt x="3499425" y="3124200"/>
                </a:cubicBezTo>
                <a:cubicBezTo>
                  <a:pt x="3172549" y="3146866"/>
                  <a:pt x="3078615" y="3136246"/>
                  <a:pt x="2969875" y="3124200"/>
                </a:cubicBezTo>
                <a:cubicBezTo>
                  <a:pt x="2861135" y="3112155"/>
                  <a:pt x="2568935" y="3129361"/>
                  <a:pt x="2175552" y="3124200"/>
                </a:cubicBezTo>
                <a:cubicBezTo>
                  <a:pt x="1782169" y="3119039"/>
                  <a:pt x="1784963" y="3139264"/>
                  <a:pt x="1646002" y="3124200"/>
                </a:cubicBezTo>
                <a:cubicBezTo>
                  <a:pt x="1507041" y="3109137"/>
                  <a:pt x="1009958" y="3129902"/>
                  <a:pt x="520710" y="3124200"/>
                </a:cubicBezTo>
                <a:cubicBezTo>
                  <a:pt x="197356" y="3101910"/>
                  <a:pt x="-28108" y="2878062"/>
                  <a:pt x="0" y="2603490"/>
                </a:cubicBezTo>
                <a:cubicBezTo>
                  <a:pt x="-6520" y="2432032"/>
                  <a:pt x="19398" y="2284885"/>
                  <a:pt x="0" y="1971713"/>
                </a:cubicBezTo>
                <a:cubicBezTo>
                  <a:pt x="-19398" y="1658541"/>
                  <a:pt x="-25098" y="1594469"/>
                  <a:pt x="0" y="1298281"/>
                </a:cubicBezTo>
                <a:cubicBezTo>
                  <a:pt x="25098" y="1002093"/>
                  <a:pt x="-25949" y="809910"/>
                  <a:pt x="0" y="520710"/>
                </a:cubicBezTo>
                <a:close/>
              </a:path>
              <a:path w="7660786" h="3124200" stroke="0" extrusionOk="0">
                <a:moveTo>
                  <a:pt x="0" y="520710"/>
                </a:moveTo>
                <a:cubicBezTo>
                  <a:pt x="-56423" y="231756"/>
                  <a:pt x="196675" y="-26253"/>
                  <a:pt x="520710" y="0"/>
                </a:cubicBezTo>
                <a:cubicBezTo>
                  <a:pt x="847386" y="2916"/>
                  <a:pt x="1155973" y="-22738"/>
                  <a:pt x="1315034" y="0"/>
                </a:cubicBezTo>
                <a:cubicBezTo>
                  <a:pt x="1474095" y="22738"/>
                  <a:pt x="1580418" y="-11814"/>
                  <a:pt x="1778390" y="0"/>
                </a:cubicBezTo>
                <a:cubicBezTo>
                  <a:pt x="1976362" y="11814"/>
                  <a:pt x="2227150" y="16309"/>
                  <a:pt x="2572713" y="0"/>
                </a:cubicBezTo>
                <a:cubicBezTo>
                  <a:pt x="2918276" y="-16309"/>
                  <a:pt x="2940616" y="-3087"/>
                  <a:pt x="3234650" y="0"/>
                </a:cubicBezTo>
                <a:cubicBezTo>
                  <a:pt x="3528684" y="3087"/>
                  <a:pt x="3640212" y="32899"/>
                  <a:pt x="3962780" y="0"/>
                </a:cubicBezTo>
                <a:cubicBezTo>
                  <a:pt x="4285348" y="-32899"/>
                  <a:pt x="4251220" y="11349"/>
                  <a:pt x="4492330" y="0"/>
                </a:cubicBezTo>
                <a:cubicBezTo>
                  <a:pt x="4733440" y="-11349"/>
                  <a:pt x="5048836" y="-9981"/>
                  <a:pt x="5286654" y="0"/>
                </a:cubicBezTo>
                <a:cubicBezTo>
                  <a:pt x="5524472" y="9981"/>
                  <a:pt x="5740897" y="-36297"/>
                  <a:pt x="6014784" y="0"/>
                </a:cubicBezTo>
                <a:cubicBezTo>
                  <a:pt x="6288671" y="36297"/>
                  <a:pt x="6863890" y="30646"/>
                  <a:pt x="7140076" y="0"/>
                </a:cubicBezTo>
                <a:cubicBezTo>
                  <a:pt x="7449837" y="-23809"/>
                  <a:pt x="7646554" y="267572"/>
                  <a:pt x="7660786" y="520710"/>
                </a:cubicBezTo>
                <a:cubicBezTo>
                  <a:pt x="7674734" y="747849"/>
                  <a:pt x="7691785" y="1024980"/>
                  <a:pt x="7660786" y="1152487"/>
                </a:cubicBezTo>
                <a:cubicBezTo>
                  <a:pt x="7629787" y="1279994"/>
                  <a:pt x="7653855" y="1485273"/>
                  <a:pt x="7660786" y="1805091"/>
                </a:cubicBezTo>
                <a:cubicBezTo>
                  <a:pt x="7667717" y="2124909"/>
                  <a:pt x="7655093" y="2309431"/>
                  <a:pt x="7660786" y="2603490"/>
                </a:cubicBezTo>
                <a:cubicBezTo>
                  <a:pt x="7636962" y="2942632"/>
                  <a:pt x="7470975" y="3115317"/>
                  <a:pt x="7140076" y="3124200"/>
                </a:cubicBezTo>
                <a:cubicBezTo>
                  <a:pt x="7025699" y="3118547"/>
                  <a:pt x="6835095" y="3144668"/>
                  <a:pt x="6676720" y="3124200"/>
                </a:cubicBezTo>
                <a:cubicBezTo>
                  <a:pt x="6518345" y="3103732"/>
                  <a:pt x="6344239" y="3101856"/>
                  <a:pt x="6213365" y="3124200"/>
                </a:cubicBezTo>
                <a:cubicBezTo>
                  <a:pt x="6082492" y="3146544"/>
                  <a:pt x="5810293" y="3117450"/>
                  <a:pt x="5551428" y="3124200"/>
                </a:cubicBezTo>
                <a:cubicBezTo>
                  <a:pt x="5292563" y="3130950"/>
                  <a:pt x="5008571" y="3154600"/>
                  <a:pt x="4757104" y="3124200"/>
                </a:cubicBezTo>
                <a:cubicBezTo>
                  <a:pt x="4505637" y="3093800"/>
                  <a:pt x="4316713" y="3088790"/>
                  <a:pt x="4028974" y="3124200"/>
                </a:cubicBezTo>
                <a:cubicBezTo>
                  <a:pt x="3741235" y="3159611"/>
                  <a:pt x="3629321" y="3101319"/>
                  <a:pt x="3367037" y="3124200"/>
                </a:cubicBezTo>
                <a:cubicBezTo>
                  <a:pt x="3104753" y="3147081"/>
                  <a:pt x="3084862" y="3101193"/>
                  <a:pt x="2903682" y="3124200"/>
                </a:cubicBezTo>
                <a:cubicBezTo>
                  <a:pt x="2722503" y="3147207"/>
                  <a:pt x="2636993" y="3108793"/>
                  <a:pt x="2440326" y="3124200"/>
                </a:cubicBezTo>
                <a:cubicBezTo>
                  <a:pt x="2243659" y="3139607"/>
                  <a:pt x="2047021" y="3105039"/>
                  <a:pt x="1910777" y="3124200"/>
                </a:cubicBezTo>
                <a:cubicBezTo>
                  <a:pt x="1774533" y="3143361"/>
                  <a:pt x="1671434" y="3143487"/>
                  <a:pt x="1447421" y="3124200"/>
                </a:cubicBezTo>
                <a:cubicBezTo>
                  <a:pt x="1223408" y="3104913"/>
                  <a:pt x="721593" y="3116077"/>
                  <a:pt x="520710" y="3124200"/>
                </a:cubicBezTo>
                <a:cubicBezTo>
                  <a:pt x="282394" y="3119059"/>
                  <a:pt x="-47022" y="2914705"/>
                  <a:pt x="0" y="2603490"/>
                </a:cubicBezTo>
                <a:cubicBezTo>
                  <a:pt x="-34244" y="2244476"/>
                  <a:pt x="25892" y="2188121"/>
                  <a:pt x="0" y="1867574"/>
                </a:cubicBezTo>
                <a:cubicBezTo>
                  <a:pt x="-25892" y="1547027"/>
                  <a:pt x="-33158" y="1371581"/>
                  <a:pt x="0" y="1131659"/>
                </a:cubicBezTo>
                <a:cubicBezTo>
                  <a:pt x="33158" y="891738"/>
                  <a:pt x="14281" y="709273"/>
                  <a:pt x="0" y="520710"/>
                </a:cubicBezTo>
                <a:close/>
              </a:path>
            </a:pathLst>
          </a:custGeom>
          <a:solidFill>
            <a:srgbClr val="FFFFFF"/>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491B617-C257-5357-A049-40F988E6DBFB}"/>
              </a:ext>
            </a:extLst>
          </p:cNvPr>
          <p:cNvSpPr txBox="1"/>
          <p:nvPr/>
        </p:nvSpPr>
        <p:spPr>
          <a:xfrm>
            <a:off x="704161" y="698468"/>
            <a:ext cx="10905597" cy="1077218"/>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c. Trong phần triển khai, những chi tiết nào nói về ngày hội gây được ấn tượng với người viết?</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53274CF-8EC9-0AEE-4001-7641B404BF81}"/>
              </a:ext>
            </a:extLst>
          </p:cNvPr>
          <p:cNvSpPr/>
          <p:nvPr/>
        </p:nvSpPr>
        <p:spPr>
          <a:xfrm>
            <a:off x="816429" y="2231571"/>
            <a:ext cx="10526485" cy="3418115"/>
          </a:xfrm>
          <a:prstGeom prst="round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Những chi tiết được người viết lựa chọn để bộc lộ cảm xúc gồm: </a:t>
            </a:r>
            <a:r>
              <a:rPr lang="vi-VN" sz="3200" dirty="0">
                <a:solidFill>
                  <a:srgbClr val="FF0000"/>
                </a:solidFill>
                <a:latin typeface="Cambria" panose="02040503050406030204" pitchFamily="18" charset="0"/>
                <a:ea typeface="Cambria" panose="02040503050406030204" pitchFamily="18" charset="0"/>
              </a:rPr>
              <a:t>khung cảnh ngày hội (không khí, cờ, hoa, trang phục, tiếng trống, tiếng chuông,...); hoạt động (thi ném còn, điệu múa khèn, múa sạp,...); người tham gia (các cô gái Thái, các chàng trai người Mông, những cô gái Mường,...)</a:t>
            </a:r>
          </a:p>
        </p:txBody>
      </p:sp>
    </p:spTree>
    <p:extLst>
      <p:ext uri="{BB962C8B-B14F-4D97-AF65-F5344CB8AC3E}">
        <p14:creationId xmlns:p14="http://schemas.microsoft.com/office/powerpoint/2010/main" val="273988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0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2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9Slide.vn</Template>
  <TotalTime>731</TotalTime>
  <Words>732</Words>
  <Application>Microsoft Office PowerPoint</Application>
  <PresentationFormat>Widescreen</PresentationFormat>
  <Paragraphs>25</Paragraphs>
  <Slides>15</Slides>
  <Notes>4</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15</vt:i4>
      </vt:variant>
    </vt:vector>
  </HeadingPairs>
  <TitlesOfParts>
    <vt:vector size="31" baseType="lpstr">
      <vt:lpstr>Aptos</vt:lpstr>
      <vt:lpstr>Aptos Display</vt:lpstr>
      <vt:lpstr>Arial</vt:lpstr>
      <vt:lpstr>Calibri</vt:lpstr>
      <vt:lpstr>Calibri Light</vt:lpstr>
      <vt:lpstr>Cambria</vt:lpstr>
      <vt:lpstr>等线</vt:lpstr>
      <vt:lpstr>黑体</vt:lpstr>
      <vt:lpstr>Times New Roman</vt:lpstr>
      <vt:lpstr>Custom Design</vt:lpstr>
      <vt:lpstr>10_Office Theme</vt:lpstr>
      <vt:lpstr>1_Office 主题​​</vt:lpstr>
      <vt:lpstr>2_Office 主题​​</vt:lpstr>
      <vt:lpstr>12_Office Theme</vt:lpstr>
      <vt:lpstr>13_Office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74</cp:revision>
  <dcterms:created xsi:type="dcterms:W3CDTF">2023-07-30T09:09:34Z</dcterms:created>
  <dcterms:modified xsi:type="dcterms:W3CDTF">2025-04-12T13:08:21Z</dcterms:modified>
  <cp:category>9Slide.vn</cp:category>
</cp:coreProperties>
</file>