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698" r:id="rId3"/>
    <p:sldMasterId id="2147483724" r:id="rId4"/>
    <p:sldMasterId id="2147483736" r:id="rId5"/>
  </p:sldMasterIdLst>
  <p:notesMasterIdLst>
    <p:notesMasterId r:id="rId34"/>
  </p:notesMasterIdLst>
  <p:sldIdLst>
    <p:sldId id="345" r:id="rId6"/>
    <p:sldId id="2007577138" r:id="rId7"/>
    <p:sldId id="263" r:id="rId8"/>
    <p:sldId id="2007577124" r:id="rId9"/>
    <p:sldId id="2007577125" r:id="rId10"/>
    <p:sldId id="296" r:id="rId11"/>
    <p:sldId id="306" r:id="rId12"/>
    <p:sldId id="307" r:id="rId13"/>
    <p:sldId id="313" r:id="rId14"/>
    <p:sldId id="347" r:id="rId15"/>
    <p:sldId id="311" r:id="rId16"/>
    <p:sldId id="375" r:id="rId17"/>
    <p:sldId id="2007577126" r:id="rId18"/>
    <p:sldId id="2007577127" r:id="rId19"/>
    <p:sldId id="2007577128" r:id="rId20"/>
    <p:sldId id="2007577129" r:id="rId21"/>
    <p:sldId id="377" r:id="rId22"/>
    <p:sldId id="2007577131" r:id="rId23"/>
    <p:sldId id="2007577132" r:id="rId24"/>
    <p:sldId id="2007577133" r:id="rId25"/>
    <p:sldId id="2007577134" r:id="rId26"/>
    <p:sldId id="2007577121" r:id="rId27"/>
    <p:sldId id="2007577135" r:id="rId28"/>
    <p:sldId id="2007577136" r:id="rId29"/>
    <p:sldId id="2007577137" r:id="rId30"/>
    <p:sldId id="276" r:id="rId31"/>
    <p:sldId id="305" r:id="rId32"/>
    <p:sldId id="2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2" d="100"/>
          <a:sy n="32" d="100"/>
        </p:scale>
        <p:origin x="802" y="3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t>‹#›</a:t>
            </a:fld>
            <a:endParaRPr lang="en-US"/>
          </a:p>
        </p:txBody>
      </p:sp>
    </p:spTree>
    <p:extLst>
      <p:ext uri="{BB962C8B-B14F-4D97-AF65-F5344CB8AC3E}">
        <p14:creationId xmlns:p14="http://schemas.microsoft.com/office/powerpoint/2010/main" val="25295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62080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75159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Trong </a:t>
            </a:r>
            <a:r>
              <a:rPr lang="en-US" sz="1800" dirty="0" err="1">
                <a:effectLst/>
                <a:latin typeface="Times New Roman" panose="02020603050405020304" pitchFamily="18" charset="0"/>
                <a:ea typeface="Calibri" panose="020F0502020204030204" pitchFamily="34" charset="0"/>
              </a:rPr>
              <a:t>cuộc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6</a:t>
            </a:fld>
            <a:endParaRPr lang="en-US"/>
          </a:p>
        </p:txBody>
      </p:sp>
    </p:spTree>
    <p:extLst>
      <p:ext uri="{BB962C8B-B14F-4D97-AF65-F5344CB8AC3E}">
        <p14:creationId xmlns:p14="http://schemas.microsoft.com/office/powerpoint/2010/main" val="787155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55860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25138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999355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1902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3621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217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52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893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74204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35745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0551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802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2467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50150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3462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76669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38534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0605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BCD69D0-8FF8-41FD-836E-C0A416E090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Tree>
    <p:extLst>
      <p:ext uri="{BB962C8B-B14F-4D97-AF65-F5344CB8AC3E}">
        <p14:creationId xmlns:p14="http://schemas.microsoft.com/office/powerpoint/2010/main" val="15816457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FAAD5C8-3D31-4380-A95A-9B688EDB2F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7"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Tree>
    <p:extLst>
      <p:ext uri="{BB962C8B-B14F-4D97-AF65-F5344CB8AC3E}">
        <p14:creationId xmlns:p14="http://schemas.microsoft.com/office/powerpoint/2010/main" val="24535761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42B0A-64C9-41ED-AFFE-889DCF1EF7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3A7D48-3E34-48A3-BBCF-0D9D47A6F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531E2C6-5834-4265-A6A9-1B6BCEA42F22}"/>
              </a:ext>
            </a:extLst>
          </p:cNvPr>
          <p:cNvSpPr>
            <a:spLocks noGrp="1"/>
          </p:cNvSpPr>
          <p:nvPr>
            <p:ph type="dt" sz="half" idx="10"/>
          </p:nvPr>
        </p:nvSpPr>
        <p:spPr/>
        <p:txBody>
          <a:bodyPr/>
          <a:lstStyle/>
          <a:p>
            <a:fld id="{3A332760-E0EF-4042-A232-5E2389B008BB}"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25CBCAA5-09DD-4E3B-9FCE-ED35A9007E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61C0A8-943B-41E5-B521-AD752222085D}"/>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253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369D1C-B548-4A0F-81FD-9651C59B88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3B6588-442B-4785-8F9B-D789851157E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20A24C6-FA48-4AED-94D3-A328573533B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B36411A-C21E-4502-859B-9E2FA2C75190}"/>
              </a:ext>
            </a:extLst>
          </p:cNvPr>
          <p:cNvSpPr>
            <a:spLocks noGrp="1"/>
          </p:cNvSpPr>
          <p:nvPr>
            <p:ph type="dt" sz="half" idx="10"/>
          </p:nvPr>
        </p:nvSpPr>
        <p:spPr/>
        <p:txBody>
          <a:bodyPr/>
          <a:lstStyle/>
          <a:p>
            <a:fld id="{3A332760-E0EF-4042-A232-5E2389B008BB}"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86A84C54-183D-4875-8119-6CC55132E7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8C414B-A2D8-4155-B9B0-EB5196D354C8}"/>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7205907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5C14E-C46B-4815-A150-16D4A1E9486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F7D433-53E3-4CFB-BCA7-69145A5F6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695820-882F-4782-B05B-00D87A53D6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095B65-77CE-414C-8B8E-1ED26A7BB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B6A941-BCD2-4EA9-AD37-DC1910AFEE5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7E74A4-96DD-44B0-B600-75F0407D4870}"/>
              </a:ext>
            </a:extLst>
          </p:cNvPr>
          <p:cNvSpPr>
            <a:spLocks noGrp="1"/>
          </p:cNvSpPr>
          <p:nvPr>
            <p:ph type="dt" sz="half" idx="10"/>
          </p:nvPr>
        </p:nvSpPr>
        <p:spPr/>
        <p:txBody>
          <a:bodyPr/>
          <a:lstStyle/>
          <a:p>
            <a:fld id="{3A332760-E0EF-4042-A232-5E2389B008BB}"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516CA27B-C023-4393-A661-816E6A8B7C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D9FA31-CE94-497F-9615-768E3643B366}"/>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310615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916854-A598-454B-85F8-E4460C36002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1432825-8177-47D6-A4C1-7EF0F34DBB50}"/>
              </a:ext>
            </a:extLst>
          </p:cNvPr>
          <p:cNvSpPr>
            <a:spLocks noGrp="1"/>
          </p:cNvSpPr>
          <p:nvPr>
            <p:ph type="dt" sz="half" idx="10"/>
          </p:nvPr>
        </p:nvSpPr>
        <p:spPr/>
        <p:txBody>
          <a:bodyPr/>
          <a:lstStyle/>
          <a:p>
            <a:fld id="{3A332760-E0EF-4042-A232-5E2389B008BB}"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1DDF6293-6836-42E1-BB80-DC52264BBC9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58D411-12BE-4B51-AD1B-764F35AF5E51}"/>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5325105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075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7B3789-CA8B-4643-B9F8-78AD39BE2D85}"/>
              </a:ext>
            </a:extLst>
          </p:cNvPr>
          <p:cNvSpPr>
            <a:spLocks noGrp="1"/>
          </p:cNvSpPr>
          <p:nvPr>
            <p:ph type="dt" sz="half" idx="10"/>
          </p:nvPr>
        </p:nvSpPr>
        <p:spPr/>
        <p:txBody>
          <a:bodyPr/>
          <a:lstStyle/>
          <a:p>
            <a:fld id="{3A332760-E0EF-4042-A232-5E2389B008BB}"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0C8C41DC-D042-451D-9C34-6F034408B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4ACAFE6-4BD2-4FA0-AC0D-C3058A820CD0}"/>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0021114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3C9EB-83F3-48FF-AFB5-631D29E6F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54232A-2487-4ACE-8C39-197E976B3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E35B83-7037-4AC1-B121-6F63B8FD8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2203AE-73E1-4862-BC18-5B2A871E184F}"/>
              </a:ext>
            </a:extLst>
          </p:cNvPr>
          <p:cNvSpPr>
            <a:spLocks noGrp="1"/>
          </p:cNvSpPr>
          <p:nvPr>
            <p:ph type="dt" sz="half" idx="10"/>
          </p:nvPr>
        </p:nvSpPr>
        <p:spPr/>
        <p:txBody>
          <a:bodyPr/>
          <a:lstStyle/>
          <a:p>
            <a:fld id="{3A332760-E0EF-4042-A232-5E2389B008BB}"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81A04B94-D182-4CCD-B815-4A91A8FBDC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A735D1-AE29-408B-A1B3-E4A4F3AA23C7}"/>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965396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7240D-8658-4665-961F-24497A163C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40710ED-006C-4519-9842-754F80EFC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F8CD95E-96DB-4289-9A46-B89470B3E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7D8252B-5AD1-44FC-BBA9-6C9A7F216991}"/>
              </a:ext>
            </a:extLst>
          </p:cNvPr>
          <p:cNvSpPr>
            <a:spLocks noGrp="1"/>
          </p:cNvSpPr>
          <p:nvPr>
            <p:ph type="dt" sz="half" idx="10"/>
          </p:nvPr>
        </p:nvSpPr>
        <p:spPr/>
        <p:txBody>
          <a:bodyPr/>
          <a:lstStyle/>
          <a:p>
            <a:fld id="{3A332760-E0EF-4042-A232-5E2389B008BB}"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F45E5BE3-494E-44F1-9E43-8B2F428354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EA3B07-4CF0-4839-A3A1-01B9BD0357CA}"/>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9190923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478D8-A408-4E31-9E36-ED3FB09FB6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2441D42-03D7-47E6-8296-264C95A69BF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E0A6BB-30F4-4A37-8C4E-F94EC12F019F}"/>
              </a:ext>
            </a:extLst>
          </p:cNvPr>
          <p:cNvSpPr>
            <a:spLocks noGrp="1"/>
          </p:cNvSpPr>
          <p:nvPr>
            <p:ph type="dt" sz="half" idx="10"/>
          </p:nvPr>
        </p:nvSpPr>
        <p:spPr/>
        <p:txBody>
          <a:bodyPr/>
          <a:lstStyle/>
          <a:p>
            <a:fld id="{3A332760-E0EF-4042-A232-5E2389B008BB}"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E373E677-B0D9-409D-AAD5-7C5C49A02C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35A76E-CAD0-4A1D-B738-35602187B5D9}"/>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972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9E5F3D8-B1A2-4780-8C19-4017A2D8EFE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DC1E8-1F1F-4804-87B5-7BFD25E53FA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3BDA8E-6913-4117-BBF9-E4D93A1F08DA}"/>
              </a:ext>
            </a:extLst>
          </p:cNvPr>
          <p:cNvSpPr>
            <a:spLocks noGrp="1"/>
          </p:cNvSpPr>
          <p:nvPr>
            <p:ph type="dt" sz="half" idx="10"/>
          </p:nvPr>
        </p:nvSpPr>
        <p:spPr/>
        <p:txBody>
          <a:bodyPr/>
          <a:lstStyle/>
          <a:p>
            <a:fld id="{3A332760-E0EF-4042-A232-5E2389B008BB}"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D7F14C7F-1C09-4B4E-A394-A78130CA7E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E673A3-EA9D-4F34-B527-C2D100DE1322}"/>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4742815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71215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142966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80199538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904163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18832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6971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42417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0716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6539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3.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9AB3902-23EE-F239-69D4-35324D97DB8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156565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F56B6B9E-5CFD-2D0E-050C-A1FF2A97DB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3779546464"/>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8FC7D347-2F17-4158-DC18-1B1474A15E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5746140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E824EA-CD77-46EB-B334-E1E0D23DE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414C97-8BE7-48CD-9455-5849FBC4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E4050A-046F-4A1D-9880-345612142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32760-E0EF-4042-A232-5E2389B008BB}"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EDDEBB70-F497-49EB-A4FF-5767838D0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839C166-E25E-4DB7-BE93-581B3B98B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345974333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3324268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34.pn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37.png"/><Relationship Id="rId9" Type="http://schemas.openxmlformats.org/officeDocument/2006/relationships/image" Target="../media/image56.gif"/></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37.png"/><Relationship Id="rId9" Type="http://schemas.openxmlformats.org/officeDocument/2006/relationships/image" Target="../media/image56.gif"/></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png"/><Relationship Id="rId5" Type="http://schemas.microsoft.com/office/2007/relationships/hdphoto" Target="../media/hdphoto4.wdp"/><Relationship Id="rId10" Type="http://schemas.openxmlformats.org/officeDocument/2006/relationships/image" Target="../media/image1.png"/><Relationship Id="rId4" Type="http://schemas.openxmlformats.org/officeDocument/2006/relationships/image" Target="../media/image18.png"/><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E1E50E-6CB5-1C2D-7275-4463D24630DA}"/>
              </a:ext>
            </a:extLst>
          </p:cNvPr>
          <p:cNvPicPr>
            <a:picLocks noChangeAspect="1"/>
          </p:cNvPicPr>
          <p:nvPr/>
        </p:nvPicPr>
        <p:blipFill>
          <a:blip r:embed="rId7"/>
          <a:stretch>
            <a:fillRect/>
          </a:stretch>
        </p:blipFill>
        <p:spPr>
          <a:xfrm>
            <a:off x="5525029" y="1342178"/>
            <a:ext cx="5371042" cy="1944793"/>
          </a:xfrm>
          <a:prstGeom prst="rect">
            <a:avLst/>
          </a:prstGeom>
        </p:spPr>
      </p:pic>
    </p:spTree>
    <p:extLst>
      <p:ext uri="{BB962C8B-B14F-4D97-AF65-F5344CB8AC3E}">
        <p14:creationId xmlns:p14="http://schemas.microsoft.com/office/powerpoint/2010/main" val="290837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9" name="Group 8">
            <a:extLst>
              <a:ext uri="{FF2B5EF4-FFF2-40B4-BE49-F238E27FC236}">
                <a16:creationId xmlns:a16="http://schemas.microsoft.com/office/drawing/2014/main" id="{0616DF3E-DB55-243C-A910-2C3AE72D8399}"/>
              </a:ext>
            </a:extLst>
          </p:cNvPr>
          <p:cNvGrpSpPr/>
          <p:nvPr/>
        </p:nvGrpSpPr>
        <p:grpSpPr>
          <a:xfrm>
            <a:off x="272143" y="149689"/>
            <a:ext cx="11756571" cy="1363425"/>
            <a:chOff x="4168588" y="587555"/>
            <a:chExt cx="6602506" cy="1116372"/>
          </a:xfrm>
        </p:grpSpPr>
        <p:sp>
          <p:nvSpPr>
            <p:cNvPr id="10" name="Rounded Rectangle 14">
              <a:extLst>
                <a:ext uri="{FF2B5EF4-FFF2-40B4-BE49-F238E27FC236}">
                  <a16:creationId xmlns:a16="http://schemas.microsoft.com/office/drawing/2014/main" id="{DEB568F1-9B24-6977-BB46-B478A74598B2}"/>
                </a:ext>
              </a:extLst>
            </p:cNvPr>
            <p:cNvSpPr/>
            <p:nvPr/>
          </p:nvSpPr>
          <p:spPr>
            <a:xfrm>
              <a:off x="4168588" y="591671"/>
              <a:ext cx="6602506" cy="1112256"/>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bg1"/>
                </a:solidFill>
                <a:latin typeface="+mj-lt"/>
              </a:endParaRPr>
            </a:p>
          </p:txBody>
        </p:sp>
        <p:sp>
          <p:nvSpPr>
            <p:cNvPr id="11" name="Rectangle 10">
              <a:extLst>
                <a:ext uri="{FF2B5EF4-FFF2-40B4-BE49-F238E27FC236}">
                  <a16:creationId xmlns:a16="http://schemas.microsoft.com/office/drawing/2014/main" id="{8B9B9536-EEE9-6178-FD4D-752BC68DA5D9}"/>
                </a:ext>
              </a:extLst>
            </p:cNvPr>
            <p:cNvSpPr/>
            <p:nvPr/>
          </p:nvSpPr>
          <p:spPr>
            <a:xfrm>
              <a:off x="4325431" y="587555"/>
              <a:ext cx="5879117" cy="812057"/>
            </a:xfrm>
            <a:prstGeom prst="rect">
              <a:avLst/>
            </a:prstGeom>
          </p:spPr>
          <p:txBody>
            <a:bodyPr wrap="square">
              <a:spAutoFit/>
            </a:bodyPr>
            <a:lstStyle/>
            <a:p>
              <a:pPr algn="just"/>
              <a:r>
                <a:rPr lang="en-US" sz="2600" b="1" i="0" dirty="0">
                  <a:solidFill>
                    <a:srgbClr val="000000"/>
                  </a:solidFill>
                  <a:effectLst/>
                  <a:latin typeface="Cambria" panose="02040503050406030204" pitchFamily="18" charset="0"/>
                  <a:ea typeface="Cambria" panose="02040503050406030204" pitchFamily="18" charset="0"/>
                </a:rPr>
                <a:t>Quan </a:t>
              </a:r>
              <a:r>
                <a:rPr lang="en-US" sz="2600" b="1" i="0" dirty="0" err="1">
                  <a:solidFill>
                    <a:srgbClr val="000000"/>
                  </a:solidFill>
                  <a:effectLst/>
                  <a:latin typeface="Cambria" panose="02040503050406030204" pitchFamily="18" charset="0"/>
                  <a:ea typeface="Cambria" panose="02040503050406030204" pitchFamily="18" charset="0"/>
                </a:rPr>
                <a:t>sát</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1 </a:t>
              </a:r>
              <a:r>
                <a:rPr lang="en-US" sz="2600" b="1" i="0" dirty="0" err="1">
                  <a:solidFill>
                    <a:srgbClr val="000000"/>
                  </a:solidFill>
                  <a:effectLst/>
                  <a:latin typeface="Cambria" panose="02040503050406030204" pitchFamily="18" charset="0"/>
                  <a:ea typeface="Cambria" panose="02040503050406030204" pitchFamily="18" charset="0"/>
                </a:rPr>
                <a:t>đến</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4 </a:t>
              </a:r>
              <a:r>
                <a:rPr lang="en-US" sz="2600" b="1" i="0" dirty="0" err="1">
                  <a:solidFill>
                    <a:srgbClr val="000000"/>
                  </a:solidFill>
                  <a:effectLst/>
                  <a:latin typeface="Cambria" panose="02040503050406030204" pitchFamily="18" charset="0"/>
                  <a:ea typeface="Cambria" panose="02040503050406030204" pitchFamily="18" charset="0"/>
                </a:rPr>
                <a:t>và</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cho</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biết</a:t>
              </a:r>
              <a:r>
                <a:rPr lang="en-US" sz="2600" b="1" i="0" dirty="0">
                  <a:solidFill>
                    <a:srgbClr val="000000"/>
                  </a:solidFill>
                  <a:effectLst/>
                  <a:latin typeface="Cambria" panose="02040503050406030204" pitchFamily="18" charset="0"/>
                  <a:ea typeface="Cambria" panose="02040503050406030204" pitchFamily="18" charset="0"/>
                </a:rPr>
                <a: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Những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biểu</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hiện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cảm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xúc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trong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hình</a:t>
              </a:r>
              <a:r>
                <a:rPr lang="en-US" sz="2600" b="0" i="0" dirty="0">
                  <a:solidFill>
                    <a:srgbClr val="000000"/>
                  </a:solidFill>
                  <a:effectLst/>
                  <a:latin typeface="Cambria" panose="02040503050406030204" pitchFamily="18" charset="0"/>
                  <a:ea typeface="Cambria" panose="02040503050406030204" pitchFamily="18" charset="0"/>
                </a:rPr>
                <a: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đang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bị</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xâm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hại</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đến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sự</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nhân</a:t>
              </a:r>
              <a:r>
                <a:rPr lang="en-US" sz="2600" b="0" i="0" dirty="0">
                  <a:solidFill>
                    <a:srgbClr val="000000"/>
                  </a:solidFill>
                  <a:effectLst/>
                  <a:latin typeface="Cambria" panose="02040503050406030204" pitchFamily="18" charset="0"/>
                  <a:ea typeface="Cambria" panose="02040503050406030204" pitchFamily="18" charset="0"/>
                </a:rPr>
                <a:t>.</a:t>
              </a:r>
            </a:p>
          </p:txBody>
        </p:sp>
      </p:grpSp>
      <p:pic>
        <p:nvPicPr>
          <p:cNvPr id="13" name="Picture 12">
            <a:extLst>
              <a:ext uri="{FF2B5EF4-FFF2-40B4-BE49-F238E27FC236}">
                <a16:creationId xmlns:a16="http://schemas.microsoft.com/office/drawing/2014/main" id="{13321E47-C892-E8DC-30F0-321A05581253}"/>
              </a:ext>
            </a:extLst>
          </p:cNvPr>
          <p:cNvPicPr>
            <a:picLocks noChangeAspect="1"/>
          </p:cNvPicPr>
          <p:nvPr/>
        </p:nvPicPr>
        <p:blipFill>
          <a:blip r:embed="rId3"/>
          <a:stretch>
            <a:fillRect/>
          </a:stretch>
        </p:blipFill>
        <p:spPr>
          <a:xfrm>
            <a:off x="411617" y="1476375"/>
            <a:ext cx="6337527" cy="2433723"/>
          </a:xfrm>
          <a:prstGeom prst="rect">
            <a:avLst/>
          </a:prstGeom>
        </p:spPr>
      </p:pic>
      <p:pic>
        <p:nvPicPr>
          <p:cNvPr id="15" name="Picture 14">
            <a:extLst>
              <a:ext uri="{FF2B5EF4-FFF2-40B4-BE49-F238E27FC236}">
                <a16:creationId xmlns:a16="http://schemas.microsoft.com/office/drawing/2014/main" id="{E114DFC1-7FA0-2A61-13CB-BC8C12480317}"/>
              </a:ext>
            </a:extLst>
          </p:cNvPr>
          <p:cNvPicPr>
            <a:picLocks noChangeAspect="1"/>
          </p:cNvPicPr>
          <p:nvPr/>
        </p:nvPicPr>
        <p:blipFill>
          <a:blip r:embed="rId4"/>
          <a:stretch>
            <a:fillRect/>
          </a:stretch>
        </p:blipFill>
        <p:spPr>
          <a:xfrm>
            <a:off x="4561115" y="3941797"/>
            <a:ext cx="6772955" cy="2533162"/>
          </a:xfrm>
          <a:prstGeom prst="rect">
            <a:avLst/>
          </a:prstGeom>
        </p:spPr>
      </p:pic>
    </p:spTree>
    <p:extLst>
      <p:ext uri="{BB962C8B-B14F-4D97-AF65-F5344CB8AC3E}">
        <p14:creationId xmlns:p14="http://schemas.microsoft.com/office/powerpoint/2010/main" val="98744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14" name="Picture 13">
            <a:extLst>
              <a:ext uri="{FF2B5EF4-FFF2-40B4-BE49-F238E27FC236}">
                <a16:creationId xmlns:a16="http://schemas.microsoft.com/office/drawing/2014/main" id="{1B0E3124-40BE-C380-0855-665333C81009}"/>
              </a:ext>
            </a:extLst>
          </p:cNvPr>
          <p:cNvPicPr>
            <a:picLocks noChangeAspect="1"/>
          </p:cNvPicPr>
          <p:nvPr/>
        </p:nvPicPr>
        <p:blipFill>
          <a:blip r:embed="rId3"/>
          <a:stretch>
            <a:fillRect/>
          </a:stretch>
        </p:blipFill>
        <p:spPr>
          <a:xfrm>
            <a:off x="476930" y="1804308"/>
            <a:ext cx="4467225" cy="3162300"/>
          </a:xfrm>
          <a:prstGeom prst="rect">
            <a:avLst/>
          </a:prstGeom>
        </p:spPr>
      </p:pic>
      <p:sp>
        <p:nvSpPr>
          <p:cNvPr id="15" name="Rectangle: Rounded Corners 3">
            <a:extLst>
              <a:ext uri="{FF2B5EF4-FFF2-40B4-BE49-F238E27FC236}">
                <a16:creationId xmlns:a16="http://schemas.microsoft.com/office/drawing/2014/main" id="{66A71BFC-1580-E12A-6B33-0167A830ECEE}"/>
              </a:ext>
            </a:extLst>
          </p:cNvPr>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 fmla="*/ 0 w 6368141"/>
              <a:gd name="connsiteY0" fmla="*/ 630444 h 3782595"/>
              <a:gd name="connsiteX1" fmla="*/ 481470 w 6368141"/>
              <a:gd name="connsiteY1" fmla="*/ 0 h 3782595"/>
              <a:gd name="connsiteX2" fmla="*/ 1361745 w 6368141"/>
              <a:gd name="connsiteY2" fmla="*/ 0 h 3782595"/>
              <a:gd name="connsiteX3" fmla="*/ 2079865 w 6368141"/>
              <a:gd name="connsiteY3" fmla="*/ 0 h 3782595"/>
              <a:gd name="connsiteX4" fmla="*/ 2743931 w 6368141"/>
              <a:gd name="connsiteY4" fmla="*/ 0 h 3782595"/>
              <a:gd name="connsiteX5" fmla="*/ 3570156 w 6368141"/>
              <a:gd name="connsiteY5" fmla="*/ 0 h 3782595"/>
              <a:gd name="connsiteX6" fmla="*/ 3943577 w 6368141"/>
              <a:gd name="connsiteY6" fmla="*/ 0 h 3782595"/>
              <a:gd name="connsiteX7" fmla="*/ 4288274 w 6368141"/>
              <a:gd name="connsiteY7" fmla="*/ 0 h 3782595"/>
              <a:gd name="connsiteX8" fmla="*/ 4746017 w 6368141"/>
              <a:gd name="connsiteY8" fmla="*/ 0 h 3782595"/>
              <a:gd name="connsiteX9" fmla="*/ 5168549 w 6368141"/>
              <a:gd name="connsiteY9" fmla="*/ 0 h 3782595"/>
              <a:gd name="connsiteX10" fmla="*/ 5886669 w 6368141"/>
              <a:gd name="connsiteY10" fmla="*/ 0 h 3782595"/>
              <a:gd name="connsiteX11" fmla="*/ 6368141 w 6368141"/>
              <a:gd name="connsiteY11" fmla="*/ 630444 h 3782595"/>
              <a:gd name="connsiteX12" fmla="*/ 6368141 w 6368141"/>
              <a:gd name="connsiteY12" fmla="*/ 1420577 h 3782595"/>
              <a:gd name="connsiteX13" fmla="*/ 6368141 w 6368141"/>
              <a:gd name="connsiteY13" fmla="*/ 2261145 h 3782595"/>
              <a:gd name="connsiteX14" fmla="*/ 6368141 w 6368141"/>
              <a:gd name="connsiteY14" fmla="*/ 3152148 h 3782595"/>
              <a:gd name="connsiteX15" fmla="*/ 5886669 w 6368141"/>
              <a:gd name="connsiteY15" fmla="*/ 3782595 h 3782595"/>
              <a:gd name="connsiteX16" fmla="*/ 5114498 w 6368141"/>
              <a:gd name="connsiteY16" fmla="*/ 3782595 h 3782595"/>
              <a:gd name="connsiteX17" fmla="*/ 4342326 w 6368141"/>
              <a:gd name="connsiteY17" fmla="*/ 3782595 h 3782595"/>
              <a:gd name="connsiteX18" fmla="*/ 3462051 w 6368141"/>
              <a:gd name="connsiteY18" fmla="*/ 3782595 h 3782595"/>
              <a:gd name="connsiteX19" fmla="*/ 2689881 w 6368141"/>
              <a:gd name="connsiteY19" fmla="*/ 3782595 h 3782595"/>
              <a:gd name="connsiteX20" fmla="*/ 2079865 w 6368141"/>
              <a:gd name="connsiteY20" fmla="*/ 3782595 h 3782595"/>
              <a:gd name="connsiteX21" fmla="*/ 1415797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62014 h 3782595"/>
              <a:gd name="connsiteX25" fmla="*/ 0 w 6368141"/>
              <a:gd name="connsiteY25" fmla="*/ 1597096 h 3782595"/>
              <a:gd name="connsiteX26" fmla="*/ 0 w 6368141"/>
              <a:gd name="connsiteY26" fmla="*/ 630444 h 3782595"/>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45319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847711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11581 h 3782595"/>
              <a:gd name="connsiteX25" fmla="*/ 0 w 6368141"/>
              <a:gd name="connsiteY25" fmla="*/ 1420577 h 3782595"/>
              <a:gd name="connsiteX26" fmla="*/ 0 w 6368141"/>
              <a:gd name="connsiteY26" fmla="*/ 630444 h 3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rPr>
              <a:t>Một bạn có vẻ mặt lời nói thể hiện ngạc nhiên, có chút lo lắng… khi một người không quen biết muốn làm quen qua không gian mạng… bị xâm hại, mất an toàn về tinh thần ngay cả khi giao tiếp qua mạng.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14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 fmla="*/ 0 w 6368141"/>
              <a:gd name="connsiteY0" fmla="*/ 630444 h 3782595"/>
              <a:gd name="connsiteX1" fmla="*/ 481470 w 6368141"/>
              <a:gd name="connsiteY1" fmla="*/ 0 h 3782595"/>
              <a:gd name="connsiteX2" fmla="*/ 1361745 w 6368141"/>
              <a:gd name="connsiteY2" fmla="*/ 0 h 3782595"/>
              <a:gd name="connsiteX3" fmla="*/ 2079865 w 6368141"/>
              <a:gd name="connsiteY3" fmla="*/ 0 h 3782595"/>
              <a:gd name="connsiteX4" fmla="*/ 2743931 w 6368141"/>
              <a:gd name="connsiteY4" fmla="*/ 0 h 3782595"/>
              <a:gd name="connsiteX5" fmla="*/ 3570156 w 6368141"/>
              <a:gd name="connsiteY5" fmla="*/ 0 h 3782595"/>
              <a:gd name="connsiteX6" fmla="*/ 3943577 w 6368141"/>
              <a:gd name="connsiteY6" fmla="*/ 0 h 3782595"/>
              <a:gd name="connsiteX7" fmla="*/ 4288274 w 6368141"/>
              <a:gd name="connsiteY7" fmla="*/ 0 h 3782595"/>
              <a:gd name="connsiteX8" fmla="*/ 4746017 w 6368141"/>
              <a:gd name="connsiteY8" fmla="*/ 0 h 3782595"/>
              <a:gd name="connsiteX9" fmla="*/ 5168549 w 6368141"/>
              <a:gd name="connsiteY9" fmla="*/ 0 h 3782595"/>
              <a:gd name="connsiteX10" fmla="*/ 5886669 w 6368141"/>
              <a:gd name="connsiteY10" fmla="*/ 0 h 3782595"/>
              <a:gd name="connsiteX11" fmla="*/ 6368141 w 6368141"/>
              <a:gd name="connsiteY11" fmla="*/ 630444 h 3782595"/>
              <a:gd name="connsiteX12" fmla="*/ 6368141 w 6368141"/>
              <a:gd name="connsiteY12" fmla="*/ 1420577 h 3782595"/>
              <a:gd name="connsiteX13" fmla="*/ 6368141 w 6368141"/>
              <a:gd name="connsiteY13" fmla="*/ 2261145 h 3782595"/>
              <a:gd name="connsiteX14" fmla="*/ 6368141 w 6368141"/>
              <a:gd name="connsiteY14" fmla="*/ 3152148 h 3782595"/>
              <a:gd name="connsiteX15" fmla="*/ 5886669 w 6368141"/>
              <a:gd name="connsiteY15" fmla="*/ 3782595 h 3782595"/>
              <a:gd name="connsiteX16" fmla="*/ 5114498 w 6368141"/>
              <a:gd name="connsiteY16" fmla="*/ 3782595 h 3782595"/>
              <a:gd name="connsiteX17" fmla="*/ 4342326 w 6368141"/>
              <a:gd name="connsiteY17" fmla="*/ 3782595 h 3782595"/>
              <a:gd name="connsiteX18" fmla="*/ 3462051 w 6368141"/>
              <a:gd name="connsiteY18" fmla="*/ 3782595 h 3782595"/>
              <a:gd name="connsiteX19" fmla="*/ 2689881 w 6368141"/>
              <a:gd name="connsiteY19" fmla="*/ 3782595 h 3782595"/>
              <a:gd name="connsiteX20" fmla="*/ 2079865 w 6368141"/>
              <a:gd name="connsiteY20" fmla="*/ 3782595 h 3782595"/>
              <a:gd name="connsiteX21" fmla="*/ 1415797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62014 h 3782595"/>
              <a:gd name="connsiteX25" fmla="*/ 0 w 6368141"/>
              <a:gd name="connsiteY25" fmla="*/ 1597096 h 3782595"/>
              <a:gd name="connsiteX26" fmla="*/ 0 w 6368141"/>
              <a:gd name="connsiteY26" fmla="*/ 630444 h 3782595"/>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45319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847711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11581 h 3782595"/>
              <a:gd name="connsiteX25" fmla="*/ 0 w 6368141"/>
              <a:gd name="connsiteY25" fmla="*/ 1420577 h 3782595"/>
              <a:gd name="connsiteX26" fmla="*/ 0 w 6368141"/>
              <a:gd name="connsiteY26" fmla="*/ 630444 h 3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sợ hãi, người co rúm lại khi bị một bạn lớn hơn, dọa nạt, trấn lột tiền, bị bắt nạt, bị xâm hại, mất an toàn về tinh thần.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BB4C018-DC72-2357-2BE2-83C1F517D98F}"/>
              </a:ext>
            </a:extLst>
          </p:cNvPr>
          <p:cNvPicPr>
            <a:picLocks noChangeAspect="1"/>
          </p:cNvPicPr>
          <p:nvPr/>
        </p:nvPicPr>
        <p:blipFill>
          <a:blip r:embed="rId3"/>
          <a:stretch>
            <a:fillRect/>
          </a:stretch>
        </p:blipFill>
        <p:spPr>
          <a:xfrm>
            <a:off x="470127" y="1759404"/>
            <a:ext cx="4362501" cy="3672568"/>
          </a:xfrm>
          <a:prstGeom prst="rect">
            <a:avLst/>
          </a:prstGeom>
        </p:spPr>
      </p:pic>
    </p:spTree>
    <p:extLst>
      <p:ext uri="{BB962C8B-B14F-4D97-AF65-F5344CB8AC3E}">
        <p14:creationId xmlns:p14="http://schemas.microsoft.com/office/powerpoint/2010/main" val="446915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 fmla="*/ 0 w 6368141"/>
              <a:gd name="connsiteY0" fmla="*/ 544295 h 3265715"/>
              <a:gd name="connsiteX1" fmla="*/ 481470 w 6368141"/>
              <a:gd name="connsiteY1" fmla="*/ 0 h 3265715"/>
              <a:gd name="connsiteX2" fmla="*/ 1361745 w 6368141"/>
              <a:gd name="connsiteY2" fmla="*/ 0 h 3265715"/>
              <a:gd name="connsiteX3" fmla="*/ 2079865 w 6368141"/>
              <a:gd name="connsiteY3" fmla="*/ 0 h 3265715"/>
              <a:gd name="connsiteX4" fmla="*/ 2743931 w 6368141"/>
              <a:gd name="connsiteY4" fmla="*/ 0 h 3265715"/>
              <a:gd name="connsiteX5" fmla="*/ 3570156 w 6368141"/>
              <a:gd name="connsiteY5" fmla="*/ 0 h 3265715"/>
              <a:gd name="connsiteX6" fmla="*/ 3943577 w 6368141"/>
              <a:gd name="connsiteY6" fmla="*/ 0 h 3265715"/>
              <a:gd name="connsiteX7" fmla="*/ 4288274 w 6368141"/>
              <a:gd name="connsiteY7" fmla="*/ 0 h 3265715"/>
              <a:gd name="connsiteX8" fmla="*/ 4746017 w 6368141"/>
              <a:gd name="connsiteY8" fmla="*/ 0 h 3265715"/>
              <a:gd name="connsiteX9" fmla="*/ 5168549 w 6368141"/>
              <a:gd name="connsiteY9" fmla="*/ 0 h 3265715"/>
              <a:gd name="connsiteX10" fmla="*/ 5886669 w 6368141"/>
              <a:gd name="connsiteY10" fmla="*/ 0 h 3265715"/>
              <a:gd name="connsiteX11" fmla="*/ 6368141 w 6368141"/>
              <a:gd name="connsiteY11" fmla="*/ 544295 h 3265715"/>
              <a:gd name="connsiteX12" fmla="*/ 6368141 w 6368141"/>
              <a:gd name="connsiteY12" fmla="*/ 1226460 h 3265715"/>
              <a:gd name="connsiteX13" fmla="*/ 6368141 w 6368141"/>
              <a:gd name="connsiteY13" fmla="*/ 1952166 h 3265715"/>
              <a:gd name="connsiteX14" fmla="*/ 6368141 w 6368141"/>
              <a:gd name="connsiteY14" fmla="*/ 2721416 h 3265715"/>
              <a:gd name="connsiteX15" fmla="*/ 5886669 w 6368141"/>
              <a:gd name="connsiteY15" fmla="*/ 3265715 h 3265715"/>
              <a:gd name="connsiteX16" fmla="*/ 5114498 w 6368141"/>
              <a:gd name="connsiteY16" fmla="*/ 3265715 h 3265715"/>
              <a:gd name="connsiteX17" fmla="*/ 4342326 w 6368141"/>
              <a:gd name="connsiteY17" fmla="*/ 3265715 h 3265715"/>
              <a:gd name="connsiteX18" fmla="*/ 3462051 w 6368141"/>
              <a:gd name="connsiteY18" fmla="*/ 3265715 h 3265715"/>
              <a:gd name="connsiteX19" fmla="*/ 2689881 w 6368141"/>
              <a:gd name="connsiteY19" fmla="*/ 3265715 h 3265715"/>
              <a:gd name="connsiteX20" fmla="*/ 2079865 w 6368141"/>
              <a:gd name="connsiteY20" fmla="*/ 3265715 h 3265715"/>
              <a:gd name="connsiteX21" fmla="*/ 1415797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2039252 h 3265715"/>
              <a:gd name="connsiteX25" fmla="*/ 0 w 6368141"/>
              <a:gd name="connsiteY25" fmla="*/ 1378858 h 3265715"/>
              <a:gd name="connsiteX26" fmla="*/ 0 w 6368141"/>
              <a:gd name="connsiteY26" fmla="*/ 544295 h 3265715"/>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45319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847711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1995710 h 3265715"/>
              <a:gd name="connsiteX25" fmla="*/ 0 w 6368141"/>
              <a:gd name="connsiteY25" fmla="*/ 1226460 h 3265715"/>
              <a:gd name="connsiteX26" fmla="*/ 0 w 6368141"/>
              <a:gd name="connsiteY26" fmla="*/ 544295 h 32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rạng rỡ, vui vẻ, thoải mái khi ngồi chơi cùng ông nội cho thấy bạn đang có cảm giác an toàn.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7F803C4-1129-980A-7917-F4C27A89D0AB}"/>
              </a:ext>
            </a:extLst>
          </p:cNvPr>
          <p:cNvPicPr>
            <a:picLocks noChangeAspect="1"/>
          </p:cNvPicPr>
          <p:nvPr/>
        </p:nvPicPr>
        <p:blipFill>
          <a:blip r:embed="rId3"/>
          <a:stretch>
            <a:fillRect/>
          </a:stretch>
        </p:blipFill>
        <p:spPr>
          <a:xfrm>
            <a:off x="268060" y="1765527"/>
            <a:ext cx="4704738" cy="3655559"/>
          </a:xfrm>
          <a:prstGeom prst="rect">
            <a:avLst/>
          </a:prstGeom>
        </p:spPr>
      </p:pic>
    </p:spTree>
    <p:extLst>
      <p:ext uri="{BB962C8B-B14F-4D97-AF65-F5344CB8AC3E}">
        <p14:creationId xmlns:p14="http://schemas.microsoft.com/office/powerpoint/2010/main" val="552939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 fmla="*/ 0 w 6368141"/>
              <a:gd name="connsiteY0" fmla="*/ 544295 h 3265715"/>
              <a:gd name="connsiteX1" fmla="*/ 481470 w 6368141"/>
              <a:gd name="connsiteY1" fmla="*/ 0 h 3265715"/>
              <a:gd name="connsiteX2" fmla="*/ 1361745 w 6368141"/>
              <a:gd name="connsiteY2" fmla="*/ 0 h 3265715"/>
              <a:gd name="connsiteX3" fmla="*/ 2079865 w 6368141"/>
              <a:gd name="connsiteY3" fmla="*/ 0 h 3265715"/>
              <a:gd name="connsiteX4" fmla="*/ 2743931 w 6368141"/>
              <a:gd name="connsiteY4" fmla="*/ 0 h 3265715"/>
              <a:gd name="connsiteX5" fmla="*/ 3570156 w 6368141"/>
              <a:gd name="connsiteY5" fmla="*/ 0 h 3265715"/>
              <a:gd name="connsiteX6" fmla="*/ 3943577 w 6368141"/>
              <a:gd name="connsiteY6" fmla="*/ 0 h 3265715"/>
              <a:gd name="connsiteX7" fmla="*/ 4288274 w 6368141"/>
              <a:gd name="connsiteY7" fmla="*/ 0 h 3265715"/>
              <a:gd name="connsiteX8" fmla="*/ 4746017 w 6368141"/>
              <a:gd name="connsiteY8" fmla="*/ 0 h 3265715"/>
              <a:gd name="connsiteX9" fmla="*/ 5168549 w 6368141"/>
              <a:gd name="connsiteY9" fmla="*/ 0 h 3265715"/>
              <a:gd name="connsiteX10" fmla="*/ 5886669 w 6368141"/>
              <a:gd name="connsiteY10" fmla="*/ 0 h 3265715"/>
              <a:gd name="connsiteX11" fmla="*/ 6368141 w 6368141"/>
              <a:gd name="connsiteY11" fmla="*/ 544295 h 3265715"/>
              <a:gd name="connsiteX12" fmla="*/ 6368141 w 6368141"/>
              <a:gd name="connsiteY12" fmla="*/ 1226460 h 3265715"/>
              <a:gd name="connsiteX13" fmla="*/ 6368141 w 6368141"/>
              <a:gd name="connsiteY13" fmla="*/ 1952166 h 3265715"/>
              <a:gd name="connsiteX14" fmla="*/ 6368141 w 6368141"/>
              <a:gd name="connsiteY14" fmla="*/ 2721416 h 3265715"/>
              <a:gd name="connsiteX15" fmla="*/ 5886669 w 6368141"/>
              <a:gd name="connsiteY15" fmla="*/ 3265715 h 3265715"/>
              <a:gd name="connsiteX16" fmla="*/ 5114498 w 6368141"/>
              <a:gd name="connsiteY16" fmla="*/ 3265715 h 3265715"/>
              <a:gd name="connsiteX17" fmla="*/ 4342326 w 6368141"/>
              <a:gd name="connsiteY17" fmla="*/ 3265715 h 3265715"/>
              <a:gd name="connsiteX18" fmla="*/ 3462051 w 6368141"/>
              <a:gd name="connsiteY18" fmla="*/ 3265715 h 3265715"/>
              <a:gd name="connsiteX19" fmla="*/ 2689881 w 6368141"/>
              <a:gd name="connsiteY19" fmla="*/ 3265715 h 3265715"/>
              <a:gd name="connsiteX20" fmla="*/ 2079865 w 6368141"/>
              <a:gd name="connsiteY20" fmla="*/ 3265715 h 3265715"/>
              <a:gd name="connsiteX21" fmla="*/ 1415797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2039252 h 3265715"/>
              <a:gd name="connsiteX25" fmla="*/ 0 w 6368141"/>
              <a:gd name="connsiteY25" fmla="*/ 1378858 h 3265715"/>
              <a:gd name="connsiteX26" fmla="*/ 0 w 6368141"/>
              <a:gd name="connsiteY26" fmla="*/ 544295 h 3265715"/>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45319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847711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1995710 h 3265715"/>
              <a:gd name="connsiteX25" fmla="*/ 0 w 6368141"/>
              <a:gd name="connsiteY25" fmla="*/ 1226460 h 3265715"/>
              <a:gd name="connsiteX26" fmla="*/ 0 w 6368141"/>
              <a:gd name="connsiteY26" fmla="*/ 544295 h 32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khó chịu, thân thể và lời nói phản kháng,.. khi bị một người phụ nữ ép buộc, đẩy lên xe… bị xâm hại đến thân thể.</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2960E8FA-BB35-3758-66F5-E7D81F5F9450}"/>
              </a:ext>
            </a:extLst>
          </p:cNvPr>
          <p:cNvPicPr>
            <a:picLocks noChangeAspect="1"/>
          </p:cNvPicPr>
          <p:nvPr/>
        </p:nvPicPr>
        <p:blipFill>
          <a:blip r:embed="rId3"/>
          <a:stretch>
            <a:fillRect/>
          </a:stretch>
        </p:blipFill>
        <p:spPr>
          <a:xfrm>
            <a:off x="344940" y="1904319"/>
            <a:ext cx="4446571" cy="3342595"/>
          </a:xfrm>
          <a:prstGeom prst="rect">
            <a:avLst/>
          </a:prstGeom>
        </p:spPr>
      </p:pic>
    </p:spTree>
    <p:extLst>
      <p:ext uri="{BB962C8B-B14F-4D97-AF65-F5344CB8AC3E}">
        <p14:creationId xmlns:p14="http://schemas.microsoft.com/office/powerpoint/2010/main" val="3836017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grpSp>
        <p:nvGrpSpPr>
          <p:cNvPr id="2" name="Group 1">
            <a:extLst>
              <a:ext uri="{FF2B5EF4-FFF2-40B4-BE49-F238E27FC236}">
                <a16:creationId xmlns:a16="http://schemas.microsoft.com/office/drawing/2014/main" id="{760E3E29-331E-D703-A2E3-9319A993EEA5}"/>
              </a:ext>
            </a:extLst>
          </p:cNvPr>
          <p:cNvGrpSpPr/>
          <p:nvPr/>
        </p:nvGrpSpPr>
        <p:grpSpPr>
          <a:xfrm>
            <a:off x="283029" y="-125549"/>
            <a:ext cx="11625942" cy="6874692"/>
            <a:chOff x="4177212" y="2367280"/>
            <a:chExt cx="7306491" cy="3708098"/>
          </a:xfrm>
        </p:grpSpPr>
        <p:pic>
          <p:nvPicPr>
            <p:cNvPr id="5" name="Picture 4">
              <a:extLst>
                <a:ext uri="{FF2B5EF4-FFF2-40B4-BE49-F238E27FC236}">
                  <a16:creationId xmlns:a16="http://schemas.microsoft.com/office/drawing/2014/main" id="{AC42ACF0-CBC8-BF4A-96FA-32D9F8FCC5D5}"/>
                </a:ext>
              </a:extLst>
            </p:cNvPr>
            <p:cNvPicPr>
              <a:picLocks noChangeAspect="1"/>
            </p:cNvPicPr>
            <p:nvPr/>
          </p:nvPicPr>
          <p:blipFill>
            <a:blip r:embed="rId3"/>
            <a:stretch>
              <a:fillRect/>
            </a:stretch>
          </p:blipFill>
          <p:spPr>
            <a:xfrm>
              <a:off x="4177212" y="2367280"/>
              <a:ext cx="7306491" cy="3708098"/>
            </a:xfrm>
            <a:prstGeom prst="rect">
              <a:avLst/>
            </a:prstGeom>
          </p:spPr>
        </p:pic>
        <p:sp>
          <p:nvSpPr>
            <p:cNvPr id="6" name="TextBox 5">
              <a:extLst>
                <a:ext uri="{FF2B5EF4-FFF2-40B4-BE49-F238E27FC236}">
                  <a16:creationId xmlns:a16="http://schemas.microsoft.com/office/drawing/2014/main" id="{ACBC838E-498C-BEA7-1F78-418D53688E7A}"/>
                </a:ext>
              </a:extLst>
            </p:cNvPr>
            <p:cNvSpPr txBox="1"/>
            <p:nvPr/>
          </p:nvSpPr>
          <p:spPr>
            <a:xfrm>
              <a:off x="4868441" y="3050057"/>
              <a:ext cx="5937751" cy="2373939"/>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Dấu hiệu mất an toàn có thể là lời nói, hành động trực tiếp hoặc gián tiếp qua việc:</a:t>
              </a:r>
            </a:p>
            <a:p>
              <a:pPr algn="just"/>
              <a:r>
                <a:rPr lang="vi-VN" sz="2800" dirty="0">
                  <a:solidFill>
                    <a:srgbClr val="FF0000"/>
                  </a:solidFill>
                  <a:latin typeface="Cambria" panose="02040503050406030204" pitchFamily="18" charset="0"/>
                  <a:ea typeface="Cambria" panose="02040503050406030204" pitchFamily="18" charset="0"/>
                </a:rPr>
                <a:t> + Giao tiếp không lời như bị bắt buộc đọc, nghe nhìn… nội dung, hình ảnh từ những người không rõ danh tính,.. mối quan hệ ngoài đời hoặc trên không gian mạng. Biểu hiện xâm hại an toàn về tinh thần </a:t>
              </a:r>
            </a:p>
            <a:p>
              <a:pPr algn="just"/>
              <a:r>
                <a:rPr lang="vi-VN" sz="2800" dirty="0">
                  <a:solidFill>
                    <a:srgbClr val="FF0000"/>
                  </a:solidFill>
                  <a:latin typeface="Cambria" panose="02040503050406030204" pitchFamily="18" charset="0"/>
                  <a:ea typeface="Cambria" panose="02040503050406030204" pitchFamily="18" charset="0"/>
                </a:rPr>
                <a:t>+ Bị chiếm đoạt tiền /tài sản cá nhân,… biểu hiện xâm hại an toàn về vật chất, tổn thương tinh thần…</a:t>
              </a:r>
            </a:p>
            <a:p>
              <a:pPr algn="just"/>
              <a:r>
                <a:rPr lang="vi-VN" sz="2800" dirty="0">
                  <a:solidFill>
                    <a:srgbClr val="FF0000"/>
                  </a:solidFill>
                  <a:latin typeface="Cambria" panose="02040503050406030204" pitchFamily="18" charset="0"/>
                  <a:ea typeface="Cambria" panose="02040503050406030204" pitchFamily="18" charset="0"/>
                </a:rPr>
                <a:t> + Bị ép buộc, làm điều mình không muốn biểu hiện của xâm hại an toàn thể chất, tinh thần…</a:t>
              </a:r>
            </a:p>
          </p:txBody>
        </p:sp>
      </p:grpSp>
    </p:spTree>
    <p:extLst>
      <p:ext uri="{BB962C8B-B14F-4D97-AF65-F5344CB8AC3E}">
        <p14:creationId xmlns:p14="http://schemas.microsoft.com/office/powerpoint/2010/main" val="806646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2: Những việc cần làm để đảm bảo quyền được an toàn.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2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pic>
        <p:nvPicPr>
          <p:cNvPr id="2" name="Picture 1" descr="A group of kids sitting at a table&#10;&#10;Description automatically generated">
            <a:extLst>
              <a:ext uri="{FF2B5EF4-FFF2-40B4-BE49-F238E27FC236}">
                <a16:creationId xmlns:a16="http://schemas.microsoft.com/office/drawing/2014/main" id="{DDFDD575-44B8-558C-DCD8-E5FCB2927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46" y="3106131"/>
            <a:ext cx="5294256" cy="3612818"/>
          </a:xfrm>
          <a:prstGeom prst="rect">
            <a:avLst/>
          </a:prstGeom>
        </p:spPr>
      </p:pic>
      <p:sp>
        <p:nvSpPr>
          <p:cNvPr id="5" name="TextBox 4">
            <a:extLst>
              <a:ext uri="{FF2B5EF4-FFF2-40B4-BE49-F238E27FC236}">
                <a16:creationId xmlns:a16="http://schemas.microsoft.com/office/drawing/2014/main" id="{86885768-E141-2790-6471-4548D416CEFD}"/>
              </a:ext>
            </a:extLst>
          </p:cNvPr>
          <p:cNvSpPr txBox="1"/>
          <p:nvPr/>
        </p:nvSpPr>
        <p:spPr>
          <a:xfrm>
            <a:off x="751114" y="1068365"/>
            <a:ext cx="10646229" cy="1754326"/>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Theo em, bạn cần làm gì để đảm bảo quyền được an toàn, phản đối mọi sự xâm hại trong những tình huống ở các hình 1, 2, 3, 4?</a:t>
            </a:r>
            <a:endParaRPr lang="en-US" sz="3600" b="1" dirty="0">
              <a:solidFill>
                <a:srgbClr val="002060"/>
              </a:solidFill>
              <a:latin typeface="Cambria" panose="02040503050406030204" pitchFamily="18" charset="0"/>
              <a:ea typeface="Cambria" panose="02040503050406030204" pitchFamily="18" charset="0"/>
            </a:endParaRPr>
          </a:p>
        </p:txBody>
      </p:sp>
      <p:pic>
        <p:nvPicPr>
          <p:cNvPr id="6" name="5 Minute Countdown Timer with Music For Kids! - Mr. Timer (360p, h264, youtube)">
            <a:hlinkClick r:id="" action="ppaction://media"/>
            <a:extLst>
              <a:ext uri="{FF2B5EF4-FFF2-40B4-BE49-F238E27FC236}">
                <a16:creationId xmlns:a16="http://schemas.microsoft.com/office/drawing/2014/main" id="{627D8DFB-03BB-12E3-7498-FA2E34DE861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80655" y="4173879"/>
            <a:ext cx="2772378" cy="1559463"/>
          </a:xfrm>
          <a:prstGeom prst="rect">
            <a:avLst/>
          </a:prstGeom>
        </p:spPr>
      </p:pic>
    </p:spTree>
    <p:extLst>
      <p:ext uri="{BB962C8B-B14F-4D97-AF65-F5344CB8AC3E}">
        <p14:creationId xmlns:p14="http://schemas.microsoft.com/office/powerpoint/2010/main" val="3976190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004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Giữ an toàn trên không gian mạng:  không để lộ thông tin, hình ảnh nhạy cảm, không kết bạn với người lạ, không chia sẻ định vị khi đang sử dụng ứng dụng trên mạng, thoát khỏi ứng dụng khi không dùng… Chia sẻ với bố mẹ, thầy cô, người tin tưởng gọi điện đến tổng đài 111... khi gặp các rắc rối.</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BB4C018-DC72-2357-2BE2-83C1F517D98F}"/>
              </a:ext>
            </a:extLst>
          </p:cNvPr>
          <p:cNvPicPr>
            <a:picLocks noChangeAspect="1"/>
          </p:cNvPicPr>
          <p:nvPr/>
        </p:nvPicPr>
        <p:blipFill>
          <a:blip r:embed="rId3"/>
          <a:stretch>
            <a:fillRect/>
          </a:stretch>
        </p:blipFill>
        <p:spPr>
          <a:xfrm>
            <a:off x="470127" y="1759404"/>
            <a:ext cx="4362501" cy="3672568"/>
          </a:xfrm>
          <a:prstGeom prst="rect">
            <a:avLst/>
          </a:prstGeom>
        </p:spPr>
      </p:pic>
    </p:spTree>
    <p:extLst>
      <p:ext uri="{BB962C8B-B14F-4D97-AF65-F5344CB8AC3E}">
        <p14:creationId xmlns:p14="http://schemas.microsoft.com/office/powerpoint/2010/main" val="3137107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03098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P</a:t>
            </a:r>
            <a:r>
              <a:rPr lang="vi-VN" sz="3200" dirty="0">
                <a:solidFill>
                  <a:srgbClr val="002060"/>
                </a:solidFill>
                <a:latin typeface="Cambria" panose="02040503050406030204" pitchFamily="18" charset="0"/>
                <a:ea typeface="Cambria" panose="02040503050406030204" pitchFamily="18" charset="0"/>
              </a:rPr>
              <a:t>hản đối sự chiếm đoạt tài sản, sự xâm hại về thể chất và tinh thần: Bình tĩnh không tỏ ra sợ hãi, tìm cách thoát khỏi tình huống đối mặt nguy hiểm, quan sát xung quanh và kêu lên để gây chú ý, tìm kiếm sự trợ giúp; không đi một mình, không được giữ im lặng mà cần chia sẻ với bố mẹ, thầy cô, người tin tưởng</a:t>
            </a:r>
            <a:r>
              <a:rPr lang="en-US" sz="3200" dirty="0">
                <a:solidFill>
                  <a:srgbClr val="002060"/>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0916D13-8B00-2911-E445-C4CCE4C92682}"/>
              </a:ext>
            </a:extLst>
          </p:cNvPr>
          <p:cNvPicPr>
            <a:picLocks noChangeAspect="1"/>
          </p:cNvPicPr>
          <p:nvPr/>
        </p:nvPicPr>
        <p:blipFill>
          <a:blip r:embed="rId3"/>
          <a:stretch>
            <a:fillRect/>
          </a:stretch>
        </p:blipFill>
        <p:spPr>
          <a:xfrm>
            <a:off x="981756" y="409575"/>
            <a:ext cx="3807959" cy="3205727"/>
          </a:xfrm>
          <a:prstGeom prst="rect">
            <a:avLst/>
          </a:prstGeom>
        </p:spPr>
      </p:pic>
      <p:pic>
        <p:nvPicPr>
          <p:cNvPr id="5" name="Picture 4">
            <a:extLst>
              <a:ext uri="{FF2B5EF4-FFF2-40B4-BE49-F238E27FC236}">
                <a16:creationId xmlns:a16="http://schemas.microsoft.com/office/drawing/2014/main" id="{075734E9-EC72-190F-25A7-6FFE0B7CF6A4}"/>
              </a:ext>
            </a:extLst>
          </p:cNvPr>
          <p:cNvPicPr>
            <a:picLocks noChangeAspect="1"/>
          </p:cNvPicPr>
          <p:nvPr/>
        </p:nvPicPr>
        <p:blipFill>
          <a:blip r:embed="rId4"/>
          <a:stretch>
            <a:fillRect/>
          </a:stretch>
        </p:blipFill>
        <p:spPr>
          <a:xfrm>
            <a:off x="957943" y="3611805"/>
            <a:ext cx="3681168" cy="2767223"/>
          </a:xfrm>
          <a:prstGeom prst="rect">
            <a:avLst/>
          </a:prstGeom>
        </p:spPr>
      </p:pic>
    </p:spTree>
    <p:extLst>
      <p:ext uri="{BB962C8B-B14F-4D97-AF65-F5344CB8AC3E}">
        <p14:creationId xmlns:p14="http://schemas.microsoft.com/office/powerpoint/2010/main" val="645268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38058" y="1676398"/>
            <a:ext cx="6368141" cy="3439887"/>
          </a:xfrm>
          <a:custGeom>
            <a:avLst/>
            <a:gdLst>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36516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481470 w 6368141"/>
              <a:gd name="connsiteY21" fmla="*/ 3439887 h 3439887"/>
              <a:gd name="connsiteX22" fmla="*/ 0 w 6368141"/>
              <a:gd name="connsiteY22" fmla="*/ 2866559 h 3439887"/>
              <a:gd name="connsiteX23" fmla="*/ 0 w 6368141"/>
              <a:gd name="connsiteY23" fmla="*/ 2102148 h 3439887"/>
              <a:gd name="connsiteX24" fmla="*/ 0 w 6368141"/>
              <a:gd name="connsiteY24" fmla="*/ 1291871 h 3439887"/>
              <a:gd name="connsiteX25" fmla="*/ 0 w 6368141"/>
              <a:gd name="connsiteY25" fmla="*/ 573325 h 3439887"/>
              <a:gd name="connsiteX0" fmla="*/ 0 w 6368141"/>
              <a:gd name="connsiteY0" fmla="*/ 573325 h 3439887"/>
              <a:gd name="connsiteX1" fmla="*/ 481470 w 6368141"/>
              <a:gd name="connsiteY1" fmla="*/ 0 h 3439887"/>
              <a:gd name="connsiteX2" fmla="*/ 1361745 w 6368141"/>
              <a:gd name="connsiteY2" fmla="*/ 0 h 3439887"/>
              <a:gd name="connsiteX3" fmla="*/ 2079865 w 6368141"/>
              <a:gd name="connsiteY3" fmla="*/ 0 h 3439887"/>
              <a:gd name="connsiteX4" fmla="*/ 2743931 w 6368141"/>
              <a:gd name="connsiteY4" fmla="*/ 0 h 3439887"/>
              <a:gd name="connsiteX5" fmla="*/ 3570156 w 6368141"/>
              <a:gd name="connsiteY5" fmla="*/ 0 h 3439887"/>
              <a:gd name="connsiteX6" fmla="*/ 3943577 w 6368141"/>
              <a:gd name="connsiteY6" fmla="*/ 0 h 3439887"/>
              <a:gd name="connsiteX7" fmla="*/ 4288274 w 6368141"/>
              <a:gd name="connsiteY7" fmla="*/ 0 h 3439887"/>
              <a:gd name="connsiteX8" fmla="*/ 4746017 w 6368141"/>
              <a:gd name="connsiteY8" fmla="*/ 0 h 3439887"/>
              <a:gd name="connsiteX9" fmla="*/ 5168549 w 6368141"/>
              <a:gd name="connsiteY9" fmla="*/ 0 h 3439887"/>
              <a:gd name="connsiteX10" fmla="*/ 5886669 w 6368141"/>
              <a:gd name="connsiteY10" fmla="*/ 0 h 3439887"/>
              <a:gd name="connsiteX11" fmla="*/ 6368141 w 6368141"/>
              <a:gd name="connsiteY11" fmla="*/ 573325 h 3439887"/>
              <a:gd name="connsiteX12" fmla="*/ 6368141 w 6368141"/>
              <a:gd name="connsiteY12" fmla="*/ 1291871 h 3439887"/>
              <a:gd name="connsiteX13" fmla="*/ 6368141 w 6368141"/>
              <a:gd name="connsiteY13" fmla="*/ 2056282 h 3439887"/>
              <a:gd name="connsiteX14" fmla="*/ 6368141 w 6368141"/>
              <a:gd name="connsiteY14" fmla="*/ 2866559 h 3439887"/>
              <a:gd name="connsiteX15" fmla="*/ 5886669 w 6368141"/>
              <a:gd name="connsiteY15" fmla="*/ 3439887 h 3439887"/>
              <a:gd name="connsiteX16" fmla="*/ 5114498 w 6368141"/>
              <a:gd name="connsiteY16" fmla="*/ 3439887 h 3439887"/>
              <a:gd name="connsiteX17" fmla="*/ 4342326 w 6368141"/>
              <a:gd name="connsiteY17" fmla="*/ 3439887 h 3439887"/>
              <a:gd name="connsiteX18" fmla="*/ 3462051 w 6368141"/>
              <a:gd name="connsiteY18" fmla="*/ 3439887 h 3439887"/>
              <a:gd name="connsiteX19" fmla="*/ 2689881 w 6368141"/>
              <a:gd name="connsiteY19" fmla="*/ 3439887 h 3439887"/>
              <a:gd name="connsiteX20" fmla="*/ 2079865 w 6368141"/>
              <a:gd name="connsiteY20" fmla="*/ 3439887 h 3439887"/>
              <a:gd name="connsiteX21" fmla="*/ 1415797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48013 h 3439887"/>
              <a:gd name="connsiteX25" fmla="*/ 0 w 6368141"/>
              <a:gd name="connsiteY25" fmla="*/ 1452397 h 3439887"/>
              <a:gd name="connsiteX26" fmla="*/ 0 w 6368141"/>
              <a:gd name="connsiteY26" fmla="*/ 573325 h 3439887"/>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45319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847711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02148 h 3439887"/>
              <a:gd name="connsiteX25" fmla="*/ 0 w 6368141"/>
              <a:gd name="connsiteY25" fmla="*/ 1291871 h 3439887"/>
              <a:gd name="connsiteX26" fmla="*/ 0 w 6368141"/>
              <a:gd name="connsiteY26" fmla="*/ 573325 h 34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439887" fill="none" extrusionOk="0">
                <a:moveTo>
                  <a:pt x="0" y="573325"/>
                </a:moveTo>
                <a:cubicBezTo>
                  <a:pt x="25689" y="233964"/>
                  <a:pt x="219012" y="-65141"/>
                  <a:pt x="481470" y="0"/>
                </a:cubicBezTo>
                <a:cubicBezTo>
                  <a:pt x="769023" y="-13562"/>
                  <a:pt x="960292" y="14283"/>
                  <a:pt x="1307693" y="0"/>
                </a:cubicBezTo>
                <a:cubicBezTo>
                  <a:pt x="1656636" y="-24901"/>
                  <a:pt x="1734412" y="34580"/>
                  <a:pt x="1971761" y="0"/>
                </a:cubicBezTo>
                <a:cubicBezTo>
                  <a:pt x="2293949" y="-24171"/>
                  <a:pt x="2454114" y="229307"/>
                  <a:pt x="2797983" y="0"/>
                </a:cubicBezTo>
                <a:cubicBezTo>
                  <a:pt x="3118814" y="-44859"/>
                  <a:pt x="3119704" y="6769"/>
                  <a:pt x="3407999" y="0"/>
                </a:cubicBezTo>
                <a:cubicBezTo>
                  <a:pt x="3737756" y="-17516"/>
                  <a:pt x="4018457" y="82727"/>
                  <a:pt x="4234222" y="0"/>
                </a:cubicBezTo>
                <a:cubicBezTo>
                  <a:pt x="4528877" y="70323"/>
                  <a:pt x="4655645" y="43474"/>
                  <a:pt x="4898289" y="0"/>
                </a:cubicBezTo>
                <a:cubicBezTo>
                  <a:pt x="5221252" y="137710"/>
                  <a:pt x="5641012" y="-39834"/>
                  <a:pt x="5886669" y="0"/>
                </a:cubicBezTo>
                <a:cubicBezTo>
                  <a:pt x="6125803" y="3634"/>
                  <a:pt x="6346446" y="271597"/>
                  <a:pt x="6368141" y="573325"/>
                </a:cubicBezTo>
                <a:cubicBezTo>
                  <a:pt x="6397080" y="629449"/>
                  <a:pt x="6326264" y="919162"/>
                  <a:pt x="6368141" y="1291871"/>
                </a:cubicBezTo>
                <a:cubicBezTo>
                  <a:pt x="6359923" y="1576892"/>
                  <a:pt x="6367623" y="1745015"/>
                  <a:pt x="6368141" y="1987487"/>
                </a:cubicBezTo>
                <a:cubicBezTo>
                  <a:pt x="6330536" y="2225017"/>
                  <a:pt x="6425901" y="2429712"/>
                  <a:pt x="6368141" y="2866559"/>
                </a:cubicBezTo>
                <a:cubicBezTo>
                  <a:pt x="6460729" y="3394488"/>
                  <a:pt x="6283707" y="3509031"/>
                  <a:pt x="5886669" y="3439887"/>
                </a:cubicBezTo>
                <a:cubicBezTo>
                  <a:pt x="5733363" y="3435929"/>
                  <a:pt x="5530479" y="3297842"/>
                  <a:pt x="5276653" y="3439887"/>
                </a:cubicBezTo>
                <a:cubicBezTo>
                  <a:pt x="5076257" y="3421810"/>
                  <a:pt x="5031399" y="3429346"/>
                  <a:pt x="4836516" y="3439887"/>
                </a:cubicBezTo>
                <a:cubicBezTo>
                  <a:pt x="4636908" y="3448144"/>
                  <a:pt x="4606380" y="3478904"/>
                  <a:pt x="4396378" y="3439887"/>
                </a:cubicBezTo>
                <a:cubicBezTo>
                  <a:pt x="4280769" y="3345895"/>
                  <a:pt x="3916388" y="3452934"/>
                  <a:pt x="3624208" y="3439887"/>
                </a:cubicBezTo>
                <a:cubicBezTo>
                  <a:pt x="3420230" y="3305532"/>
                  <a:pt x="3197154" y="3287065"/>
                  <a:pt x="2743931" y="3439887"/>
                </a:cubicBezTo>
                <a:cubicBezTo>
                  <a:pt x="2300999" y="3525271"/>
                  <a:pt x="2167316" y="3413302"/>
                  <a:pt x="1917708" y="3439887"/>
                </a:cubicBezTo>
                <a:cubicBezTo>
                  <a:pt x="1659339" y="3436836"/>
                  <a:pt x="1433766" y="3481741"/>
                  <a:pt x="1199590" y="3439887"/>
                </a:cubicBezTo>
                <a:cubicBezTo>
                  <a:pt x="886514" y="3442794"/>
                  <a:pt x="651127" y="3387924"/>
                  <a:pt x="481470" y="3439887"/>
                </a:cubicBezTo>
                <a:cubicBezTo>
                  <a:pt x="161269" y="3487607"/>
                  <a:pt x="25741" y="3281658"/>
                  <a:pt x="0" y="2866559"/>
                </a:cubicBezTo>
                <a:cubicBezTo>
                  <a:pt x="-48023" y="2557592"/>
                  <a:pt x="12885" y="2369027"/>
                  <a:pt x="0" y="2102148"/>
                </a:cubicBezTo>
                <a:cubicBezTo>
                  <a:pt x="-5155" y="1837426"/>
                  <a:pt x="-24044" y="1499474"/>
                  <a:pt x="0" y="1291871"/>
                </a:cubicBezTo>
                <a:cubicBezTo>
                  <a:pt x="-23188" y="1062423"/>
                  <a:pt x="-10838" y="688986"/>
                  <a:pt x="0" y="573325"/>
                </a:cubicBezTo>
                <a:close/>
              </a:path>
              <a:path w="6368141" h="3439887" stroke="0" extrusionOk="0">
                <a:moveTo>
                  <a:pt x="0" y="573325"/>
                </a:moveTo>
                <a:cubicBezTo>
                  <a:pt x="-58482" y="275678"/>
                  <a:pt x="165922" y="111357"/>
                  <a:pt x="481470" y="0"/>
                </a:cubicBezTo>
                <a:cubicBezTo>
                  <a:pt x="841397" y="71758"/>
                  <a:pt x="1045937" y="23371"/>
                  <a:pt x="1361745" y="0"/>
                </a:cubicBezTo>
                <a:cubicBezTo>
                  <a:pt x="1616460" y="9638"/>
                  <a:pt x="1906266" y="-148236"/>
                  <a:pt x="2079865" y="0"/>
                </a:cubicBezTo>
                <a:cubicBezTo>
                  <a:pt x="2280326" y="-49414"/>
                  <a:pt x="2567768" y="-123450"/>
                  <a:pt x="2743931" y="0"/>
                </a:cubicBezTo>
                <a:cubicBezTo>
                  <a:pt x="3077361" y="-110544"/>
                  <a:pt x="3297535" y="-37516"/>
                  <a:pt x="3570156" y="0"/>
                </a:cubicBezTo>
                <a:cubicBezTo>
                  <a:pt x="3665252" y="2657"/>
                  <a:pt x="3803434" y="8191"/>
                  <a:pt x="3943577" y="0"/>
                </a:cubicBezTo>
                <a:cubicBezTo>
                  <a:pt x="4083720" y="-8191"/>
                  <a:pt x="4212384" y="-7230"/>
                  <a:pt x="4288274" y="0"/>
                </a:cubicBezTo>
                <a:cubicBezTo>
                  <a:pt x="4375919" y="58400"/>
                  <a:pt x="4637439" y="-9917"/>
                  <a:pt x="4746017" y="0"/>
                </a:cubicBezTo>
                <a:cubicBezTo>
                  <a:pt x="4857200" y="50512"/>
                  <a:pt x="5042008" y="-9148"/>
                  <a:pt x="5168549" y="0"/>
                </a:cubicBezTo>
                <a:cubicBezTo>
                  <a:pt x="5433909" y="60747"/>
                  <a:pt x="5733602" y="-34058"/>
                  <a:pt x="5886669" y="0"/>
                </a:cubicBezTo>
                <a:cubicBezTo>
                  <a:pt x="6188411" y="-94378"/>
                  <a:pt x="6392702" y="230875"/>
                  <a:pt x="6368141" y="573325"/>
                </a:cubicBezTo>
                <a:cubicBezTo>
                  <a:pt x="6372992" y="876154"/>
                  <a:pt x="6394053" y="975561"/>
                  <a:pt x="6368141" y="1291871"/>
                </a:cubicBezTo>
                <a:cubicBezTo>
                  <a:pt x="6348037" y="1603145"/>
                  <a:pt x="6401570" y="1910929"/>
                  <a:pt x="6368141" y="2056282"/>
                </a:cubicBezTo>
                <a:cubicBezTo>
                  <a:pt x="6361106" y="2205924"/>
                  <a:pt x="6418162" y="2468693"/>
                  <a:pt x="6368141" y="2866559"/>
                </a:cubicBezTo>
                <a:cubicBezTo>
                  <a:pt x="6418239" y="3142657"/>
                  <a:pt x="6239582" y="3359111"/>
                  <a:pt x="5886669" y="3439887"/>
                </a:cubicBezTo>
                <a:cubicBezTo>
                  <a:pt x="5763077" y="3455609"/>
                  <a:pt x="5410694" y="3354811"/>
                  <a:pt x="5114498" y="3439887"/>
                </a:cubicBezTo>
                <a:cubicBezTo>
                  <a:pt x="4898071" y="3474159"/>
                  <a:pt x="4649652" y="3270058"/>
                  <a:pt x="4342326" y="3439887"/>
                </a:cubicBezTo>
                <a:cubicBezTo>
                  <a:pt x="4164755" y="3561071"/>
                  <a:pt x="3870928" y="3243820"/>
                  <a:pt x="3462051" y="3439887"/>
                </a:cubicBezTo>
                <a:cubicBezTo>
                  <a:pt x="3131223" y="3474034"/>
                  <a:pt x="3004280" y="3427585"/>
                  <a:pt x="2689881" y="3439887"/>
                </a:cubicBezTo>
                <a:cubicBezTo>
                  <a:pt x="2343807" y="3403793"/>
                  <a:pt x="2224289" y="3431630"/>
                  <a:pt x="2079865" y="3439887"/>
                </a:cubicBezTo>
                <a:cubicBezTo>
                  <a:pt x="1887080" y="3419323"/>
                  <a:pt x="1713777" y="3350924"/>
                  <a:pt x="1415797" y="3439887"/>
                </a:cubicBezTo>
                <a:cubicBezTo>
                  <a:pt x="1115724" y="3380846"/>
                  <a:pt x="728015" y="3541397"/>
                  <a:pt x="481470" y="3439887"/>
                </a:cubicBezTo>
                <a:cubicBezTo>
                  <a:pt x="350763" y="3496532"/>
                  <a:pt x="91432" y="3274684"/>
                  <a:pt x="0" y="2866559"/>
                </a:cubicBezTo>
                <a:cubicBezTo>
                  <a:pt x="-17639" y="2587876"/>
                  <a:pt x="-999" y="2306080"/>
                  <a:pt x="0" y="2148013"/>
                </a:cubicBezTo>
                <a:cubicBezTo>
                  <a:pt x="14391" y="2038002"/>
                  <a:pt x="5375" y="1652595"/>
                  <a:pt x="0" y="1452397"/>
                </a:cubicBezTo>
                <a:cubicBezTo>
                  <a:pt x="-5368" y="1221809"/>
                  <a:pt x="24855" y="758317"/>
                  <a:pt x="0" y="573325"/>
                </a:cubicBezTo>
                <a:close/>
              </a:path>
              <a:path w="6368141" h="3439887" fill="none" stroke="0" extrusionOk="0">
                <a:moveTo>
                  <a:pt x="0" y="573325"/>
                </a:moveTo>
                <a:cubicBezTo>
                  <a:pt x="-39974" y="147067"/>
                  <a:pt x="159804" y="18867"/>
                  <a:pt x="481470" y="0"/>
                </a:cubicBezTo>
                <a:cubicBezTo>
                  <a:pt x="845291" y="27930"/>
                  <a:pt x="902943" y="49661"/>
                  <a:pt x="1307693" y="0"/>
                </a:cubicBezTo>
                <a:cubicBezTo>
                  <a:pt x="1662466" y="-15425"/>
                  <a:pt x="1734576" y="34537"/>
                  <a:pt x="1971761" y="0"/>
                </a:cubicBezTo>
                <a:cubicBezTo>
                  <a:pt x="2206534" y="-52588"/>
                  <a:pt x="2457127" y="5945"/>
                  <a:pt x="2797983" y="0"/>
                </a:cubicBezTo>
                <a:cubicBezTo>
                  <a:pt x="3111359" y="-43587"/>
                  <a:pt x="3127600" y="13147"/>
                  <a:pt x="3407999" y="0"/>
                </a:cubicBezTo>
                <a:cubicBezTo>
                  <a:pt x="3675331" y="-22280"/>
                  <a:pt x="3935773" y="128479"/>
                  <a:pt x="4234222" y="0"/>
                </a:cubicBezTo>
                <a:cubicBezTo>
                  <a:pt x="4453201" y="-23995"/>
                  <a:pt x="4614758" y="52946"/>
                  <a:pt x="4898289" y="0"/>
                </a:cubicBezTo>
                <a:cubicBezTo>
                  <a:pt x="5178923" y="77701"/>
                  <a:pt x="5684440" y="34396"/>
                  <a:pt x="5886669" y="0"/>
                </a:cubicBezTo>
                <a:cubicBezTo>
                  <a:pt x="6148869" y="-133609"/>
                  <a:pt x="6285367" y="246421"/>
                  <a:pt x="6368141" y="573325"/>
                </a:cubicBezTo>
                <a:cubicBezTo>
                  <a:pt x="6357921" y="791329"/>
                  <a:pt x="6379684" y="1123714"/>
                  <a:pt x="6368141" y="1291871"/>
                </a:cubicBezTo>
                <a:cubicBezTo>
                  <a:pt x="6383015" y="1587535"/>
                  <a:pt x="6366599" y="1695030"/>
                  <a:pt x="6368141" y="1987487"/>
                </a:cubicBezTo>
                <a:cubicBezTo>
                  <a:pt x="6385837" y="2302321"/>
                  <a:pt x="6419080" y="2422685"/>
                  <a:pt x="6368141" y="2866559"/>
                </a:cubicBezTo>
                <a:cubicBezTo>
                  <a:pt x="6323147" y="3282024"/>
                  <a:pt x="6186524" y="3438885"/>
                  <a:pt x="5886669" y="3439887"/>
                </a:cubicBezTo>
                <a:cubicBezTo>
                  <a:pt x="5768328" y="3434514"/>
                  <a:pt x="5529761" y="3329251"/>
                  <a:pt x="5276653" y="3439887"/>
                </a:cubicBezTo>
                <a:cubicBezTo>
                  <a:pt x="5096291" y="3484854"/>
                  <a:pt x="4997303" y="3444505"/>
                  <a:pt x="4845319" y="3439887"/>
                </a:cubicBezTo>
                <a:cubicBezTo>
                  <a:pt x="4721532" y="3443270"/>
                  <a:pt x="4524898" y="3415670"/>
                  <a:pt x="4396378" y="3439887"/>
                </a:cubicBezTo>
                <a:cubicBezTo>
                  <a:pt x="4254062" y="3534904"/>
                  <a:pt x="3872011" y="3398648"/>
                  <a:pt x="3624208" y="3439887"/>
                </a:cubicBezTo>
                <a:cubicBezTo>
                  <a:pt x="3425620" y="3475674"/>
                  <a:pt x="3172183" y="3483833"/>
                  <a:pt x="2743931" y="3439887"/>
                </a:cubicBezTo>
                <a:cubicBezTo>
                  <a:pt x="2322061" y="3465995"/>
                  <a:pt x="2196383" y="3467156"/>
                  <a:pt x="1917708" y="3439887"/>
                </a:cubicBezTo>
                <a:cubicBezTo>
                  <a:pt x="1631413" y="3348654"/>
                  <a:pt x="1394088" y="3412149"/>
                  <a:pt x="1199590" y="3439887"/>
                </a:cubicBezTo>
                <a:cubicBezTo>
                  <a:pt x="1065005" y="3436397"/>
                  <a:pt x="944976" y="3423491"/>
                  <a:pt x="847711" y="3439887"/>
                </a:cubicBezTo>
                <a:cubicBezTo>
                  <a:pt x="750446" y="3456283"/>
                  <a:pt x="590986" y="3437267"/>
                  <a:pt x="481470" y="3439887"/>
                </a:cubicBezTo>
                <a:cubicBezTo>
                  <a:pt x="195276" y="3489749"/>
                  <a:pt x="39407" y="3154528"/>
                  <a:pt x="0" y="2866559"/>
                </a:cubicBezTo>
                <a:cubicBezTo>
                  <a:pt x="1509" y="2655480"/>
                  <a:pt x="-33496" y="2346960"/>
                  <a:pt x="0" y="2102148"/>
                </a:cubicBezTo>
                <a:cubicBezTo>
                  <a:pt x="28119" y="1857534"/>
                  <a:pt x="1637" y="1445305"/>
                  <a:pt x="0" y="1291871"/>
                </a:cubicBezTo>
                <a:cubicBezTo>
                  <a:pt x="-22104" y="1128047"/>
                  <a:pt x="-45266" y="778190"/>
                  <a:pt x="0" y="573325"/>
                </a:cubicBezTo>
                <a:close/>
              </a:path>
              <a:path w="6368141" h="3439887" fill="none" stroke="0" extrusionOk="0">
                <a:moveTo>
                  <a:pt x="0" y="573325"/>
                </a:moveTo>
                <a:cubicBezTo>
                  <a:pt x="-7591" y="242426"/>
                  <a:pt x="187590" y="-46240"/>
                  <a:pt x="481470" y="0"/>
                </a:cubicBezTo>
                <a:cubicBezTo>
                  <a:pt x="828216" y="3510"/>
                  <a:pt x="926907" y="29075"/>
                  <a:pt x="1307693" y="0"/>
                </a:cubicBezTo>
                <a:cubicBezTo>
                  <a:pt x="1662127" y="-25416"/>
                  <a:pt x="1727733" y="41002"/>
                  <a:pt x="1971761" y="0"/>
                </a:cubicBezTo>
                <a:cubicBezTo>
                  <a:pt x="2208019" y="-17988"/>
                  <a:pt x="2485473" y="170568"/>
                  <a:pt x="2797983" y="0"/>
                </a:cubicBezTo>
                <a:cubicBezTo>
                  <a:pt x="3128897" y="-44103"/>
                  <a:pt x="3122008" y="5956"/>
                  <a:pt x="3407999" y="0"/>
                </a:cubicBezTo>
                <a:cubicBezTo>
                  <a:pt x="3660742" y="-25206"/>
                  <a:pt x="3995693" y="88081"/>
                  <a:pt x="4234222" y="0"/>
                </a:cubicBezTo>
                <a:cubicBezTo>
                  <a:pt x="4504022" y="28656"/>
                  <a:pt x="4626357" y="35622"/>
                  <a:pt x="4898289" y="0"/>
                </a:cubicBezTo>
                <a:cubicBezTo>
                  <a:pt x="5223171" y="126852"/>
                  <a:pt x="5703785" y="10206"/>
                  <a:pt x="5886669" y="0"/>
                </a:cubicBezTo>
                <a:cubicBezTo>
                  <a:pt x="6131496" y="-20999"/>
                  <a:pt x="6389010" y="313588"/>
                  <a:pt x="6368141" y="573325"/>
                </a:cubicBezTo>
                <a:cubicBezTo>
                  <a:pt x="6388999" y="718817"/>
                  <a:pt x="6354166" y="1022288"/>
                  <a:pt x="6368141" y="1291871"/>
                </a:cubicBezTo>
                <a:cubicBezTo>
                  <a:pt x="6375559" y="1578288"/>
                  <a:pt x="6373022" y="1719836"/>
                  <a:pt x="6368141" y="1987487"/>
                </a:cubicBezTo>
                <a:cubicBezTo>
                  <a:pt x="6390860" y="2234300"/>
                  <a:pt x="6420491" y="2410103"/>
                  <a:pt x="6368141" y="2866559"/>
                </a:cubicBezTo>
                <a:cubicBezTo>
                  <a:pt x="6410612" y="3349398"/>
                  <a:pt x="6192050" y="3472940"/>
                  <a:pt x="5886669" y="3439887"/>
                </a:cubicBezTo>
                <a:cubicBezTo>
                  <a:pt x="5688716" y="3430322"/>
                  <a:pt x="5508063" y="3265978"/>
                  <a:pt x="5276653" y="3439887"/>
                </a:cubicBezTo>
                <a:cubicBezTo>
                  <a:pt x="5076350" y="3419753"/>
                  <a:pt x="5024640" y="3435478"/>
                  <a:pt x="4836516" y="3439887"/>
                </a:cubicBezTo>
                <a:cubicBezTo>
                  <a:pt x="4641761" y="3449124"/>
                  <a:pt x="4607794" y="3481679"/>
                  <a:pt x="4396378" y="3439887"/>
                </a:cubicBezTo>
                <a:cubicBezTo>
                  <a:pt x="4247466" y="3430893"/>
                  <a:pt x="3883709" y="3448917"/>
                  <a:pt x="3624208" y="3439887"/>
                </a:cubicBezTo>
                <a:cubicBezTo>
                  <a:pt x="3405656" y="3334720"/>
                  <a:pt x="3152326" y="3322209"/>
                  <a:pt x="2743931" y="3439887"/>
                </a:cubicBezTo>
                <a:cubicBezTo>
                  <a:pt x="2316950" y="3511034"/>
                  <a:pt x="2167323" y="3437409"/>
                  <a:pt x="1917708" y="3439887"/>
                </a:cubicBezTo>
                <a:cubicBezTo>
                  <a:pt x="1652366" y="3387844"/>
                  <a:pt x="1433792" y="3476856"/>
                  <a:pt x="1199590" y="3439887"/>
                </a:cubicBezTo>
                <a:cubicBezTo>
                  <a:pt x="935216" y="3454917"/>
                  <a:pt x="645418" y="3423083"/>
                  <a:pt x="481470" y="3439887"/>
                </a:cubicBezTo>
                <a:cubicBezTo>
                  <a:pt x="177007" y="3520757"/>
                  <a:pt x="8052" y="3184123"/>
                  <a:pt x="0" y="2866559"/>
                </a:cubicBezTo>
                <a:cubicBezTo>
                  <a:pt x="22326" y="2597192"/>
                  <a:pt x="-12976" y="2320118"/>
                  <a:pt x="0" y="2102148"/>
                </a:cubicBezTo>
                <a:cubicBezTo>
                  <a:pt x="38325" y="1849903"/>
                  <a:pt x="-20640" y="1496464"/>
                  <a:pt x="0" y="1291871"/>
                </a:cubicBezTo>
                <a:cubicBezTo>
                  <a:pt x="-18832" y="1089036"/>
                  <a:pt x="-24344" y="693949"/>
                  <a:pt x="0" y="57332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Đảm bảo an toàn của bản </a:t>
            </a:r>
            <a:r>
              <a:rPr lang="vi-VN" sz="4000" dirty="0" smtClean="0">
                <a:solidFill>
                  <a:srgbClr val="002060"/>
                </a:solidFill>
                <a:latin typeface="Cambria" panose="02040503050406030204" pitchFamily="18" charset="0"/>
                <a:ea typeface="Cambria" panose="02040503050406030204" pitchFamily="18" charset="0"/>
              </a:rPr>
              <a:t>th</a:t>
            </a:r>
            <a:r>
              <a:rPr lang="en-US" sz="4000" dirty="0">
                <a:solidFill>
                  <a:srgbClr val="002060"/>
                </a:solidFill>
                <a:latin typeface="Cambria" panose="02040503050406030204" pitchFamily="18" charset="0"/>
                <a:ea typeface="Cambria" panose="02040503050406030204" pitchFamily="18" charset="0"/>
              </a:rPr>
              <a:t>â</a:t>
            </a:r>
            <a:r>
              <a:rPr lang="vi-VN" sz="4000" dirty="0" smtClean="0">
                <a:solidFill>
                  <a:srgbClr val="002060"/>
                </a:solidFill>
                <a:latin typeface="Cambria" panose="02040503050406030204" pitchFamily="18" charset="0"/>
                <a:ea typeface="Cambria" panose="02040503050406030204" pitchFamily="18" charset="0"/>
              </a:rPr>
              <a:t>n</a:t>
            </a:r>
            <a:r>
              <a:rPr lang="vi-VN" sz="4000" dirty="0">
                <a:solidFill>
                  <a:srgbClr val="002060"/>
                </a:solidFill>
                <a:latin typeface="Cambria" panose="02040503050406030204" pitchFamily="18" charset="0"/>
                <a:ea typeface="Cambria" panose="02040503050406030204" pitchFamily="18" charset="0"/>
              </a:rPr>
              <a:t>:  không ngồi gần tiếp xúc với người lạ, không phải là người thân trong gia đình, người quen...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4C0E08-E55E-2849-3F52-AE1AF02D88FB}"/>
              </a:ext>
            </a:extLst>
          </p:cNvPr>
          <p:cNvPicPr>
            <a:picLocks noChangeAspect="1"/>
          </p:cNvPicPr>
          <p:nvPr/>
        </p:nvPicPr>
        <p:blipFill>
          <a:blip r:embed="rId3"/>
          <a:stretch>
            <a:fillRect/>
          </a:stretch>
        </p:blipFill>
        <p:spPr>
          <a:xfrm>
            <a:off x="268060" y="1765527"/>
            <a:ext cx="4704738" cy="3655559"/>
          </a:xfrm>
          <a:prstGeom prst="rect">
            <a:avLst/>
          </a:prstGeom>
        </p:spPr>
      </p:pic>
    </p:spTree>
    <p:extLst>
      <p:ext uri="{BB962C8B-B14F-4D97-AF65-F5344CB8AC3E}">
        <p14:creationId xmlns:p14="http://schemas.microsoft.com/office/powerpoint/2010/main" val="280452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019CE75-8BBE-4A34-A8CE-C8095D34D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633" y="-319163"/>
            <a:ext cx="6863385" cy="6177629"/>
          </a:xfrm>
          <a:prstGeom prst="rect">
            <a:avLst/>
          </a:prstGeom>
        </p:spPr>
      </p:pic>
      <p:pic>
        <p:nvPicPr>
          <p:cNvPr id="102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1D17A37B-9D94-4BD5-A0B3-83E8730F3FE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id="{6B22AB78-FEBF-4217-8AF0-5B18B4E6BB5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BDE1ED25-6DEA-4DB0-BC0C-A81294318F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pic>
        <p:nvPicPr>
          <p:cNvPr id="9" name="Picture 8">
            <a:extLst>
              <a:ext uri="{FF2B5EF4-FFF2-40B4-BE49-F238E27FC236}">
                <a16:creationId xmlns:a16="http://schemas.microsoft.com/office/drawing/2014/main" id="{354BFBF3-8B8A-03EE-22A1-C3DECE466C17}"/>
              </a:ext>
            </a:extLst>
          </p:cNvPr>
          <p:cNvPicPr>
            <a:picLocks noChangeAspect="1"/>
          </p:cNvPicPr>
          <p:nvPr/>
        </p:nvPicPr>
        <p:blipFill>
          <a:blip r:embed="rId8"/>
          <a:stretch>
            <a:fillRect/>
          </a:stretch>
        </p:blipFill>
        <p:spPr>
          <a:xfrm>
            <a:off x="53176" y="3497094"/>
            <a:ext cx="3407959" cy="3310415"/>
          </a:xfrm>
          <a:prstGeom prst="rect">
            <a:avLst/>
          </a:prstGeom>
        </p:spPr>
      </p:pic>
      <p:pic>
        <p:nvPicPr>
          <p:cNvPr id="13" name="Picture 12">
            <a:extLst>
              <a:ext uri="{FF2B5EF4-FFF2-40B4-BE49-F238E27FC236}">
                <a16:creationId xmlns:a16="http://schemas.microsoft.com/office/drawing/2014/main" id="{0013E457-19B6-6327-4990-D20FDAB3797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784046" y="183170"/>
            <a:ext cx="945944" cy="945944"/>
          </a:xfrm>
          <a:prstGeom prst="rect">
            <a:avLst/>
          </a:prstGeom>
        </p:spPr>
      </p:pic>
      <p:pic>
        <p:nvPicPr>
          <p:cNvPr id="3" name="Picture 2">
            <a:extLst>
              <a:ext uri="{FF2B5EF4-FFF2-40B4-BE49-F238E27FC236}">
                <a16:creationId xmlns:a16="http://schemas.microsoft.com/office/drawing/2014/main" id="{010D0C94-CD7B-83BF-B064-723726E5A3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5520" y="1878328"/>
            <a:ext cx="9956800" cy="2400771"/>
          </a:xfrm>
          <a:prstGeom prst="rect">
            <a:avLst/>
          </a:prstGeom>
        </p:spPr>
      </p:pic>
    </p:spTree>
    <p:extLst>
      <p:ext uri="{BB962C8B-B14F-4D97-AF65-F5344CB8AC3E}">
        <p14:creationId xmlns:p14="http://schemas.microsoft.com/office/powerpoint/2010/main" val="3783927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9" name="Group 8">
            <a:extLst>
              <a:ext uri="{FF2B5EF4-FFF2-40B4-BE49-F238E27FC236}">
                <a16:creationId xmlns:a16="http://schemas.microsoft.com/office/drawing/2014/main" id="{0616DF3E-DB55-243C-A910-2C3AE72D8399}"/>
              </a:ext>
            </a:extLst>
          </p:cNvPr>
          <p:cNvGrpSpPr/>
          <p:nvPr/>
        </p:nvGrpSpPr>
        <p:grpSpPr>
          <a:xfrm>
            <a:off x="272143" y="149689"/>
            <a:ext cx="11756571" cy="1363425"/>
            <a:chOff x="4168588" y="587555"/>
            <a:chExt cx="6602506" cy="1116372"/>
          </a:xfrm>
        </p:grpSpPr>
        <p:sp>
          <p:nvSpPr>
            <p:cNvPr id="10" name="Rounded Rectangle 14">
              <a:extLst>
                <a:ext uri="{FF2B5EF4-FFF2-40B4-BE49-F238E27FC236}">
                  <a16:creationId xmlns:a16="http://schemas.microsoft.com/office/drawing/2014/main" id="{DEB568F1-9B24-6977-BB46-B478A74598B2}"/>
                </a:ext>
              </a:extLst>
            </p:cNvPr>
            <p:cNvSpPr/>
            <p:nvPr/>
          </p:nvSpPr>
          <p:spPr>
            <a:xfrm>
              <a:off x="4168588" y="591671"/>
              <a:ext cx="6602506" cy="1112256"/>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字魂107号-萌趣欢乐体" panose="020F0302020204030204"/>
                <a:cs typeface="+mn-cs"/>
              </a:endParaRPr>
            </a:p>
          </p:txBody>
        </p:sp>
        <p:sp>
          <p:nvSpPr>
            <p:cNvPr id="11" name="Rectangle 10">
              <a:extLst>
                <a:ext uri="{FF2B5EF4-FFF2-40B4-BE49-F238E27FC236}">
                  <a16:creationId xmlns:a16="http://schemas.microsoft.com/office/drawing/2014/main" id="{8B9B9536-EEE9-6178-FD4D-752BC68DA5D9}"/>
                </a:ext>
              </a:extLst>
            </p:cNvPr>
            <p:cNvSpPr/>
            <p:nvPr/>
          </p:nvSpPr>
          <p:spPr>
            <a:xfrm>
              <a:off x="4325431" y="587555"/>
              <a:ext cx="5879117" cy="10584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liên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hệ</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tế</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thẻ</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thẻ</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aphicFrame>
        <p:nvGraphicFramePr>
          <p:cNvPr id="2" name="Table 1">
            <a:extLst>
              <a:ext uri="{FF2B5EF4-FFF2-40B4-BE49-F238E27FC236}">
                <a16:creationId xmlns:a16="http://schemas.microsoft.com/office/drawing/2014/main" id="{226E0DA5-868A-B957-9BBC-8AB129FDB1D1}"/>
              </a:ext>
            </a:extLst>
          </p:cNvPr>
          <p:cNvGraphicFramePr>
            <a:graphicFrameLocks noGrp="1"/>
          </p:cNvGraphicFramePr>
          <p:nvPr>
            <p:extLst>
              <p:ext uri="{D42A27DB-BD31-4B8C-83A1-F6EECF244321}">
                <p14:modId xmlns:p14="http://schemas.microsoft.com/office/powerpoint/2010/main" val="1402953748"/>
              </p:ext>
            </p:extLst>
          </p:nvPr>
        </p:nvGraphicFramePr>
        <p:xfrm>
          <a:off x="2144486" y="2024743"/>
          <a:ext cx="8447314" cy="3054510"/>
        </p:xfrm>
        <a:graphic>
          <a:graphicData uri="http://schemas.openxmlformats.org/drawingml/2006/table">
            <a:tbl>
              <a:tblPr firstRow="1" firstCol="1" bandRow="1">
                <a:tableStyleId>{5C22544A-7EE6-4342-B048-85BDC9FD1C3A}</a:tableStyleId>
              </a:tblPr>
              <a:tblGrid>
                <a:gridCol w="4223657">
                  <a:extLst>
                    <a:ext uri="{9D8B030D-6E8A-4147-A177-3AD203B41FA5}">
                      <a16:colId xmlns:a16="http://schemas.microsoft.com/office/drawing/2014/main" val="2860536354"/>
                    </a:ext>
                  </a:extLst>
                </a:gridCol>
                <a:gridCol w="4223657">
                  <a:extLst>
                    <a:ext uri="{9D8B030D-6E8A-4147-A177-3AD203B41FA5}">
                      <a16:colId xmlns:a16="http://schemas.microsoft.com/office/drawing/2014/main" val="737113303"/>
                    </a:ext>
                  </a:extLst>
                </a:gridCol>
              </a:tblGrid>
              <a:tr h="914400">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huống</a:t>
                      </a:r>
                      <a:r>
                        <a:rPr lang="en-US" sz="2400" dirty="0">
                          <a:solidFill>
                            <a:srgbClr val="002060"/>
                          </a:solidFill>
                          <a:effectLst/>
                          <a:latin typeface="Cambria" panose="02040503050406030204" pitchFamily="18" charset="0"/>
                          <a:ea typeface="Cambria" panose="02040503050406030204" pitchFamily="18" charset="0"/>
                        </a:rPr>
                        <a:t> an </a:t>
                      </a:r>
                      <a:r>
                        <a:rPr lang="en-US" sz="2400" dirty="0" err="1">
                          <a:solidFill>
                            <a:srgbClr val="002060"/>
                          </a:solidFill>
                          <a:effectLst/>
                          <a:latin typeface="Cambria" panose="02040503050406030204" pitchFamily="18" charset="0"/>
                          <a:ea typeface="Cambria" panose="02040503050406030204" pitchFamily="18" charset="0"/>
                        </a:rPr>
                        <a:t>toàn</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huống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không</a:t>
                      </a:r>
                      <a:r>
                        <a:rPr lang="en-US" sz="2400" dirty="0">
                          <a:solidFill>
                            <a:srgbClr val="002060"/>
                          </a:solidFill>
                          <a:effectLst/>
                          <a:latin typeface="Cambria" panose="02040503050406030204" pitchFamily="18" charset="0"/>
                          <a:ea typeface="Cambria" panose="02040503050406030204" pitchFamily="18" charset="0"/>
                        </a:rPr>
                        <a:t> an </a:t>
                      </a:r>
                      <a:r>
                        <a:rPr lang="en-US" sz="2400" dirty="0" err="1">
                          <a:solidFill>
                            <a:srgbClr val="002060"/>
                          </a:solidFill>
                          <a:effectLst/>
                          <a:latin typeface="Cambria" panose="02040503050406030204" pitchFamily="18" charset="0"/>
                          <a:ea typeface="Cambria" panose="02040503050406030204" pitchFamily="18" charset="0"/>
                        </a:rPr>
                        <a:t>toàn</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4979530"/>
                  </a:ext>
                </a:extLst>
              </a:tr>
              <a:tr h="1070055">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06002"/>
                  </a:ext>
                </a:extLst>
              </a:tr>
              <a:tr h="1070055">
                <a:tc>
                  <a:txBody>
                    <a:bodyPr/>
                    <a:lstStyle/>
                    <a:p>
                      <a:pPr marL="0" marR="0" algn="ctr">
                        <a:lnSpc>
                          <a:spcPct val="120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1988194"/>
                  </a:ext>
                </a:extLst>
              </a:tr>
            </a:tbl>
          </a:graphicData>
        </a:graphic>
      </p:graphicFrame>
    </p:spTree>
    <p:extLst>
      <p:ext uri="{BB962C8B-B14F-4D97-AF65-F5344CB8AC3E}">
        <p14:creationId xmlns:p14="http://schemas.microsoft.com/office/powerpoint/2010/main" val="1168708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aphicFrame>
        <p:nvGraphicFramePr>
          <p:cNvPr id="2" name="Table 1">
            <a:extLst>
              <a:ext uri="{FF2B5EF4-FFF2-40B4-BE49-F238E27FC236}">
                <a16:creationId xmlns:a16="http://schemas.microsoft.com/office/drawing/2014/main" id="{226E0DA5-868A-B957-9BBC-8AB129FDB1D1}"/>
              </a:ext>
            </a:extLst>
          </p:cNvPr>
          <p:cNvGraphicFramePr>
            <a:graphicFrameLocks noGrp="1"/>
          </p:cNvGraphicFramePr>
          <p:nvPr>
            <p:extLst>
              <p:ext uri="{D42A27DB-BD31-4B8C-83A1-F6EECF244321}">
                <p14:modId xmlns:p14="http://schemas.microsoft.com/office/powerpoint/2010/main" val="2936684349"/>
              </p:ext>
            </p:extLst>
          </p:nvPr>
        </p:nvGraphicFramePr>
        <p:xfrm>
          <a:off x="1208314" y="598715"/>
          <a:ext cx="9633858" cy="5702018"/>
        </p:xfrm>
        <a:graphic>
          <a:graphicData uri="http://schemas.openxmlformats.org/drawingml/2006/table">
            <a:tbl>
              <a:tblPr firstRow="1" firstCol="1" bandRow="1">
                <a:tableStyleId>{5C22544A-7EE6-4342-B048-85BDC9FD1C3A}</a:tableStyleId>
              </a:tblPr>
              <a:tblGrid>
                <a:gridCol w="4713515">
                  <a:extLst>
                    <a:ext uri="{9D8B030D-6E8A-4147-A177-3AD203B41FA5}">
                      <a16:colId xmlns:a16="http://schemas.microsoft.com/office/drawing/2014/main" val="2860536354"/>
                    </a:ext>
                  </a:extLst>
                </a:gridCol>
                <a:gridCol w="4920343">
                  <a:extLst>
                    <a:ext uri="{9D8B030D-6E8A-4147-A177-3AD203B41FA5}">
                      <a16:colId xmlns:a16="http://schemas.microsoft.com/office/drawing/2014/main" val="737113303"/>
                    </a:ext>
                  </a:extLst>
                </a:gridCol>
              </a:tblGrid>
              <a:tr h="1459921">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không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4979530"/>
                  </a:ext>
                </a:extLst>
              </a:tr>
              <a:tr h="2144131">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06002"/>
                  </a:ext>
                </a:extLst>
              </a:tr>
              <a:tr h="1948543">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1988194"/>
                  </a:ext>
                </a:extLst>
              </a:tr>
            </a:tbl>
          </a:graphicData>
        </a:graphic>
      </p:graphicFrame>
      <p:sp>
        <p:nvSpPr>
          <p:cNvPr id="3" name="TextBox 2">
            <a:extLst>
              <a:ext uri="{FF2B5EF4-FFF2-40B4-BE49-F238E27FC236}">
                <a16:creationId xmlns:a16="http://schemas.microsoft.com/office/drawing/2014/main" id="{9B821FCD-FA0E-0EC3-ABA0-C2E804999785}"/>
              </a:ext>
            </a:extLst>
          </p:cNvPr>
          <p:cNvSpPr txBox="1"/>
          <p:nvPr/>
        </p:nvSpPr>
        <p:spPr>
          <a:xfrm>
            <a:off x="1360714" y="2166257"/>
            <a:ext cx="4169229" cy="1384995"/>
          </a:xfrm>
          <a:prstGeom prst="rect">
            <a:avLst/>
          </a:prstGeom>
          <a:noFill/>
        </p:spPr>
        <p:txBody>
          <a:bodyPr wrap="square" rtlCol="0">
            <a:spAutoFit/>
          </a:bodyPr>
          <a:lstStyle/>
          <a:p>
            <a:pPr algn="just"/>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Hôm</a:t>
            </a:r>
            <a:r>
              <a:rPr lang="en-US" sz="2800" dirty="0">
                <a:solidFill>
                  <a:srgbClr val="FF0000"/>
                </a:solidFill>
                <a:effectLst/>
                <a:latin typeface="Cambria" panose="02040503050406030204" pitchFamily="18" charset="0"/>
                <a:ea typeface="Cambria" panose="02040503050406030204" pitchFamily="18" charset="0"/>
              </a:rPr>
              <a:t> nay, </a:t>
            </a:r>
            <a:r>
              <a:rPr lang="en-US" sz="2800" dirty="0" err="1">
                <a:solidFill>
                  <a:srgbClr val="FF0000"/>
                </a:solidFill>
                <a:effectLst/>
                <a:latin typeface="Cambria" panose="02040503050406030204" pitchFamily="18" charset="0"/>
                <a:ea typeface="Cambria" panose="02040503050406030204" pitchFamily="18" charset="0"/>
              </a:rPr>
              <a:t>đến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đón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học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chị</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gái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ruột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của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3DBD6BD-C120-8277-63B0-FD4CDD9D5E86}"/>
              </a:ext>
            </a:extLst>
          </p:cNvPr>
          <p:cNvSpPr txBox="1"/>
          <p:nvPr/>
        </p:nvSpPr>
        <p:spPr>
          <a:xfrm>
            <a:off x="6019799" y="2090057"/>
            <a:ext cx="4572001"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 Một chú đến đón em và bảo bố nhờ đón, chú cho em tiền và bảo lên xe nhanh để chú chở đi mua quần áo mới, nhưng em không biết chú đó là ai.</a:t>
            </a:r>
            <a:endParaRPr lang="en-US" sz="24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7A46C46-7E08-ADCF-CB80-797CB910E264}"/>
              </a:ext>
            </a:extLst>
          </p:cNvPr>
          <p:cNvSpPr txBox="1"/>
          <p:nvPr/>
        </p:nvSpPr>
        <p:spPr>
          <a:xfrm>
            <a:off x="1393371" y="4484914"/>
            <a:ext cx="4169229"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đến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em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thay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mẹ</a:t>
            </a:r>
            <a:r>
              <a:rPr lang="en-US" sz="2800" dirty="0">
                <a:solidFill>
                  <a:srgbClr val="FF0000"/>
                </a:solidFill>
                <a:latin typeface="Cambria" panose="02040503050406030204" pitchFamily="18" charset="0"/>
                <a:ea typeface="Cambria" panose="02040503050406030204" pitchFamily="18" charset="0"/>
              </a:rPr>
              <a:t>. Em </a:t>
            </a:r>
            <a:r>
              <a:rPr lang="en-US" sz="2800" dirty="0" err="1">
                <a:solidFill>
                  <a:srgbClr val="FF0000"/>
                </a:solidFill>
                <a:latin typeface="Cambria" panose="02040503050406030204" pitchFamily="18" charset="0"/>
                <a:ea typeface="Cambria" panose="02040503050406030204" pitchFamily="18" charset="0"/>
              </a:rPr>
              <a:t>lên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xe</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về</a:t>
            </a:r>
            <a:r>
              <a:rPr lang="en-US" sz="28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EEB645C-4124-F0E8-DFD4-22F744A7AD88}"/>
              </a:ext>
            </a:extLst>
          </p:cNvPr>
          <p:cNvSpPr txBox="1"/>
          <p:nvPr/>
        </p:nvSpPr>
        <p:spPr>
          <a:xfrm>
            <a:off x="5998028" y="4386942"/>
            <a:ext cx="4582886" cy="1569660"/>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Em kiên quyết không lên xe của chú đó, không lấy tiền, em vào phòng bác bảo vệ trường để chờ bố, mẹ đến đón.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553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019CE75-8BBE-4A34-A8CE-C8095D34D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633" y="-319163"/>
            <a:ext cx="6863385" cy="6177629"/>
          </a:xfrm>
          <a:prstGeom prst="rect">
            <a:avLst/>
          </a:prstGeom>
        </p:spPr>
      </p:pic>
      <p:pic>
        <p:nvPicPr>
          <p:cNvPr id="102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1D17A37B-9D94-4BD5-A0B3-83E8730F3FE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id="{6B22AB78-FEBF-4217-8AF0-5B18B4E6BB5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BDE1ED25-6DEA-4DB0-BC0C-A81294318F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pic>
        <p:nvPicPr>
          <p:cNvPr id="9" name="Picture 8">
            <a:extLst>
              <a:ext uri="{FF2B5EF4-FFF2-40B4-BE49-F238E27FC236}">
                <a16:creationId xmlns:a16="http://schemas.microsoft.com/office/drawing/2014/main" id="{354BFBF3-8B8A-03EE-22A1-C3DECE466C17}"/>
              </a:ext>
            </a:extLst>
          </p:cNvPr>
          <p:cNvPicPr>
            <a:picLocks noChangeAspect="1"/>
          </p:cNvPicPr>
          <p:nvPr/>
        </p:nvPicPr>
        <p:blipFill>
          <a:blip r:embed="rId8"/>
          <a:stretch>
            <a:fillRect/>
          </a:stretch>
        </p:blipFill>
        <p:spPr>
          <a:xfrm>
            <a:off x="53176" y="3497094"/>
            <a:ext cx="3407959" cy="3310415"/>
          </a:xfrm>
          <a:prstGeom prst="rect">
            <a:avLst/>
          </a:prstGeom>
        </p:spPr>
      </p:pic>
      <p:pic>
        <p:nvPicPr>
          <p:cNvPr id="13" name="Picture 12">
            <a:extLst>
              <a:ext uri="{FF2B5EF4-FFF2-40B4-BE49-F238E27FC236}">
                <a16:creationId xmlns:a16="http://schemas.microsoft.com/office/drawing/2014/main" id="{0013E457-19B6-6327-4990-D20FDAB3797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784046" y="183170"/>
            <a:ext cx="945944" cy="945944"/>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E70C3F84-2997-E5F1-4CBC-6ADFDC4092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6571" y="1890968"/>
            <a:ext cx="11299371" cy="2725299"/>
          </a:xfrm>
          <a:prstGeom prst="rect">
            <a:avLst/>
          </a:prstGeom>
        </p:spPr>
      </p:pic>
    </p:spTree>
    <p:extLst>
      <p:ext uri="{BB962C8B-B14F-4D97-AF65-F5344CB8AC3E}">
        <p14:creationId xmlns:p14="http://schemas.microsoft.com/office/powerpoint/2010/main" val="37914536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62649" y="2160424"/>
            <a:ext cx="4697576" cy="4697576"/>
          </a:xfrm>
          <a:prstGeom prst="rect">
            <a:avLst/>
          </a:prstGeom>
        </p:spPr>
      </p:pic>
      <p:grpSp>
        <p:nvGrpSpPr>
          <p:cNvPr id="6" name="Group 5">
            <a:extLst>
              <a:ext uri="{FF2B5EF4-FFF2-40B4-BE49-F238E27FC236}">
                <a16:creationId xmlns:a16="http://schemas.microsoft.com/office/drawing/2014/main" id="{188B961B-8249-7C02-4EC3-AECC26AECA9C}"/>
              </a:ext>
            </a:extLst>
          </p:cNvPr>
          <p:cNvGrpSpPr/>
          <p:nvPr/>
        </p:nvGrpSpPr>
        <p:grpSpPr>
          <a:xfrm>
            <a:off x="729203" y="381000"/>
            <a:ext cx="6934340" cy="5562600"/>
            <a:chOff x="729203" y="798654"/>
            <a:chExt cx="6574421" cy="4779538"/>
          </a:xfrm>
        </p:grpSpPr>
        <p:sp>
          <p:nvSpPr>
            <p:cNvPr id="2" name="Thought Bubble: Cloud 1">
              <a:extLst>
                <a:ext uri="{FF2B5EF4-FFF2-40B4-BE49-F238E27FC236}">
                  <a16:creationId xmlns:a16="http://schemas.microsoft.com/office/drawing/2014/main" id="{B2714887-C096-E294-E9EA-B07AFD44F43A}"/>
                </a:ext>
              </a:extLst>
            </p:cNvPr>
            <p:cNvSpPr/>
            <p:nvPr/>
          </p:nvSpPr>
          <p:spPr>
            <a:xfrm flipH="1">
              <a:off x="729203" y="798654"/>
              <a:ext cx="6574421" cy="4779538"/>
            </a:xfrm>
            <a:prstGeom prst="cloudCallout">
              <a:avLst>
                <a:gd name="adj1" fmla="val -50058"/>
                <a:gd name="adj2" fmla="val 39833"/>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TextBox 4">
              <a:extLst>
                <a:ext uri="{FF2B5EF4-FFF2-40B4-BE49-F238E27FC236}">
                  <a16:creationId xmlns:a16="http://schemas.microsoft.com/office/drawing/2014/main" id="{0DC5CC6C-B702-581A-4962-0D0DA8BB7722}"/>
                </a:ext>
              </a:extLst>
            </p:cNvPr>
            <p:cNvSpPr txBox="1"/>
            <p:nvPr/>
          </p:nvSpPr>
          <p:spPr>
            <a:xfrm>
              <a:off x="1192192" y="1307933"/>
              <a:ext cx="5370653" cy="3781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thêm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gặp</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hoặc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xem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vi,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kênh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truyền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thông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tránh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46220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5C98FEB3-FC9B-75D4-16AB-8F6F8EB8B837}"/>
              </a:ext>
            </a:extLst>
          </p:cNvPr>
          <p:cNvGrpSpPr/>
          <p:nvPr/>
        </p:nvGrpSpPr>
        <p:grpSpPr>
          <a:xfrm>
            <a:off x="3455284" y="312255"/>
            <a:ext cx="6006768" cy="1355768"/>
            <a:chOff x="2885440" y="114256"/>
            <a:chExt cx="6421120" cy="1505753"/>
          </a:xfrm>
        </p:grpSpPr>
        <p:pic>
          <p:nvPicPr>
            <p:cNvPr id="8" name="Picture 7">
              <a:extLst>
                <a:ext uri="{FF2B5EF4-FFF2-40B4-BE49-F238E27FC236}">
                  <a16:creationId xmlns:a16="http://schemas.microsoft.com/office/drawing/2014/main" id="{E3BD1AD1-FD7D-4BDB-D87E-6533B12F150C}"/>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2" name="TextBox 11">
              <a:extLst>
                <a:ext uri="{FF2B5EF4-FFF2-40B4-BE49-F238E27FC236}">
                  <a16:creationId xmlns:a16="http://schemas.microsoft.com/office/drawing/2014/main" id="{3B59B078-0C2D-AF72-A1BC-7F28E915D4CE}"/>
                </a:ext>
              </a:extLst>
            </p:cNvPr>
            <p:cNvSpPr txBox="1"/>
            <p:nvPr/>
          </p:nvSpPr>
          <p:spPr>
            <a:xfrm>
              <a:off x="4012694" y="114256"/>
              <a:ext cx="41666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Dặn</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dò</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Arial" panose="020B0604020202020204" pitchFamily="34" charset="0"/>
                <a:ea typeface="+mn-ea"/>
                <a:cs typeface="+mn-cs"/>
              </a:endParaRPr>
            </a:p>
          </p:txBody>
        </p:sp>
      </p:gr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0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1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1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nodeType="withEffect">
                                  <p:stCondLst>
                                    <p:cond delay="10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nodeType="withEffect">
                                  <p:stCondLst>
                                    <p:cond delay="10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nodeType="withEffect">
                                  <p:stCondLst>
                                    <p:cond delay="10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10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
            <a:ext cx="9895840" cy="2651760"/>
          </a:xfrm>
          <a:prstGeom prst="rect">
            <a:avLst/>
          </a:prstGeom>
        </p:spPr>
      </p:pic>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EA0622-56E5-F229-DC17-21446F37F9A0}"/>
              </a:ext>
            </a:extLst>
          </p:cNvPr>
          <p:cNvSpPr txBox="1"/>
          <p:nvPr/>
        </p:nvSpPr>
        <p:spPr>
          <a:xfrm>
            <a:off x="2245360" y="826463"/>
            <a:ext cx="8727440" cy="1569660"/>
          </a:xfrm>
          <a:prstGeom prst="rect">
            <a:avLst/>
          </a:prstGeom>
          <a:noFill/>
        </p:spPr>
        <p:txBody>
          <a:bodyPr wrap="square" rtlCol="0">
            <a:spAutoFit/>
          </a:bodyPr>
          <a:lstStyle/>
          <a:p>
            <a:pPr lvl="0" algn="ctr"/>
            <a:r>
              <a:rPr lang="vi-VN" sz="3200" b="1" dirty="0">
                <a:solidFill>
                  <a:srgbClr val="4472C4">
                    <a:lumMod val="50000"/>
                  </a:srgbClr>
                </a:solidFill>
                <a:latin typeface="Cambria" panose="02040503050406030204" pitchFamily="18" charset="0"/>
                <a:ea typeface="Cambria" panose="02040503050406030204" pitchFamily="18" charset="0"/>
              </a:rPr>
              <a:t>Mỗi ngón tay trong bài hát đại diện cho những ai? Cách ứng xử với những người đó như thế nào?</a:t>
            </a:r>
            <a:endParaRPr kumimoji="0" lang="vi-VN" sz="32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1026" name="Picture 2" descr="Ý nghĩa 5 ngón tay trên bàn tay để đeo nhẫn là gì?">
            <a:extLst>
              <a:ext uri="{FF2B5EF4-FFF2-40B4-BE49-F238E27FC236}">
                <a16:creationId xmlns:a16="http://schemas.microsoft.com/office/drawing/2014/main" id="{0B82297D-3A63-B329-AFBA-8D33B6004D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7FAC37B-097E-9EA0-5226-6C861D68D2F2}"/>
              </a:ext>
            </a:extLst>
          </p:cNvPr>
          <p:cNvGrpSpPr/>
          <p:nvPr/>
        </p:nvGrpSpPr>
        <p:grpSpPr>
          <a:xfrm>
            <a:off x="3171372" y="2712721"/>
            <a:ext cx="7306491" cy="4145280"/>
            <a:chOff x="4177212" y="2367280"/>
            <a:chExt cx="7306491" cy="3527697"/>
          </a:xfrm>
        </p:grpSpPr>
        <p:pic>
          <p:nvPicPr>
            <p:cNvPr id="4" name="Picture 3">
              <a:extLst>
                <a:ext uri="{FF2B5EF4-FFF2-40B4-BE49-F238E27FC236}">
                  <a16:creationId xmlns:a16="http://schemas.microsoft.com/office/drawing/2014/main" id="{88E10BBF-4BFA-6CE8-957E-67C0B242F577}"/>
                </a:ext>
              </a:extLst>
            </p:cNvPr>
            <p:cNvPicPr>
              <a:picLocks noChangeAspect="1"/>
            </p:cNvPicPr>
            <p:nvPr/>
          </p:nvPicPr>
          <p:blipFill>
            <a:blip r:embed="rId9"/>
            <a:stretch>
              <a:fillRect/>
            </a:stretch>
          </p:blipFill>
          <p:spPr>
            <a:xfrm>
              <a:off x="4177212" y="2367280"/>
              <a:ext cx="7306491" cy="3527697"/>
            </a:xfrm>
            <a:prstGeom prst="rect">
              <a:avLst/>
            </a:prstGeom>
          </p:spPr>
        </p:pic>
        <p:sp>
          <p:nvSpPr>
            <p:cNvPr id="5" name="TextBox 4">
              <a:extLst>
                <a:ext uri="{FF2B5EF4-FFF2-40B4-BE49-F238E27FC236}">
                  <a16:creationId xmlns:a16="http://schemas.microsoft.com/office/drawing/2014/main" id="{79775127-7E04-DD24-E905-161D792EE444}"/>
                </a:ext>
              </a:extLst>
            </p:cNvPr>
            <p:cNvSpPr txBox="1"/>
            <p:nvPr/>
          </p:nvSpPr>
          <p:spPr>
            <a:xfrm>
              <a:off x="4887003" y="3259993"/>
              <a:ext cx="5937751" cy="2173957"/>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Ngón cái là những người thân; ngón trỏ là thầy cô, bạn bè; ngón giữa là hàng xóm,bạn của bố mẹ….</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
            <a:ext cx="9895840" cy="2651760"/>
          </a:xfrm>
          <a:prstGeom prst="rect">
            <a:avLst/>
          </a:prstGeom>
        </p:spPr>
      </p:pic>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EA0622-56E5-F229-DC17-21446F37F9A0}"/>
              </a:ext>
            </a:extLst>
          </p:cNvPr>
          <p:cNvSpPr txBox="1"/>
          <p:nvPr/>
        </p:nvSpPr>
        <p:spPr>
          <a:xfrm>
            <a:off x="2245360" y="826463"/>
            <a:ext cx="8727440" cy="1323439"/>
          </a:xfrm>
          <a:prstGeom prst="rect">
            <a:avLst/>
          </a:prstGeom>
          <a:noFill/>
        </p:spPr>
        <p:txBody>
          <a:bodyPr wrap="square" rtlCol="0">
            <a:spAutoFit/>
          </a:bodyPr>
          <a:lstStyle/>
          <a:p>
            <a:pPr lvl="0" algn="ctr"/>
            <a:r>
              <a:rPr lang="vi-VN" sz="4000" b="1" dirty="0">
                <a:solidFill>
                  <a:srgbClr val="4472C4">
                    <a:lumMod val="50000"/>
                  </a:srgbClr>
                </a:solidFill>
                <a:latin typeface="Cambria" panose="02040503050406030204" pitchFamily="18" charset="0"/>
                <a:ea typeface="Cambria" panose="02040503050406030204" pitchFamily="18" charset="0"/>
              </a:rPr>
              <a:t>Những câu hát nào được lặp lại nhiều lần trong bài?</a:t>
            </a:r>
            <a:endParaRPr kumimoji="0" lang="vi-VN" sz="40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1026" name="Picture 2" descr="Ý nghĩa 5 ngón tay trên bàn tay để đeo nhẫn là gì?">
            <a:extLst>
              <a:ext uri="{FF2B5EF4-FFF2-40B4-BE49-F238E27FC236}">
                <a16:creationId xmlns:a16="http://schemas.microsoft.com/office/drawing/2014/main" id="{0B82297D-3A63-B329-AFBA-8D33B6004D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7FAC37B-097E-9EA0-5226-6C861D68D2F2}"/>
              </a:ext>
            </a:extLst>
          </p:cNvPr>
          <p:cNvGrpSpPr/>
          <p:nvPr/>
        </p:nvGrpSpPr>
        <p:grpSpPr>
          <a:xfrm>
            <a:off x="3171372" y="2712721"/>
            <a:ext cx="7306491" cy="4145280"/>
            <a:chOff x="4177212" y="2367280"/>
            <a:chExt cx="7306491" cy="3527697"/>
          </a:xfrm>
        </p:grpSpPr>
        <p:pic>
          <p:nvPicPr>
            <p:cNvPr id="4" name="Picture 3">
              <a:extLst>
                <a:ext uri="{FF2B5EF4-FFF2-40B4-BE49-F238E27FC236}">
                  <a16:creationId xmlns:a16="http://schemas.microsoft.com/office/drawing/2014/main" id="{88E10BBF-4BFA-6CE8-957E-67C0B242F577}"/>
                </a:ext>
              </a:extLst>
            </p:cNvPr>
            <p:cNvPicPr>
              <a:picLocks noChangeAspect="1"/>
            </p:cNvPicPr>
            <p:nvPr/>
          </p:nvPicPr>
          <p:blipFill>
            <a:blip r:embed="rId9"/>
            <a:stretch>
              <a:fillRect/>
            </a:stretch>
          </p:blipFill>
          <p:spPr>
            <a:xfrm>
              <a:off x="4177212" y="2367280"/>
              <a:ext cx="7306491" cy="3527697"/>
            </a:xfrm>
            <a:prstGeom prst="rect">
              <a:avLst/>
            </a:prstGeom>
          </p:spPr>
        </p:pic>
        <p:sp>
          <p:nvSpPr>
            <p:cNvPr id="5" name="TextBox 4">
              <a:extLst>
                <a:ext uri="{FF2B5EF4-FFF2-40B4-BE49-F238E27FC236}">
                  <a16:creationId xmlns:a16="http://schemas.microsoft.com/office/drawing/2014/main" id="{79775127-7E04-DD24-E905-161D792EE444}"/>
                </a:ext>
              </a:extLst>
            </p:cNvPr>
            <p:cNvSpPr txBox="1"/>
            <p:nvPr/>
          </p:nvSpPr>
          <p:spPr>
            <a:xfrm>
              <a:off x="4887003" y="3259993"/>
              <a:ext cx="5937751" cy="21739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Nếu ai chạm vào vùng đồ bơi. Xua tay em nói lớn; Không không em đã lớn rồi.</a:t>
              </a:r>
            </a:p>
          </p:txBody>
        </p:sp>
      </p:grpSp>
    </p:spTree>
    <p:extLst>
      <p:ext uri="{BB962C8B-B14F-4D97-AF65-F5344CB8AC3E}">
        <p14:creationId xmlns:p14="http://schemas.microsoft.com/office/powerpoint/2010/main" val="189309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0"/>
            <a:ext cx="9895840" cy="3271519"/>
          </a:xfrm>
          <a:prstGeom prst="rect">
            <a:avLst/>
          </a:prstGeom>
        </p:spPr>
      </p:pic>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EA0622-56E5-F229-DC17-21446F37F9A0}"/>
              </a:ext>
            </a:extLst>
          </p:cNvPr>
          <p:cNvSpPr txBox="1"/>
          <p:nvPr/>
        </p:nvSpPr>
        <p:spPr>
          <a:xfrm>
            <a:off x="2245360" y="826463"/>
            <a:ext cx="8727440" cy="1938992"/>
          </a:xfrm>
          <a:prstGeom prst="rect">
            <a:avLst/>
          </a:prstGeom>
          <a:noFill/>
        </p:spPr>
        <p:txBody>
          <a:bodyPr wrap="square" rtlCol="0">
            <a:spAutoFit/>
          </a:bodyPr>
          <a:lstStyle/>
          <a:p>
            <a:pPr lvl="0" algn="ctr"/>
            <a:r>
              <a:rPr lang="vi-VN" sz="4000" b="1" dirty="0">
                <a:solidFill>
                  <a:srgbClr val="4472C4">
                    <a:lumMod val="50000"/>
                  </a:srgbClr>
                </a:solidFill>
                <a:latin typeface="Cambria" panose="02040503050406030204" pitchFamily="18" charset="0"/>
                <a:ea typeface="Cambria" panose="02040503050406030204" pitchFamily="18" charset="0"/>
              </a:rPr>
              <a:t>Em hãy kể một tình huống em cảm thấy không an toàn mà em đã trải qua hoặc em biết?</a:t>
            </a:r>
            <a:endParaRPr kumimoji="0" lang="vi-VN" sz="40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pic>
        <p:nvPicPr>
          <p:cNvPr id="1026" name="Picture 2" descr="Ý nghĩa 5 ngón tay trên bàn tay để đeo nhẫn là gì?">
            <a:extLst>
              <a:ext uri="{FF2B5EF4-FFF2-40B4-BE49-F238E27FC236}">
                <a16:creationId xmlns:a16="http://schemas.microsoft.com/office/drawing/2014/main" id="{0B82297D-3A63-B329-AFBA-8D33B6004D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736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25811-344C-3144-198A-C05AAF947701}"/>
              </a:ext>
            </a:extLst>
          </p:cNvPr>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a:extLst>
              <a:ext uri="{FF2B5EF4-FFF2-40B4-BE49-F238E27FC236}">
                <a16:creationId xmlns:a16="http://schemas.microsoft.com/office/drawing/2014/main" id="{9A71EB7D-31F1-2AD9-9401-688B2A9E4E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7" name="Picture 6">
            <a:extLst>
              <a:ext uri="{FF2B5EF4-FFF2-40B4-BE49-F238E27FC236}">
                <a16:creationId xmlns:a16="http://schemas.microsoft.com/office/drawing/2014/main" id="{2F7A2CA9-8132-CDAC-BC78-F1FF58E8B5A6}"/>
              </a:ext>
            </a:extLst>
          </p:cNvPr>
          <p:cNvPicPr>
            <a:picLocks noChangeAspect="1"/>
          </p:cNvPicPr>
          <p:nvPr/>
        </p:nvPicPr>
        <p:blipFill>
          <a:blip r:embed="rId7"/>
          <a:stretch>
            <a:fillRect/>
          </a:stretch>
        </p:blipFill>
        <p:spPr>
          <a:xfrm>
            <a:off x="2570165" y="1463964"/>
            <a:ext cx="7254869" cy="2121592"/>
          </a:xfrm>
          <a:prstGeom prst="rect">
            <a:avLst/>
          </a:prstGeom>
        </p:spPr>
      </p:pic>
      <p:pic>
        <p:nvPicPr>
          <p:cNvPr id="9" name="Picture 8">
            <a:extLst>
              <a:ext uri="{FF2B5EF4-FFF2-40B4-BE49-F238E27FC236}">
                <a16:creationId xmlns:a16="http://schemas.microsoft.com/office/drawing/2014/main" id="{15603C16-0BEE-DA39-CC90-708F246CAF1D}"/>
              </a:ext>
            </a:extLst>
          </p:cNvPr>
          <p:cNvPicPr>
            <a:picLocks noChangeAspect="1"/>
          </p:cNvPicPr>
          <p:nvPr/>
        </p:nvPicPr>
        <p:blipFill>
          <a:blip r:embed="rId8"/>
          <a:stretch>
            <a:fillRect/>
          </a:stretch>
        </p:blipFill>
        <p:spPr>
          <a:xfrm>
            <a:off x="4869559" y="311865"/>
            <a:ext cx="2981202" cy="1072989"/>
          </a:xfrm>
          <a:prstGeom prst="rect">
            <a:avLst/>
          </a:prstGeom>
        </p:spPr>
      </p:pic>
      <p:pic>
        <p:nvPicPr>
          <p:cNvPr id="2050" name="Picture 2" descr="Video tuyên truyền Giáo dục kỹ năng phòng tránh xâm hại tình dục trẻ em |  TH Phúc Đồng">
            <a:extLst>
              <a:ext uri="{FF2B5EF4-FFF2-40B4-BE49-F238E27FC236}">
                <a16:creationId xmlns:a16="http://schemas.microsoft.com/office/drawing/2014/main" id="{7772CA26-209F-D021-8E60-81E1E924CA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01107">
            <a:off x="7569200" y="4279900"/>
            <a:ext cx="3698240" cy="2080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10" descr="A round pink label with white text and a black background&#10;&#10;Description automatically generated">
            <a:extLst>
              <a:ext uri="{FF2B5EF4-FFF2-40B4-BE49-F238E27FC236}">
                <a16:creationId xmlns:a16="http://schemas.microsoft.com/office/drawing/2014/main" id="{E68F2A69-8A4E-0531-89EC-E1C9CA5C0F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026429-49BE-3BDA-14AA-D09068D18CC5}"/>
              </a:ext>
            </a:extLst>
          </p:cNvPr>
          <p:cNvPicPr>
            <a:picLocks noChangeAspect="1"/>
          </p:cNvPicPr>
          <p:nvPr/>
        </p:nvPicPr>
        <p:blipFill>
          <a:blip r:embed="rId3"/>
          <a:stretch>
            <a:fillRect/>
          </a:stretch>
        </p:blipFill>
        <p:spPr>
          <a:xfrm>
            <a:off x="1829849" y="300280"/>
            <a:ext cx="5840474" cy="2353260"/>
          </a:xfrm>
          <a:prstGeom prst="rect">
            <a:avLst/>
          </a:prstGeom>
        </p:spPr>
      </p:pic>
    </p:spTree>
    <p:extLst>
      <p:ext uri="{BB962C8B-B14F-4D97-AF65-F5344CB8AC3E}">
        <p14:creationId xmlns:p14="http://schemas.microsoft.com/office/powerpoint/2010/main" val="355328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1: Cảm giác an toàn và quyền được an toàn.</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61086" y="-68403"/>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cf6a03843171e56c4b8f06e4c8cde8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16" name="Picture 15">
            <a:extLst>
              <a:ext uri="{FF2B5EF4-FFF2-40B4-BE49-F238E27FC236}">
                <a16:creationId xmlns:a16="http://schemas.microsoft.com/office/drawing/2014/main" id="{E5A5895A-C6A4-6C78-054E-5AC846BB2BF6}"/>
              </a:ext>
            </a:extLst>
          </p:cNvPr>
          <p:cNvPicPr>
            <a:picLocks noChangeAspect="1"/>
          </p:cNvPicPr>
          <p:nvPr/>
        </p:nvPicPr>
        <p:blipFill>
          <a:blip r:embed="rId6"/>
          <a:stretch>
            <a:fillRect/>
          </a:stretch>
        </p:blipFill>
        <p:spPr>
          <a:xfrm>
            <a:off x="-704007" y="2458083"/>
            <a:ext cx="4851080" cy="4851080"/>
          </a:xfrm>
          <a:prstGeom prst="rect">
            <a:avLst/>
          </a:prstGeom>
        </p:spPr>
      </p:pic>
      <p:grpSp>
        <p:nvGrpSpPr>
          <p:cNvPr id="2" name="Group 1">
            <a:extLst>
              <a:ext uri="{FF2B5EF4-FFF2-40B4-BE49-F238E27FC236}">
                <a16:creationId xmlns:a16="http://schemas.microsoft.com/office/drawing/2014/main" id="{7CD75060-78B3-90EC-E1A7-0A7CB6F9819B}"/>
              </a:ext>
            </a:extLst>
          </p:cNvPr>
          <p:cNvGrpSpPr/>
          <p:nvPr/>
        </p:nvGrpSpPr>
        <p:grpSpPr>
          <a:xfrm>
            <a:off x="2917371" y="679994"/>
            <a:ext cx="9274629" cy="6265092"/>
            <a:chOff x="4177212" y="2367280"/>
            <a:chExt cx="7306491" cy="3708098"/>
          </a:xfrm>
        </p:grpSpPr>
        <p:pic>
          <p:nvPicPr>
            <p:cNvPr id="6" name="Picture 5">
              <a:extLst>
                <a:ext uri="{FF2B5EF4-FFF2-40B4-BE49-F238E27FC236}">
                  <a16:creationId xmlns:a16="http://schemas.microsoft.com/office/drawing/2014/main" id="{5849C509-66DA-6997-B798-6CF0A8D8BDFD}"/>
                </a:ext>
              </a:extLst>
            </p:cNvPr>
            <p:cNvPicPr>
              <a:picLocks noChangeAspect="1"/>
            </p:cNvPicPr>
            <p:nvPr/>
          </p:nvPicPr>
          <p:blipFill>
            <a:blip r:embed="rId7"/>
            <a:stretch>
              <a:fillRect/>
            </a:stretch>
          </p:blipFill>
          <p:spPr>
            <a:xfrm>
              <a:off x="4177212" y="2367280"/>
              <a:ext cx="7306491" cy="3708098"/>
            </a:xfrm>
            <a:prstGeom prst="rect">
              <a:avLst/>
            </a:prstGeom>
          </p:spPr>
        </p:pic>
        <p:sp>
          <p:nvSpPr>
            <p:cNvPr id="7" name="TextBox 6">
              <a:extLst>
                <a:ext uri="{FF2B5EF4-FFF2-40B4-BE49-F238E27FC236}">
                  <a16:creationId xmlns:a16="http://schemas.microsoft.com/office/drawing/2014/main" id="{361D11D1-E45A-FE64-BD6B-069829E7208C}"/>
                </a:ext>
              </a:extLst>
            </p:cNvPr>
            <p:cNvSpPr txBox="1"/>
            <p:nvPr/>
          </p:nvSpPr>
          <p:spPr>
            <a:xfrm>
              <a:off x="4868441" y="3050057"/>
              <a:ext cx="5937751" cy="260492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Trong hoạt động hằng ngày, khi có cảm giác an toàn, chúng ta thường cảm thấy vui vẻ, thoải mái, không lo lắng, sợ hãi,...</a:t>
              </a:r>
            </a:p>
            <a:p>
              <a:pPr algn="just"/>
              <a:r>
                <a:rPr lang="vi-VN" sz="2800" dirty="0">
                  <a:solidFill>
                    <a:srgbClr val="FF0000"/>
                  </a:solidFill>
                  <a:latin typeface="Cambria" panose="02040503050406030204" pitchFamily="18" charset="0"/>
                  <a:ea typeface="Cambria" panose="02040503050406030204" pitchFamily="18" charset="0"/>
                </a:rPr>
                <a:t>Hiến pháp Việt Nam quy định “Mọi người có quyền bất khả xâm phạm về thân thể, được pháp luật bảo hộ về sức khoẻ, danh dự và nhân phẩm; Nghiêm cấm xâm hại, hành hạ, ngược đãi, bỏ mặc, lạm dụng, bóc lột sức lao động và những hành vi khác vi phạm quyền trẻ em” (Theo Điều 20, 37 Hiến pháp Việt Nam năm 2013).</a:t>
              </a: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A7D9106C-FC53-6CF0-F094-380F9191141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13791" y="936171"/>
            <a:ext cx="989181" cy="989181"/>
          </a:xfrm>
          <a:prstGeom prst="rect">
            <a:avLst/>
          </a:prstGeom>
        </p:spPr>
      </p:pic>
    </p:spTree>
    <p:extLst>
      <p:ext uri="{BB962C8B-B14F-4D97-AF65-F5344CB8AC3E}">
        <p14:creationId xmlns:p14="http://schemas.microsoft.com/office/powerpoint/2010/main" val="800632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1076</Words>
  <Application>Microsoft Office PowerPoint</Application>
  <PresentationFormat>Widescreen</PresentationFormat>
  <Paragraphs>54</Paragraphs>
  <Slides>28</Slides>
  <Notes>9</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28</vt:i4>
      </vt:variant>
    </vt:vector>
  </HeadingPairs>
  <TitlesOfParts>
    <vt:vector size="45" baseType="lpstr">
      <vt:lpstr>Arial</vt:lpstr>
      <vt:lpstr>Calibri</vt:lpstr>
      <vt:lpstr>Calibri Light</vt:lpstr>
      <vt:lpstr>Cambria</vt:lpstr>
      <vt:lpstr>等线</vt:lpstr>
      <vt:lpstr>SVN-Hole Hearted</vt:lpstr>
      <vt:lpstr>SVN-Poky's</vt:lpstr>
      <vt:lpstr>Tahoma</vt:lpstr>
      <vt:lpstr>Times New Roman</vt:lpstr>
      <vt:lpstr>字魂107号-萌趣欢乐体</vt:lpstr>
      <vt:lpstr>字魂59号-创粗黑</vt:lpstr>
      <vt:lpstr>思源黑体 CN Medium</vt:lpstr>
      <vt:lpstr>Office 主题​​</vt:lpstr>
      <vt:lpstr>1_Office Theme</vt:lpstr>
      <vt:lpstr>Office Theme</vt:lpstr>
      <vt:lpstr>自定义设计方案</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2023-11-08T05:37:12Z</dcterms:created>
  <dcterms:modified xsi:type="dcterms:W3CDTF">2025-04-12T16:06:38Z</dcterms:modified>
</cp:coreProperties>
</file>