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499" r:id="rId2"/>
    <p:sldId id="516" r:id="rId3"/>
    <p:sldId id="472" r:id="rId4"/>
    <p:sldId id="473" r:id="rId5"/>
    <p:sldId id="500" r:id="rId6"/>
    <p:sldId id="501" r:id="rId7"/>
    <p:sldId id="483" r:id="rId8"/>
    <p:sldId id="504" r:id="rId9"/>
    <p:sldId id="475" r:id="rId10"/>
    <p:sldId id="474" r:id="rId11"/>
    <p:sldId id="505" r:id="rId12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7 Altus" panose="020B0604020202020204" charset="0"/>
      <p:regular r:id="rId17"/>
    </p:embeddedFont>
    <p:embeddedFont>
      <p:font typeface="#9Slide07 Bungee Inline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A2CC4E"/>
    <a:srgbClr val="EF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8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3930-02E3-4C1E-A082-000CB840E52A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ABDE-FCB5-44C1-969D-1C329B00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4D09-78C9-491C-8874-AF631A1BF5B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D2A6-323F-4802-8465-E74463170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BD2A6-323F-4802-8465-E744631708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80131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9" r:id="rId9"/>
    <p:sldLayoutId id="2147483788" r:id="rId10"/>
    <p:sldLayoutId id="2147483787" r:id="rId11"/>
    <p:sldLayoutId id="2147483786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326255" y="1958084"/>
            <a:ext cx="981772" cy="1012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5484" y="784851"/>
            <a:ext cx="3365025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5000" b="1" dirty="0">
                <a:solidFill>
                  <a:srgbClr val="FFFF00"/>
                </a:solidFill>
                <a:latin typeface="#9Slide07 HoneyCream" pitchFamily="2" charset="0"/>
              </a:rPr>
              <a:t>Luyện</a:t>
            </a:r>
            <a:r>
              <a:rPr lang="en-US" sz="5000" b="1" dirty="0">
                <a:solidFill>
                  <a:srgbClr val="FFFF00"/>
                </a:solidFill>
                <a:latin typeface="#9Slide07 HoneyCream" pitchFamily="2" charset="0"/>
              </a:rPr>
              <a:t> </a:t>
            </a:r>
            <a:r>
              <a:rPr lang="vi-VN" sz="5000" b="1" dirty="0">
                <a:solidFill>
                  <a:srgbClr val="FFFF00"/>
                </a:solidFill>
                <a:latin typeface="#9Slide07 HoneyCream" pitchFamily="2" charset="0"/>
              </a:rPr>
              <a:t>từ và câu</a:t>
            </a:r>
            <a:endParaRPr lang="en-US" sz="5000" b="1" dirty="0">
              <a:solidFill>
                <a:srgbClr val="FFFF0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2044A9F-1496-41DA-9211-EA8129AD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60504"/>
            <a:ext cx="123684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4. Em hãy chép lại các câu đó.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007" y="1623997"/>
            <a:ext cx="1000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Chim chóc đua nhau hót trong vườn.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429" y="2661367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Bầy ong bay đi tìm hoa.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429" y="3683781"/>
            <a:ext cx="6647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Đàn cá bơi dưới hồ nước.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76462" y="2022641"/>
            <a:ext cx="12392334" cy="4859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60" y="2022641"/>
            <a:ext cx="4958333" cy="49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87" y="1043703"/>
            <a:ext cx="943742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"/>
          <p:cNvSpPr/>
          <p:nvPr/>
        </p:nvSpPr>
        <p:spPr>
          <a:xfrm>
            <a:off x="418622" y="4657298"/>
            <a:ext cx="11154251" cy="792614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3/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nước, nhân ái, chăm chỉ, trách nhiệm.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11" name="圆角矩形 1"/>
          <p:cNvSpPr/>
          <p:nvPr/>
        </p:nvSpPr>
        <p:spPr>
          <a:xfrm>
            <a:off x="418623" y="975991"/>
            <a:ext cx="11154251" cy="2228818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just"/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Năng lực đặc thù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tranh, tìm được từ ngữ chỉ sự vật (từ ngữ chỉ người,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vật) và từ ngữ chỉ hoạt động của người, của con vật.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Đặt được câu giới thiệu và nêu hoạt động.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thành và phát triển tình cảm yêu quê hương, sự quan tâm, yêu quý, biết ơn, đối với những người thân trong gia đình dòng họ.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4CBDD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6" name="圆角矩形 1"/>
          <p:cNvSpPr/>
          <p:nvPr/>
        </p:nvSpPr>
        <p:spPr>
          <a:xfrm>
            <a:off x="418623" y="3403545"/>
            <a:ext cx="11154251" cy="1055017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tx1">
                <a:lumMod val="75000"/>
                <a:lumOff val="25000"/>
              </a:schemeClr>
            </a:solidFill>
            <a:prstDash val="dash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học; NL giải quyết vấn đề,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giao tiếp và hợp tác.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8282" y="691957"/>
            <a:ext cx="4368504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500" dirty="0">
                <a:solidFill>
                  <a:schemeClr val="accent4">
                    <a:lumMod val="75000"/>
                  </a:schemeClr>
                </a:solidFill>
                <a:effectLst/>
                <a:latin typeface="#9Slide07 Bungee Inline" pitchFamily="2" charset="0"/>
              </a:rPr>
              <a:t>Yêu cầu cần đạt</a:t>
            </a:r>
            <a:endParaRPr lang="en-US" sz="4500" dirty="0">
              <a:solidFill>
                <a:schemeClr val="accent4">
                  <a:lumMod val="75000"/>
                </a:schemeClr>
              </a:solidFill>
              <a:effectLst/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1" y="4472741"/>
            <a:ext cx="1473200" cy="1473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95" y="1534214"/>
            <a:ext cx="943742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8" y="1574801"/>
            <a:ext cx="8343013" cy="28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-254141" y="-1035281"/>
            <a:ext cx="12479171" cy="2179528"/>
            <a:chOff x="0" y="-23469"/>
            <a:chExt cx="12479171" cy="2268590"/>
          </a:xfrm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288758" y="1203721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3469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906" y="300667"/>
            <a:ext cx="1221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 tìm từ ngữ chỉ sự vật, hoạt động (theo mẫu)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39536" r="22490" b="13919"/>
          <a:stretch/>
        </p:blipFill>
        <p:spPr>
          <a:xfrm>
            <a:off x="148031" y="1301183"/>
            <a:ext cx="6258148" cy="39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254141" y="1998496"/>
            <a:ext cx="12674781" cy="4859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66303"/>
              </p:ext>
            </p:extLst>
          </p:nvPr>
        </p:nvGraphicFramePr>
        <p:xfrm>
          <a:off x="6722345" y="1564023"/>
          <a:ext cx="5382128" cy="33718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4043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129643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2291654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420787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Từ ngữ chỉ sự 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Từ ngữ chỉ hoạt 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Bác nông dân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Gặt lúa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Con trâu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Gặm cỏ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44505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9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91607" y="2584301"/>
            <a:ext cx="12392334" cy="42736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4744"/>
              </p:ext>
            </p:extLst>
          </p:nvPr>
        </p:nvGraphicFramePr>
        <p:xfrm>
          <a:off x="259883" y="568603"/>
          <a:ext cx="11678688" cy="5553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0806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310199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5425891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552370">
                <a:tc gridSpan="2">
                  <a:txBody>
                    <a:bodyPr/>
                    <a:lstStyle/>
                    <a:p>
                      <a:pPr algn="ctr"/>
                      <a:r>
                        <a:rPr lang="vi-VN" dirty="0"/>
                        <a:t>Từ ngữ chỉ sự vật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/>
                        <a:t>Từ ngữ chỉ hoạt động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nông dân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 lúa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 cỏ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551643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59625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707576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812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883" y="2757125"/>
            <a:ext cx="3157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bé/ em nhỏ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5907" y="2827786"/>
            <a:ext cx="288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 diều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848" y="3349434"/>
            <a:ext cx="1642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vịt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0467" y="3335617"/>
            <a:ext cx="3281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lội/ kiếm 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13" y="3998950"/>
            <a:ext cx="3185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nữ/bạn gái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5811" y="3998950"/>
            <a:ext cx="515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Xách ấm nước/mang ấm nước</a:t>
            </a: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1188" y="4800359"/>
            <a:ext cx="4081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chuồn chuồn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3112" y="4819974"/>
            <a:ext cx="113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019" y="5564841"/>
            <a:ext cx="1934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5811" y="5539023"/>
            <a:ext cx="506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chăn trâu/ ngồi trên lưng trâu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Dựa vào từ ngữ vừa tìm được ở</a:t>
              </a:r>
              <a:r>
                <a:rPr kumimoji="0" lang="vi-VN" altLang="zh-CN" sz="38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bài</a:t>
              </a: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121622" y="3548255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495787" y="4982677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30182" y="2222202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622" y="2470739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451" y="5108065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563" y="930362"/>
            <a:ext cx="461507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ea typeface="FZHei-B01S"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ZHei-B01S"/>
                  <a:cs typeface="Times New Roman" panose="02020603050405020304" pitchFamily="18" charset="0"/>
                  <a:sym typeface="+mn-lt"/>
                </a:rPr>
                <a:t>2. Dựa vào từ ngữ vừa tìm được ở bài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FZHei-B01S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232314" y="3548255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97781" y="466646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232315" y="2222202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781" y="2415877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347" y="4709869"/>
            <a:ext cx="10095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509" y="798562"/>
            <a:ext cx="8181541" cy="1609483"/>
          </a:xfrm>
          <a:prstGeom prst="rect">
            <a:avLst/>
          </a:prstGeom>
        </p:spPr>
      </p:pic>
      <p:sp>
        <p:nvSpPr>
          <p:cNvPr id="20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64050" y="5813701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967" y="5813701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AAC80CB-6B1C-4D44-8B67-B2DD3AB826F7}"/>
              </a:ext>
            </a:extLst>
          </p:cNvPr>
          <p:cNvGrpSpPr/>
          <p:nvPr/>
        </p:nvGrpSpPr>
        <p:grpSpPr>
          <a:xfrm>
            <a:off x="-176463" y="0"/>
            <a:ext cx="12368463" cy="1041400"/>
            <a:chOff x="-176463" y="0"/>
            <a:chExt cx="1236846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97A47E7-6C85-48FD-916A-95F351B1676F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2044A9F-1496-41DA-9211-EA8129AD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6463" y="120590"/>
              <a:ext cx="1236846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vi-VN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4. Ghép từ ngữ ở cột A với từ ngữ ở cột B để tạo câu. 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596766" y="1703672"/>
            <a:ext cx="3898232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chóc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6766" y="3112035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ong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96766" y="4520398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35053" y="1703672"/>
            <a:ext cx="3898232" cy="7988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đi tìm hoa.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17406" y="2757771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 nhau hót trong vườn.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717406" y="4331334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29" idx="3"/>
            <a:endCxn id="33" idx="1"/>
          </p:cNvCxnSpPr>
          <p:nvPr/>
        </p:nvCxnSpPr>
        <p:spPr>
          <a:xfrm>
            <a:off x="4494998" y="2103120"/>
            <a:ext cx="1222408" cy="124025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2" idx="1"/>
          </p:cNvCxnSpPr>
          <p:nvPr/>
        </p:nvCxnSpPr>
        <p:spPr>
          <a:xfrm flipV="1">
            <a:off x="4477351" y="2103120"/>
            <a:ext cx="1257702" cy="1408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" idx="3"/>
            <a:endCxn id="34" idx="1"/>
          </p:cNvCxnSpPr>
          <p:nvPr/>
        </p:nvCxnSpPr>
        <p:spPr>
          <a:xfrm flipV="1">
            <a:off x="4477351" y="4916938"/>
            <a:ext cx="1240055" cy="29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100547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425</Words>
  <Application>Microsoft Office PowerPoint</Application>
  <PresentationFormat>Widescreen</PresentationFormat>
  <Paragraphs>63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ITC Avant Garde Std Bk</vt:lpstr>
      <vt:lpstr>Wingdings</vt:lpstr>
      <vt:lpstr>Times New Roman</vt:lpstr>
      <vt:lpstr>#9Slide07 HoneyCream</vt:lpstr>
      <vt:lpstr>HanaMinB</vt:lpstr>
      <vt:lpstr>华康方圆体W7(P)</vt:lpstr>
      <vt:lpstr>#9Slide07 Altus</vt:lpstr>
      <vt:lpstr>Cambria</vt:lpstr>
      <vt:lpstr>HP001 4 hàng</vt:lpstr>
      <vt:lpstr>等线</vt:lpstr>
      <vt:lpstr>#9Slide07 Bungee Inline</vt:lpstr>
      <vt:lpstr>SVN-Newton</vt:lpstr>
      <vt:lpstr>UTM Avo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Sinh Chu</cp:lastModifiedBy>
  <cp:revision>58</cp:revision>
  <dcterms:created xsi:type="dcterms:W3CDTF">2018-08-12T12:27:35Z</dcterms:created>
  <dcterms:modified xsi:type="dcterms:W3CDTF">2025-04-11T03:18:26Z</dcterms:modified>
</cp:coreProperties>
</file>