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2"/>
  </p:notesMasterIdLst>
  <p:sldIdLst>
    <p:sldId id="258" r:id="rId3"/>
    <p:sldId id="2644" r:id="rId4"/>
    <p:sldId id="2631" r:id="rId5"/>
    <p:sldId id="279" r:id="rId6"/>
    <p:sldId id="2640" r:id="rId7"/>
    <p:sldId id="281" r:id="rId8"/>
    <p:sldId id="2645" r:id="rId9"/>
    <p:sldId id="283" r:id="rId10"/>
    <p:sldId id="26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146F-EC84-4884-8F67-5AA34861068F}" type="datetimeFigureOut">
              <a:rPr lang="en-US" smtClean="0"/>
              <a:t>11/04/2025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3159-D132-4A80-BB20-CFB7A49D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3EC11-6B9A-4A70-A112-46CA8BB5CD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2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04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47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77108" y="615462"/>
            <a:ext cx="2356338" cy="580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599" y="-71080"/>
            <a:ext cx="1749599" cy="17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26334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9301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22664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4209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8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4754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0916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6765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69731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34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3836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55127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7EDE587-C76F-4046-BF11-10210BE07B84}"/>
              </a:ext>
            </a:extLst>
          </p:cNvPr>
          <p:cNvGrpSpPr/>
          <p:nvPr userDrawn="1"/>
        </p:nvGrpSpPr>
        <p:grpSpPr>
          <a:xfrm>
            <a:off x="-9832" y="-9832"/>
            <a:ext cx="12281033" cy="6934450"/>
            <a:chOff x="-9832" y="-9832"/>
            <a:chExt cx="12281033" cy="69344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CD8677B-0C46-40CC-8C62-854F6596D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" r="9835" b="2652"/>
            <a:stretch/>
          </p:blipFill>
          <p:spPr>
            <a:xfrm rot="5400000" flipH="1">
              <a:off x="2667001" y="-2667000"/>
              <a:ext cx="6858001" cy="12192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5CE16-27C6-4466-8ACE-EDB9F8860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6" t="35653" r="1115" b="53484"/>
            <a:stretch/>
          </p:blipFill>
          <p:spPr>
            <a:xfrm flipV="1">
              <a:off x="2012930" y="5364914"/>
              <a:ext cx="1593124" cy="14065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63154A0-5BD0-4DB5-968F-4DD42117F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26" t="35653" r="1115" b="53484"/>
            <a:stretch/>
          </p:blipFill>
          <p:spPr>
            <a:xfrm>
              <a:off x="5896440" y="98650"/>
              <a:ext cx="1593124" cy="1406514"/>
            </a:xfrm>
            <a:prstGeom prst="rect">
              <a:avLst/>
            </a:prstGeom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5BC359E-30A9-4FA8-8FFE-3CA07C530DA1}"/>
                </a:ext>
              </a:extLst>
            </p:cNvPr>
            <p:cNvSpPr/>
            <p:nvPr/>
          </p:nvSpPr>
          <p:spPr>
            <a:xfrm>
              <a:off x="362174" y="507324"/>
              <a:ext cx="11467651" cy="5843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5EE8D55-B3A2-4C51-8981-6A1BC65F2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20" t="2983" r="24916" b="73218"/>
            <a:stretch/>
          </p:blipFill>
          <p:spPr>
            <a:xfrm>
              <a:off x="-9832" y="-9832"/>
              <a:ext cx="1717264" cy="162347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83C5D43-D5A8-42D3-B823-8A24F0C535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8" t="27382" r="49380" b="63582"/>
            <a:stretch/>
          </p:blipFill>
          <p:spPr>
            <a:xfrm flipH="1">
              <a:off x="9789459" y="5896215"/>
              <a:ext cx="2481742" cy="102840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CCBEB36-BAF6-42DD-9975-A20D0C6587E8}"/>
                </a:ext>
              </a:extLst>
            </p:cNvPr>
            <p:cNvSpPr txBox="1"/>
            <p:nvPr/>
          </p:nvSpPr>
          <p:spPr>
            <a:xfrm>
              <a:off x="1556179" y="637116"/>
              <a:ext cx="2498471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26B71"/>
                  </a:solidFill>
                  <a:effectLst/>
                  <a:uLnTx/>
                  <a:uFillTx/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cs"/>
                </a:rPr>
                <a:t>请输入标题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477108" y="615462"/>
            <a:ext cx="2356338" cy="580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9924D6-9E77-45E2-BF14-47C580E104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421" y="143422"/>
            <a:ext cx="987388" cy="9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5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E298B30-5C13-4EF6-9FD2-D244EA91990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78200-C2C4-4933-A0A0-072A0284FD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247" y="362665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6C8F4-4E62-4159-B28F-60E3829011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503859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E9847D-92F0-4EEE-A08E-9FAD9CC353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5053" y="1005179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798800-2D17-4DF3-8DFF-F47AD5AE99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70" y="-248954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6256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AAE5D377-631E-4097-882B-D8D0226D8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65553" r="76559" b="16598"/>
          <a:stretch/>
        </p:blipFill>
        <p:spPr>
          <a:xfrm>
            <a:off x="2576592" y="2928482"/>
            <a:ext cx="525274" cy="63656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097CB25-5DD1-4908-8121-BFFC8BBC0F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65553" r="76559" b="16598"/>
          <a:stretch/>
        </p:blipFill>
        <p:spPr>
          <a:xfrm>
            <a:off x="8737472" y="4042981"/>
            <a:ext cx="525274" cy="6365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B0A731-31FE-41EB-A22E-107C348379F7}"/>
              </a:ext>
            </a:extLst>
          </p:cNvPr>
          <p:cNvSpPr txBox="1"/>
          <p:nvPr/>
        </p:nvSpPr>
        <p:spPr>
          <a:xfrm>
            <a:off x="5287342" y="4679550"/>
            <a:ext cx="1442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B757A2-E634-4D58-A0A6-F83C79094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73" y="2823996"/>
            <a:ext cx="7260965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300EF7-985D-4709-BD40-F91E05FFEAFD}"/>
              </a:ext>
            </a:extLst>
          </p:cNvPr>
          <p:cNvSpPr txBox="1"/>
          <p:nvPr/>
        </p:nvSpPr>
        <p:spPr>
          <a:xfrm>
            <a:off x="2919959" y="1343279"/>
            <a:ext cx="7648804" cy="1464231"/>
          </a:xfrm>
          <a:prstGeom prst="wedgeRoundRectCallout">
            <a:avLst>
              <a:gd name="adj1" fmla="val -5542"/>
              <a:gd name="adj2" fmla="val 9227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1. Ý nghĩa của các hoạt động kết nối nhà trường với xã hội.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CA033F-0FB3-4FD8-AA56-0153F8CA23EF}"/>
              </a:ext>
            </a:extLst>
          </p:cNvPr>
          <p:cNvGrpSpPr/>
          <p:nvPr/>
        </p:nvGrpSpPr>
        <p:grpSpPr>
          <a:xfrm>
            <a:off x="3142593" y="540262"/>
            <a:ext cx="7472856" cy="715270"/>
            <a:chOff x="4004441" y="655085"/>
            <a:chExt cx="7472856" cy="7152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97096B-4C26-4DC0-A27B-83F2DC97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4441" y="692554"/>
              <a:ext cx="7472856" cy="6778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AE87C-46EA-4B2C-A79D-0FF277174A67}"/>
                </a:ext>
              </a:extLst>
            </p:cNvPr>
            <p:cNvSpPr txBox="1"/>
            <p:nvPr/>
          </p:nvSpPr>
          <p:spPr>
            <a:xfrm>
              <a:off x="4129177" y="655085"/>
              <a:ext cx="678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Quan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sát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tranh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biết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54F57C-33F6-4F8C-ABC2-5C907F7F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48" y="1488693"/>
            <a:ext cx="5548663" cy="47181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450210-1C31-4E0A-AB26-5665EFDB1B5B}"/>
              </a:ext>
            </a:extLst>
          </p:cNvPr>
          <p:cNvSpPr txBox="1"/>
          <p:nvPr/>
        </p:nvSpPr>
        <p:spPr>
          <a:xfrm>
            <a:off x="5782311" y="1419754"/>
            <a:ext cx="6548744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C6AF8F-90EA-4310-B016-AA2F70F1D7F2}"/>
              </a:ext>
            </a:extLst>
          </p:cNvPr>
          <p:cNvSpPr txBox="1"/>
          <p:nvPr/>
        </p:nvSpPr>
        <p:spPr>
          <a:xfrm>
            <a:off x="5836027" y="2176135"/>
            <a:ext cx="6495028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58488-1BBA-42F6-B85A-FC81D43A028B}"/>
              </a:ext>
            </a:extLst>
          </p:cNvPr>
          <p:cNvSpPr txBox="1"/>
          <p:nvPr/>
        </p:nvSpPr>
        <p:spPr>
          <a:xfrm>
            <a:off x="5836027" y="3780100"/>
            <a:ext cx="6355973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EC5F-043B-46B5-9B5A-4E85FCB8EFB5}"/>
              </a:ext>
            </a:extLst>
          </p:cNvPr>
          <p:cNvSpPr txBox="1"/>
          <p:nvPr/>
        </p:nvSpPr>
        <p:spPr>
          <a:xfrm>
            <a:off x="5782311" y="4872818"/>
            <a:ext cx="6355973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Hoạt động này giúp chúng em có thêm hiểu biết về biển báo giao thông về cách đảm bảo an toàn khi đi đường.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93456-7160-471E-B9F9-A79A11B4116B}"/>
              </a:ext>
            </a:extLst>
          </p:cNvPr>
          <p:cNvSpPr txBox="1"/>
          <p:nvPr/>
        </p:nvSpPr>
        <p:spPr>
          <a:xfrm>
            <a:off x="5884822" y="7781420"/>
            <a:ext cx="6355973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cs typeface="Arial" panose="020B0604020202020204" pitchFamily="34" charset="0"/>
              </a:rPr>
              <a:t>Các bạn tham gia rất tích cực, nhiệt tình và sôi nổi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9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584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4338" y="265815"/>
            <a:ext cx="8134498" cy="49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698499" y="425302"/>
            <a:ext cx="7759583" cy="4489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79524" y="1036035"/>
            <a:ext cx="1091037" cy="1328843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3052" t="3784" r="13119" b="3450"/>
          <a:stretch/>
        </p:blipFill>
        <p:spPr>
          <a:xfrm>
            <a:off x="10914907" y="2785645"/>
            <a:ext cx="109103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14" b="97640" l="65815" r="98882">
                        <a14:backgroundMark x1="73962" y1="73156" x2="74760" y2="85546"/>
                      </a14:backgroundRemoval>
                    </a14:imgEffect>
                  </a14:imgLayer>
                </a14:imgProps>
              </a:ext>
            </a:extLst>
          </a:blip>
          <a:srcRect l="65340"/>
          <a:stretch/>
        </p:blipFill>
        <p:spPr>
          <a:xfrm>
            <a:off x="9886270" y="3323002"/>
            <a:ext cx="2385035" cy="3726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60" b="100000" l="0" r="33227">
                        <a14:foregroundMark x1="20767" y1="89086" x2="23003" y2="91150"/>
                        <a14:foregroundMark x1="12141" y1="94100" x2="14217" y2="94100"/>
                        <a14:backgroundMark x1="5751" y1="92625" x2="9425" y2="99705"/>
                        <a14:backgroundMark x1="22045" y1="79056" x2="28594" y2="89676"/>
                        <a14:backgroundMark x1="14856" y1="90560" x2="18530" y2="97050"/>
                      </a14:backgroundRemoval>
                    </a14:imgEffect>
                  </a14:imgLayer>
                </a14:imgProps>
              </a:ext>
            </a:extLst>
          </a:blip>
          <a:srcRect r="73732"/>
          <a:stretch/>
        </p:blipFill>
        <p:spPr>
          <a:xfrm>
            <a:off x="1175442" y="3150116"/>
            <a:ext cx="1712044" cy="352956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07DD992-3A73-4B79-A7C8-673534C817A0}"/>
              </a:ext>
            </a:extLst>
          </p:cNvPr>
          <p:cNvSpPr txBox="1"/>
          <p:nvPr/>
        </p:nvSpPr>
        <p:spPr>
          <a:xfrm>
            <a:off x="2760884" y="460056"/>
            <a:ext cx="7697198" cy="206210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Đối với trường học thì việc được học an toàn giao thông đã được phổ biến nhưng việc thực hiện thì chưa được cao.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DAAB04-674B-414D-82F1-4C7A86DDFE3A}"/>
              </a:ext>
            </a:extLst>
          </p:cNvPr>
          <p:cNvSpPr txBox="1"/>
          <p:nvPr/>
        </p:nvSpPr>
        <p:spPr>
          <a:xfrm>
            <a:off x="2788767" y="2642197"/>
            <a:ext cx="7697198" cy="206210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Tai nạn do giao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làm thiệt hại đến tiền, của của gia đình, xã hội gây cho con người cuộc sống khó khăn, vất vả cơ cực.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5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9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584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4338" y="265815"/>
            <a:ext cx="8134498" cy="4923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698499" y="425302"/>
            <a:ext cx="7759583" cy="4489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79524" y="1036035"/>
            <a:ext cx="1091037" cy="1328843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3052" t="3784" r="13119" b="3450"/>
          <a:stretch/>
        </p:blipFill>
        <p:spPr>
          <a:xfrm>
            <a:off x="10914907" y="2785645"/>
            <a:ext cx="109103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14" b="97640" l="65815" r="98882">
                        <a14:backgroundMark x1="73962" y1="73156" x2="74760" y2="85546"/>
                      </a14:backgroundRemoval>
                    </a14:imgEffect>
                  </a14:imgLayer>
                </a14:imgProps>
              </a:ext>
            </a:extLst>
          </a:blip>
          <a:srcRect l="65340"/>
          <a:stretch/>
        </p:blipFill>
        <p:spPr>
          <a:xfrm>
            <a:off x="9886270" y="3323002"/>
            <a:ext cx="2385035" cy="3726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60" b="100000" l="0" r="33227">
                        <a14:foregroundMark x1="20767" y1="89086" x2="23003" y2="91150"/>
                        <a14:foregroundMark x1="12141" y1="94100" x2="14217" y2="94100"/>
                        <a14:backgroundMark x1="5751" y1="92625" x2="9425" y2="99705"/>
                        <a14:backgroundMark x1="22045" y1="79056" x2="28594" y2="89676"/>
                        <a14:backgroundMark x1="14856" y1="90560" x2="18530" y2="97050"/>
                      </a14:backgroundRemoval>
                    </a14:imgEffect>
                  </a14:imgLayer>
                </a14:imgProps>
              </a:ext>
            </a:extLst>
          </a:blip>
          <a:srcRect r="73732"/>
          <a:stretch/>
        </p:blipFill>
        <p:spPr>
          <a:xfrm>
            <a:off x="1175442" y="3150116"/>
            <a:ext cx="1712044" cy="3529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DAAB04-674B-414D-82F1-4C7A86DDFE3A}"/>
              </a:ext>
            </a:extLst>
          </p:cNvPr>
          <p:cNvSpPr txBox="1"/>
          <p:nvPr/>
        </p:nvSpPr>
        <p:spPr>
          <a:xfrm>
            <a:off x="2760884" y="1165802"/>
            <a:ext cx="7697198" cy="255454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mong rằng qua hoạt động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hôm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nay,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sự hiểu biết và ý thức văn hóa giao thông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tai nạn giao thông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đe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dọa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99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755D9-BA4A-430A-88F1-4EE840B4B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78" y="775069"/>
            <a:ext cx="6280295" cy="53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300EF7-985D-4709-BD40-F91E05FFEAFD}"/>
              </a:ext>
            </a:extLst>
          </p:cNvPr>
          <p:cNvSpPr txBox="1"/>
          <p:nvPr/>
        </p:nvSpPr>
        <p:spPr>
          <a:xfrm>
            <a:off x="1392865" y="1300748"/>
            <a:ext cx="10111563" cy="1532334"/>
          </a:xfrm>
          <a:prstGeom prst="wedgeRoundRectCallout">
            <a:avLst>
              <a:gd name="adj1" fmla="val -5542"/>
              <a:gd name="adj2" fmla="val 922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Chia sẻ với người thân và cảm nhận khi tham gia hoạt động kết nối v</a:t>
            </a:r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ớ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cộng đ</a:t>
            </a:r>
            <a:r>
              <a:rPr lang="en-US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ồ</a:t>
            </a:r>
            <a:r>
              <a:rPr lang="vi-VN" sz="4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5A4C336-7D31-4EE4-BCE9-109558CA66D0}"/>
              </a:ext>
            </a:extLst>
          </p:cNvPr>
          <p:cNvSpPr/>
          <p:nvPr/>
        </p:nvSpPr>
        <p:spPr>
          <a:xfrm flipH="1">
            <a:off x="4968566" y="1282553"/>
            <a:ext cx="6493331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Chia sẻ những hoạt động kết nối cộng đồng mà em tham gia?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0B1132C-FE3C-4F05-A43E-B53EBD704FC6}"/>
              </a:ext>
            </a:extLst>
          </p:cNvPr>
          <p:cNvSpPr/>
          <p:nvPr/>
        </p:nvSpPr>
        <p:spPr>
          <a:xfrm flipH="1">
            <a:off x="4968567" y="3085664"/>
            <a:ext cx="6493330" cy="106600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Nói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cảm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nghĩ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thực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việc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làm</a:t>
            </a:r>
            <a:r>
              <a:rPr lang="en-US" sz="3200" dirty="0">
                <a:solidFill>
                  <a:srgbClr val="00B050"/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iCiel Cadena" panose="02000503000000020004" pitchFamily="50" charset="0"/>
              </a:rPr>
              <a:t>này</a:t>
            </a:r>
            <a:endParaRPr lang="en-US" sz="3200" dirty="0">
              <a:solidFill>
                <a:srgbClr val="00B05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DB18E-9745-4C52-9639-AD4E5081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1" y="801136"/>
            <a:ext cx="10869698" cy="49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262</Words>
  <Application>Microsoft Office PowerPoint</Application>
  <PresentationFormat>Widescreen</PresentationFormat>
  <Paragraphs>15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iCiel Cadena</vt:lpstr>
      <vt:lpstr>印品丫丫体-D版</vt:lpstr>
      <vt:lpstr>3_Office Theme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Sinh Chu</cp:lastModifiedBy>
  <cp:revision>39</cp:revision>
  <dcterms:created xsi:type="dcterms:W3CDTF">2022-07-13T00:49:03Z</dcterms:created>
  <dcterms:modified xsi:type="dcterms:W3CDTF">2025-04-11T06:50:39Z</dcterms:modified>
</cp:coreProperties>
</file>