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38"/>
  </p:notesMasterIdLst>
  <p:sldIdLst>
    <p:sldId id="260" r:id="rId4"/>
    <p:sldId id="263" r:id="rId5"/>
    <p:sldId id="289" r:id="rId6"/>
    <p:sldId id="302" r:id="rId7"/>
    <p:sldId id="295" r:id="rId8"/>
    <p:sldId id="288" r:id="rId9"/>
    <p:sldId id="303" r:id="rId10"/>
    <p:sldId id="286" r:id="rId11"/>
    <p:sldId id="304" r:id="rId12"/>
    <p:sldId id="306" r:id="rId13"/>
    <p:sldId id="305" r:id="rId14"/>
    <p:sldId id="307" r:id="rId15"/>
    <p:sldId id="298" r:id="rId16"/>
    <p:sldId id="310" r:id="rId17"/>
    <p:sldId id="309" r:id="rId18"/>
    <p:sldId id="312" r:id="rId19"/>
    <p:sldId id="290" r:id="rId20"/>
    <p:sldId id="308" r:id="rId21"/>
    <p:sldId id="291" r:id="rId22"/>
    <p:sldId id="311" r:id="rId23"/>
    <p:sldId id="313" r:id="rId24"/>
    <p:sldId id="292" r:id="rId25"/>
    <p:sldId id="404" r:id="rId26"/>
    <p:sldId id="293" r:id="rId27"/>
    <p:sldId id="405" r:id="rId28"/>
    <p:sldId id="406" r:id="rId29"/>
    <p:sldId id="407" r:id="rId30"/>
    <p:sldId id="408" r:id="rId31"/>
    <p:sldId id="409" r:id="rId32"/>
    <p:sldId id="413" r:id="rId33"/>
    <p:sldId id="410" r:id="rId34"/>
    <p:sldId id="411" r:id="rId35"/>
    <p:sldId id="412" r:id="rId36"/>
    <p:sldId id="26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F60D3-97DD-431C-A702-2CFF2E88F5E8}" type="datetimeFigureOut">
              <a:rPr lang="en-US" smtClean="0"/>
              <a:t>11/04/2025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C3221-3C5D-4873-B6E5-B40D97A1F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83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16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42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354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49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47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727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5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3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75530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5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2006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7870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129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10897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5620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516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2277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10839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4358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21010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4782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61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117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2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68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81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801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060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BB080C-052D-41B8-B464-8D56F0E05B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8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E745574-B69C-4AAB-ADCE-47D9625700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2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875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1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6" Type="http://schemas.openxmlformats.org/officeDocument/2006/relationships/image" Target="../media/image2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4.xml"/><Relationship Id="rId7" Type="http://schemas.openxmlformats.org/officeDocument/2006/relationships/image" Target="../media/image15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ngày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… </a:t>
            </a:r>
            <a:r>
              <a:rPr kumimoji="0" lang="en-US" sz="3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năm</a:t>
            </a:r>
            <a:r>
              <a:rPr kumimoji="0" 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2024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Tự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nhiên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xã</a:t>
            </a:r>
            <a:r>
              <a:rPr lang="en-US" sz="3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Coiny" panose="02000903060500060000" pitchFamily="2" charset="0"/>
              </a:rPr>
              <a:t>hội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lvl="0" algn="ctr">
              <a:lnSpc>
                <a:spcPct val="150000"/>
              </a:lnSpc>
            </a:pPr>
            <a:r>
              <a:rPr lang="en-US" sz="4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61C749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oiny" panose="02000903060500060000" pitchFamily="2" charset="0"/>
              </a:rPr>
              <a:t> 02: PHÒNG TRÁNH HỎA HOẠN KHI Ở NHÀ (T1)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2777136" y="4254848"/>
            <a:ext cx="7504785" cy="2521872"/>
            <a:chOff x="659752" y="1296626"/>
            <a:chExt cx="6545720" cy="141509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Vừa sạc điện thoại vừa chơi có thế gây ra cháy nổ,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59752" y="1296626"/>
              <a:ext cx="1506661" cy="12478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908295E-BD3D-4BAA-A4C7-87951D178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7332" y="792154"/>
            <a:ext cx="4911496" cy="3410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903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9794239" cy="1984302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71550"/>
              <a:ext cx="5963732" cy="866806"/>
              <a:chOff x="1317" y="2972"/>
              <a:chExt cx="16681" cy="4046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693" y="2972"/>
                <a:ext cx="14554" cy="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những vật dễ bén lửa gần bếp củi đang đun nấu rất nguy hiểm, dễ gây cháy.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00B6A-52F0-42A1-AEEA-5E80228DA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510" y="962977"/>
            <a:ext cx="4737576" cy="327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28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2. Những nguyên nhân khác gây cháy và cách phòng tránh cháy.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988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Những nguy cơ dẫn đến cháy nhà: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408679"/>
            <a:chOff x="674462" y="1335180"/>
            <a:chExt cx="6531010" cy="1408679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rác, rơm rạ gần đống rơm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408679"/>
            <a:chOff x="674462" y="1335180"/>
            <a:chExt cx="6531010" cy="1408679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</a:t>
                </a: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ừa sạc điện thoại vừa sử dụng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431817"/>
            <a:chOff x="674462" y="3697449"/>
            <a:chExt cx="7538790" cy="1431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1178094"/>
              <a:chOff x="1317" y="3053"/>
              <a:chExt cx="16631" cy="5499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32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vật dễ bén lửa gần bếp đun nấu,...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1586" y="2022516"/>
            <a:ext cx="5162013" cy="4013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754EDB4-916A-403A-8C9C-5D999C42AB72}"/>
              </a:ext>
            </a:extLst>
          </p:cNvPr>
          <p:cNvGrpSpPr/>
          <p:nvPr/>
        </p:nvGrpSpPr>
        <p:grpSpPr>
          <a:xfrm>
            <a:off x="3884813" y="352697"/>
            <a:ext cx="5110345" cy="3441051"/>
            <a:chOff x="7080069" y="1954726"/>
            <a:chExt cx="5110345" cy="3441051"/>
          </a:xfrm>
        </p:grpSpPr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3ADD819-7F08-47E8-8E10-17713E45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292CD6-99E8-4944-8A3E-59BAA2F24682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các nguyên nhân khác có thể dẫn đến cháy?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7803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2370232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Nguyên nhân khác gây cháy: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8478948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Palatino Linotype" panose="02040502050505030304" pitchFamily="18" charset="0"/>
                    <a:cs typeface="Arial" panose="020B0604020202020204" pitchFamily="34" charset="0"/>
                  </a:rPr>
                  <a:t>Đốt vàng mã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8621938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Trẻ em đùa nghịch lửa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8621938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chú ý khi châm hương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7398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 thiệt hại do cháy gây ra và cách phòng tránh cháy.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00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2. </a:t>
            </a:r>
            <a:r>
              <a:rPr lang="en-US" sz="3600" b="1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Nêu</a:t>
            </a:r>
            <a:r>
              <a:rPr lang="en-US" sz="36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 n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hững thiệt hại có thể xảy ra về người và tài sản do hỏa hoạn.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C5B512-D1CA-4AD2-AC59-49913B8BD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331" y="1721785"/>
            <a:ext cx="5379839" cy="3188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DDF3DB-4E91-473E-BE2E-2CFD62BC8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18" y="1764155"/>
            <a:ext cx="4700502" cy="3816730"/>
          </a:xfrm>
          <a:prstGeom prst="rect">
            <a:avLst/>
          </a:prstGeom>
        </p:spPr>
      </p:pic>
      <p:sp>
        <p:nvSpPr>
          <p:cNvPr id="11" name="圆角矩形 13">
            <a:extLst>
              <a:ext uri="{FF2B5EF4-FFF2-40B4-BE49-F238E27FC236}">
                <a16:creationId xmlns:a16="http://schemas.microsoft.com/office/drawing/2014/main" id="{D9416E84-FA13-4222-9EE7-824AE6306B00}"/>
              </a:ext>
            </a:extLst>
          </p:cNvPr>
          <p:cNvSpPr/>
          <p:nvPr/>
        </p:nvSpPr>
        <p:spPr>
          <a:xfrm>
            <a:off x="3818857" y="5093846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thiệt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圆角矩形 13">
            <a:extLst>
              <a:ext uri="{FF2B5EF4-FFF2-40B4-BE49-F238E27FC236}">
                <a16:creationId xmlns:a16="http://schemas.microsoft.com/office/drawing/2014/main" id="{7DC79879-89E9-4F33-AA7A-6D173E800B38}"/>
              </a:ext>
            </a:extLst>
          </p:cNvPr>
          <p:cNvSpPr/>
          <p:nvPr/>
        </p:nvSpPr>
        <p:spPr>
          <a:xfrm>
            <a:off x="3818857" y="5905619"/>
            <a:ext cx="5284504" cy="628221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phòng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10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của cháy gây ra</a:t>
            </a:r>
            <a:endParaRPr kumimoji="0" lang="en-US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Cháy nhà gây thiệt hại về người (bị bỏng, chết)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3071430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cs typeface="Arial" panose="020B0604020202020204" pitchFamily="34" charset="0"/>
              </a:rPr>
              <a:t>hiệt hại về tài sản (hư hỏng đồ dùng, nhà cửa,..).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椭圆 9">
            <a:extLst>
              <a:ext uri="{FF2B5EF4-FFF2-40B4-BE49-F238E27FC236}">
                <a16:creationId xmlns:a16="http://schemas.microsoft.com/office/drawing/2014/main" id="{BA8F7D7A-CC97-4781-974E-95837FCE7284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7B1AC0-CD64-4180-ACB9-E43D210157DE}"/>
              </a:ext>
            </a:extLst>
          </p:cNvPr>
          <p:cNvSpPr txBox="1"/>
          <p:nvPr/>
        </p:nvSpPr>
        <p:spPr>
          <a:xfrm>
            <a:off x="1206321" y="2610993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0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phòng tránh cháy: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等腰三角形 14">
            <a:extLst>
              <a:ext uri="{FF2B5EF4-FFF2-40B4-BE49-F238E27FC236}">
                <a16:creationId xmlns:a16="http://schemas.microsoft.com/office/drawing/2014/main" id="{1EA7D6C1-B1EA-4539-ACCC-D5C496204E85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D09B6A-2566-4F7C-96FC-F705B579FFD0}"/>
              </a:ext>
            </a:extLst>
          </p:cNvPr>
          <p:cNvSpPr txBox="1"/>
          <p:nvPr/>
        </p:nvSpPr>
        <p:spPr>
          <a:xfrm>
            <a:off x="5592605" y="1230716"/>
            <a:ext cx="6059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2060"/>
                </a:solidFill>
                <a:cs typeface="Arial" panose="020B0604020202020204" pitchFamily="34" charset="0"/>
              </a:rPr>
              <a:t>Không để vật dễ cháy nơi đun nấu;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A5012-ABFD-4F6C-AB55-4E0096D18F2E}"/>
              </a:ext>
            </a:extLst>
          </p:cNvPr>
          <p:cNvSpPr txBox="1"/>
          <p:nvPr/>
        </p:nvSpPr>
        <p:spPr>
          <a:xfrm>
            <a:off x="5592605" y="2790791"/>
            <a:ext cx="5918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Hệ thống điện phải lắp Aptomat tự ngắt toàn nhà;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等腰三角形 14">
            <a:extLst>
              <a:ext uri="{FF2B5EF4-FFF2-40B4-BE49-F238E27FC236}">
                <a16:creationId xmlns:a16="http://schemas.microsoft.com/office/drawing/2014/main" id="{5C019BB7-63FC-4297-B7DF-9BC374BE1AB6}"/>
              </a:ext>
            </a:extLst>
          </p:cNvPr>
          <p:cNvSpPr/>
          <p:nvPr/>
        </p:nvSpPr>
        <p:spPr>
          <a:xfrm rot="6220156" flipH="1">
            <a:off x="4981266" y="2976847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F66D32-2F0A-47C6-9C9E-8518CB498070}"/>
              </a:ext>
            </a:extLst>
          </p:cNvPr>
          <p:cNvSpPr txBox="1"/>
          <p:nvPr/>
        </p:nvSpPr>
        <p:spPr>
          <a:xfrm>
            <a:off x="5388406" y="4135193"/>
            <a:ext cx="59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cs typeface="Arial" panose="020B0604020202020204" pitchFamily="34" charset="0"/>
              </a:rPr>
              <a:t>Đun bếp phải trông coi,...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5E428716-5826-42C2-8500-071FAA1EC9DC}"/>
              </a:ext>
            </a:extLst>
          </p:cNvPr>
          <p:cNvSpPr/>
          <p:nvPr/>
        </p:nvSpPr>
        <p:spPr>
          <a:xfrm rot="6220156" flipH="1">
            <a:off x="4777067" y="4321249"/>
            <a:ext cx="442229" cy="627451"/>
          </a:xfrm>
          <a:prstGeom prst="triangl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0015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  <p:bldP spid="14" grpId="0" animBg="1"/>
      <p:bldP spid="15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4. Cách xử lí khi có cháy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9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36741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72AB8-7DD0-413D-8100-288BD17219C3}"/>
              </a:ext>
            </a:extLst>
          </p:cNvPr>
          <p:cNvSpPr txBox="1"/>
          <p:nvPr/>
        </p:nvSpPr>
        <p:spPr>
          <a:xfrm>
            <a:off x="1468120" y="452313"/>
            <a:ext cx="9255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3. Mọi người trong hình đang làm gì? Nêu nhận xét của em về các cách ứng xử đó.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C2067-FF08-47CD-9580-3FA33CAF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27" y="1558031"/>
            <a:ext cx="2928604" cy="2487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8BEC-902D-463B-AAF8-78564F380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649" y="1541466"/>
            <a:ext cx="2928604" cy="2597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738DC-F14E-4865-B8EB-ED52837AF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299" y="4157529"/>
            <a:ext cx="3044770" cy="257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A8B0D-AD4A-4529-9540-6C852A7F3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1649" y="4194711"/>
            <a:ext cx="3044770" cy="260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oogle Shape;1023;p13">
            <a:extLst>
              <a:ext uri="{FF2B5EF4-FFF2-40B4-BE49-F238E27FC236}">
                <a16:creationId xmlns:a16="http://schemas.microsoft.com/office/drawing/2014/main" id="{D0A78D7C-38A3-40AD-9CDE-07C0BC2DA618}"/>
              </a:ext>
            </a:extLst>
          </p:cNvPr>
          <p:cNvGrpSpPr/>
          <p:nvPr/>
        </p:nvGrpSpPr>
        <p:grpSpPr>
          <a:xfrm>
            <a:off x="233803" y="3878858"/>
            <a:ext cx="4484624" cy="2528919"/>
            <a:chOff x="5876916" y="975793"/>
            <a:chExt cx="4684259" cy="2641495"/>
          </a:xfrm>
        </p:grpSpPr>
        <p:grpSp>
          <p:nvGrpSpPr>
            <p:cNvPr id="20" name="Google Shape;1024;p13">
              <a:extLst>
                <a:ext uri="{FF2B5EF4-FFF2-40B4-BE49-F238E27FC236}">
                  <a16:creationId xmlns:a16="http://schemas.microsoft.com/office/drawing/2014/main" id="{58758FC8-65D8-4862-8B94-70A06BB65541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2" name="Google Shape;1025;p13" descr="2">
                <a:extLst>
                  <a:ext uri="{FF2B5EF4-FFF2-40B4-BE49-F238E27FC236}">
                    <a16:creationId xmlns:a16="http://schemas.microsoft.com/office/drawing/2014/main" id="{A75CACC5-72D6-4AF8-89F2-E8E947A9ECA0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Google Shape;1026;p13" descr="1">
                <a:extLst>
                  <a:ext uri="{FF2B5EF4-FFF2-40B4-BE49-F238E27FC236}">
                    <a16:creationId xmlns:a16="http://schemas.microsoft.com/office/drawing/2014/main" id="{7CEBF5BF-1712-4963-AB9A-1217DBA99984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FABA99B1-4EE2-47A9-934A-70B658A564C6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" name="Google Shape;1028;p13">
              <a:extLst>
                <a:ext uri="{FF2B5EF4-FFF2-40B4-BE49-F238E27FC236}">
                  <a16:creationId xmlns:a16="http://schemas.microsoft.com/office/drawing/2014/main" id="{BE508EF8-228D-4E0F-B90A-7BA6C7F82EC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5106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E261B-0444-4DAB-BE44-8F3CA235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26" y="521223"/>
            <a:ext cx="4313813" cy="366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 dirty="0">
                <a:solidFill>
                  <a:srgbClr val="00B050"/>
                </a:solidFill>
                <a:cs typeface="Arial" panose="020B0604020202020204" pitchFamily="34" charset="0"/>
              </a:rPr>
              <a:t>Mọi người thoát khỏi đám cháy bằng cách bò thoát bằng cầu thang bộ.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25274C-CD51-492D-986A-068AD32F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448" y="698186"/>
            <a:ext cx="3684271" cy="326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zh-CN" sz="2800" b="1">
                <a:solidFill>
                  <a:srgbClr val="00B050"/>
                </a:solidFill>
                <a:cs typeface="Arial" panose="020B0604020202020204" pitchFamily="34" charset="0"/>
              </a:rPr>
              <a:t>Bế em bé chạy ra ngoài đám cháy và kêu cứu.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367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圆角矩形 13">
            <a:extLst>
              <a:ext uri="{FF2B5EF4-FFF2-40B4-BE49-F238E27FC236}">
                <a16:creationId xmlns:a16="http://schemas.microsoft.com/office/drawing/2014/main" id="{CD137087-C49F-40CA-9443-CAD44585C2EE}"/>
              </a:ext>
            </a:extLst>
          </p:cNvPr>
          <p:cNvSpPr/>
          <p:nvPr/>
        </p:nvSpPr>
        <p:spPr>
          <a:xfrm>
            <a:off x="679416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giúp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gọi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cứu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hỏa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圆角矩形 13">
            <a:extLst>
              <a:ext uri="{FF2B5EF4-FFF2-40B4-BE49-F238E27FC236}">
                <a16:creationId xmlns:a16="http://schemas.microsoft.com/office/drawing/2014/main" id="{AF366453-7B19-4C3D-86E5-7CFC26EBAA29}"/>
              </a:ext>
            </a:extLst>
          </p:cNvPr>
          <p:cNvSpPr/>
          <p:nvPr/>
        </p:nvSpPr>
        <p:spPr>
          <a:xfrm>
            <a:off x="6664961" y="4504566"/>
            <a:ext cx="4847623" cy="151015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khăn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mũi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chạy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ngay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khỏi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cháy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410E3-E0E4-4849-97B9-3B6C98F85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898" y="698186"/>
            <a:ext cx="3928001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69AB25-06B9-4C8A-8EE6-669BBC1B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14" y="670793"/>
            <a:ext cx="3928001" cy="3365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7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70767" cy="3366505"/>
            <a:chOff x="1852946" y="-485322"/>
            <a:chExt cx="7970767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42112" y="1557744"/>
              <a:ext cx="538160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Luyện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tập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1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149364" y="2102196"/>
            <a:ext cx="78854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5.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điều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tra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phát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gây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cháy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nhà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4598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Đ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iều tra, phát hiện những thứ có thể gây cháy nhà em theo gợi ý. 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B6A8A-C0FE-4A71-A737-8DFC6F2FD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840" y="2316186"/>
            <a:ext cx="7443330" cy="2630623"/>
          </a:xfrm>
          <a:prstGeom prst="rect">
            <a:avLst/>
          </a:prstGeom>
        </p:spPr>
      </p:pic>
      <p:grpSp>
        <p:nvGrpSpPr>
          <p:cNvPr id="12" name="Google Shape;1023;p13">
            <a:extLst>
              <a:ext uri="{FF2B5EF4-FFF2-40B4-BE49-F238E27FC236}">
                <a16:creationId xmlns:a16="http://schemas.microsoft.com/office/drawing/2014/main" id="{B4FB08C7-557C-407D-A6D9-24F211460188}"/>
              </a:ext>
            </a:extLst>
          </p:cNvPr>
          <p:cNvGrpSpPr/>
          <p:nvPr/>
        </p:nvGrpSpPr>
        <p:grpSpPr>
          <a:xfrm>
            <a:off x="-304677" y="3125582"/>
            <a:ext cx="4484624" cy="2528919"/>
            <a:chOff x="5876916" y="975793"/>
            <a:chExt cx="4684259" cy="2641495"/>
          </a:xfrm>
        </p:grpSpPr>
        <p:grpSp>
          <p:nvGrpSpPr>
            <p:cNvPr id="13" name="Google Shape;1024;p13">
              <a:extLst>
                <a:ext uri="{FF2B5EF4-FFF2-40B4-BE49-F238E27FC236}">
                  <a16:creationId xmlns:a16="http://schemas.microsoft.com/office/drawing/2014/main" id="{35ED81C6-78F2-43FE-AFAD-717111DE872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6" name="Google Shape;1025;p13" descr="2">
                <a:extLst>
                  <a:ext uri="{FF2B5EF4-FFF2-40B4-BE49-F238E27FC236}">
                    <a16:creationId xmlns:a16="http://schemas.microsoft.com/office/drawing/2014/main" id="{2D5ECF40-1DC7-4FE5-BC64-BD46CC9EF80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6;p13" descr="1">
                <a:extLst>
                  <a:ext uri="{FF2B5EF4-FFF2-40B4-BE49-F238E27FC236}">
                    <a16:creationId xmlns:a16="http://schemas.microsoft.com/office/drawing/2014/main" id="{62E5FDD0-A635-4630-93E9-6C2A0006994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72E6B10A-B6A2-406E-A039-6C51F361303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Google Shape;1028;p13">
              <a:extLst>
                <a:ext uri="{FF2B5EF4-FFF2-40B4-BE49-F238E27FC236}">
                  <a16:creationId xmlns:a16="http://schemas.microsoft.com/office/drawing/2014/main" id="{F9811E84-2478-4211-9C3E-E66C0B26461D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7155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578349" y="6798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3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Em đã nhìn thấy cháy nhà trong thực tế hoặc trên truyền hình chưa?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4ABCAB-BFD5-4809-92DA-C192A2F18C06}"/>
              </a:ext>
            </a:extLst>
          </p:cNvPr>
          <p:cNvGrpSpPr/>
          <p:nvPr/>
        </p:nvGrpSpPr>
        <p:grpSpPr>
          <a:xfrm>
            <a:off x="364989" y="3351944"/>
            <a:ext cx="6201182" cy="1960471"/>
            <a:chOff x="486909" y="1848264"/>
            <a:chExt cx="6201182" cy="2402307"/>
          </a:xfrm>
        </p:grpSpPr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40FCC44C-333B-49A8-870C-8AB88FE759FB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DAA4CA2B-D6E6-4611-95F7-892527550AE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8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FC29E40F-7F7E-499E-B5A6-B797BF31F42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5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0076BFA0-1882-4753-AD75-720FF8745B6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055AFA44-8865-4720-9ACD-7F368FF174C9}"/>
                  </a:ext>
                </a:extLst>
              </p:cNvPr>
              <p:cNvSpPr txBox="1"/>
              <p:nvPr/>
            </p:nvSpPr>
            <p:spPr>
              <a:xfrm>
                <a:off x="2839" y="3249"/>
                <a:ext cx="14856" cy="2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 em, nguyên nhân nào dẫn đến cháy nhà? 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6910CF66-E4D3-4D0A-8724-90E82CA5ED5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74321" y="378822"/>
            <a:ext cx="11443062" cy="635725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D96A38-7F33-4A85-9CA7-961FC9C6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36262"/>
              </p:ext>
            </p:extLst>
          </p:nvPr>
        </p:nvGraphicFramePr>
        <p:xfrm>
          <a:off x="474618" y="1322071"/>
          <a:ext cx="10884263" cy="3975100"/>
        </p:xfrm>
        <a:graphic>
          <a:graphicData uri="http://schemas.openxmlformats.org/drawingml/2006/table">
            <a:tbl>
              <a:tblPr/>
              <a:tblGrid>
                <a:gridCol w="3331917">
                  <a:extLst>
                    <a:ext uri="{9D8B030D-6E8A-4147-A177-3AD203B41FA5}">
                      <a16:colId xmlns:a16="http://schemas.microsoft.com/office/drawing/2014/main" val="2588480953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61438325"/>
                    </a:ext>
                  </a:extLst>
                </a:gridCol>
                <a:gridCol w="3776173">
                  <a:extLst>
                    <a:ext uri="{9D8B030D-6E8A-4147-A177-3AD203B41FA5}">
                      <a16:colId xmlns:a16="http://schemas.microsoft.com/office/drawing/2014/main" val="533638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Các thứ dễ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Nguy cơ gây cháy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 dirty="0">
                          <a:effectLst/>
                        </a:rPr>
                        <a:t>Đề xuất của em</a:t>
                      </a:r>
                      <a:endParaRPr lang="vi-VN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864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014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Can xăng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2883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Giấy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báo</a:t>
                      </a:r>
                      <a:endParaRPr lang="en-US" sz="3000" dirty="0">
                        <a:effectLst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bếp lửa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Cất gọn vào trong kho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0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Nến, đèn dầu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Để gần vải vóc, giấy báo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Không để gần các vật liệu dễ cháy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500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Bình ga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>
                          <a:effectLst/>
                        </a:rPr>
                        <a:t>Rò rỉ khí ga.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dirty="0" err="1">
                          <a:effectLst/>
                        </a:rPr>
                        <a:t>Khóa</a:t>
                      </a:r>
                      <a:r>
                        <a:rPr lang="en-US" sz="3000" dirty="0">
                          <a:effectLst/>
                        </a:rPr>
                        <a:t> van </a:t>
                      </a:r>
                      <a:r>
                        <a:rPr lang="en-US" sz="3000" dirty="0" err="1">
                          <a:effectLst/>
                        </a:rPr>
                        <a:t>bình</a:t>
                      </a:r>
                      <a:r>
                        <a:rPr lang="en-US" sz="3000" dirty="0">
                          <a:effectLst/>
                        </a:rPr>
                        <a:t> ga </a:t>
                      </a:r>
                      <a:r>
                        <a:rPr lang="en-US" sz="3000" dirty="0" err="1">
                          <a:effectLst/>
                        </a:rPr>
                        <a:t>sau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khi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sử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dụng</a:t>
                      </a:r>
                      <a:r>
                        <a:rPr lang="en-US" sz="3000" dirty="0">
                          <a:effectLst/>
                        </a:rPr>
                        <a:t> </a:t>
                      </a:r>
                      <a:r>
                        <a:rPr lang="en-US" sz="3000" dirty="0" err="1">
                          <a:effectLst/>
                        </a:rPr>
                        <a:t>xong</a:t>
                      </a:r>
                      <a:r>
                        <a:rPr lang="en-US" sz="3000" dirty="0">
                          <a:effectLst/>
                        </a:rPr>
                        <a:t>.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65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6666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90516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808866" cy="3366505"/>
            <a:chOff x="1852946" y="-485322"/>
            <a:chExt cx="7808866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604017" y="1557744"/>
              <a:ext cx="50577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Vận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dụng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9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55053" y="1662166"/>
            <a:ext cx="74458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Cứu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hỏa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Khi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VD: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61C749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6E816148-96ED-45C9-81B5-3D3195910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771" y="5093875"/>
            <a:ext cx="3595022" cy="1836710"/>
          </a:xfrm>
          <a:prstGeom prst="rect">
            <a:avLst/>
          </a:prstGeom>
        </p:spPr>
      </p:pic>
      <p:pic>
        <p:nvPicPr>
          <p:cNvPr id="14" name="Picture 4" descr="C:\Users\HP\Desktop\38376747.jpg">
            <a:extLst>
              <a:ext uri="{FF2B5EF4-FFF2-40B4-BE49-F238E27FC236}">
                <a16:creationId xmlns:a16="http://schemas.microsoft.com/office/drawing/2014/main" id="{76F56EE1-EFCA-443B-BBF0-B8EE8146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6" b="90000" l="8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723" y="4162320"/>
            <a:ext cx="2854793" cy="30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9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2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0184B-4649-490A-88ED-C4F6E7BE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295" y="0"/>
            <a:ext cx="6453702" cy="69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9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A56F12B-2C98-4D02-97C0-E236E913C623}"/>
              </a:ext>
            </a:extLst>
          </p:cNvPr>
          <p:cNvSpPr txBox="1"/>
          <p:nvPr/>
        </p:nvSpPr>
        <p:spPr>
          <a:xfrm>
            <a:off x="4101736" y="888274"/>
            <a:ext cx="687106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50" normalizeH="0" baseline="0" noProof="0" dirty="0">
                <a:ln w="0"/>
                <a:solidFill>
                  <a:srgbClr val="61C74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 GẶP LẠI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7941911" cy="3366505"/>
            <a:chOff x="1852946" y="-485322"/>
            <a:chExt cx="7941911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470963" y="1557744"/>
              <a:ext cx="532389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Khám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phá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45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240804" y="1411316"/>
            <a:ext cx="788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Baloo 2" panose="03080502040302020200" pitchFamily="66" charset="0"/>
              </a:rPr>
              <a:t>1. Tìm hiểu về nguy cơ/ nguyên nhân cháy nhà. 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Baloo 2" panose="03080502040302020200" pitchFamily="66" charset="0"/>
            </a:endParaRP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2"/>
            <a:ext cx="11220995" cy="6336937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latin typeface="Baloo 2" panose="03080502040302020200" pitchFamily="66" charset="0"/>
                <a:ea typeface="+mn-ea"/>
                <a:cs typeface="Baloo 2" panose="03080502040302020200" pitchFamily="66" charset="0"/>
              </a:rPr>
              <a:t>1. Quan sát hình và cho biết: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Baloo 2" panose="03080502040302020200" pitchFamily="66" charset="0"/>
              <a:ea typeface="+mn-ea"/>
              <a:cs typeface="Baloo 2" panose="03080502040302020200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11791F-6964-4217-A65F-D47414D5F801}"/>
              </a:ext>
            </a:extLst>
          </p:cNvPr>
          <p:cNvSpPr txBox="1"/>
          <p:nvPr/>
        </p:nvSpPr>
        <p:spPr>
          <a:xfrm>
            <a:off x="692669" y="1293852"/>
            <a:ext cx="10806661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xảy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nguyên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DAFD69-6D58-4970-90DB-292E8BF41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276" y="2705734"/>
            <a:ext cx="6286500" cy="4010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17826" y="1900596"/>
            <a:ext cx="5162013" cy="40134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210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442E40-A477-403B-9384-1906A2F85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620" y="601470"/>
            <a:ext cx="5164455" cy="34651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442720" y="4445476"/>
            <a:ext cx="10274662" cy="1606971"/>
            <a:chOff x="674462" y="1335180"/>
            <a:chExt cx="6531010" cy="1376543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22820"/>
              <a:chOff x="1317" y="3053"/>
              <a:chExt cx="16681" cy="5241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Đốt rác bén vào đống rơm dễ gây cháy nhà.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13963-7582-4E28-A958-684F68419132}"/>
              </a:ext>
            </a:extLst>
          </p:cNvPr>
          <p:cNvGrpSpPr/>
          <p:nvPr/>
        </p:nvGrpSpPr>
        <p:grpSpPr>
          <a:xfrm>
            <a:off x="1804124" y="4384516"/>
            <a:ext cx="8605520" cy="1456697"/>
            <a:chOff x="674462" y="1335180"/>
            <a:chExt cx="6531010" cy="1247817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14F04295-6F4E-4D99-BCDF-7E7E2E8C78B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21" name="组合 15">
                <a:extLst>
                  <a:ext uri="{FF2B5EF4-FFF2-40B4-BE49-F238E27FC236}">
                    <a16:creationId xmlns:a16="http://schemas.microsoft.com/office/drawing/2014/main" id="{C51129D4-2C3A-4D0C-BF7A-F3A6BFD7006A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3" name="圆角矩形 14">
                  <a:extLst>
                    <a:ext uri="{FF2B5EF4-FFF2-40B4-BE49-F238E27FC236}">
                      <a16:creationId xmlns:a16="http://schemas.microsoft.com/office/drawing/2014/main" id="{B12A3915-B18D-4186-B7BF-1D034EEB5CA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F35A65B3-0080-4615-925F-FB7684F7C77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2" name="文本框 17">
                <a:extLst>
                  <a:ext uri="{FF2B5EF4-FFF2-40B4-BE49-F238E27FC236}">
                    <a16:creationId xmlns:a16="http://schemas.microsoft.com/office/drawing/2014/main" id="{00AD8BDB-0515-41A1-8D8A-CDC9BBD6797C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Chập điện có thể gây ra cháy nhà.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4FE13F94-D9F4-429A-A571-B730C48942C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59933A-9737-4F19-B3D1-E113A1F58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410" y="814190"/>
            <a:ext cx="5243830" cy="3435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2425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588</Words>
  <Application>Microsoft Office PowerPoint</Application>
  <PresentationFormat>Widescreen</PresentationFormat>
  <Paragraphs>76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微软雅黑</vt:lpstr>
      <vt:lpstr>Arial</vt:lpstr>
      <vt:lpstr>Baloo 2</vt:lpstr>
      <vt:lpstr>Calibri</vt:lpstr>
      <vt:lpstr>Coiny</vt:lpstr>
      <vt:lpstr>Georgia</vt:lpstr>
      <vt:lpstr>iCiel Cadena</vt:lpstr>
      <vt:lpstr>1_Office Theme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Sinh Chu</cp:lastModifiedBy>
  <cp:revision>31</cp:revision>
  <dcterms:created xsi:type="dcterms:W3CDTF">2022-07-05T05:48:09Z</dcterms:created>
  <dcterms:modified xsi:type="dcterms:W3CDTF">2025-04-11T04:54:33Z</dcterms:modified>
</cp:coreProperties>
</file>