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58" r:id="rId3"/>
    <p:sldId id="257" r:id="rId4"/>
    <p:sldId id="260" r:id="rId5"/>
    <p:sldId id="261" r:id="rId6"/>
    <p:sldId id="288" r:id="rId7"/>
    <p:sldId id="262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594B"/>
    <a:srgbClr val="A05423"/>
    <a:srgbClr val="68923F"/>
    <a:srgbClr val="5A632F"/>
    <a:srgbClr val="FFE759"/>
    <a:srgbClr val="F3E6A7"/>
    <a:srgbClr val="899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03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8.png"/><Relationship Id="rId7" Type="http://schemas.openxmlformats.org/officeDocument/2006/relationships/image" Target="../media/image36.gif"/><Relationship Id="rId12" Type="http://schemas.openxmlformats.org/officeDocument/2006/relationships/image" Target="../media/image4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39.gif"/><Relationship Id="rId4" Type="http://schemas.openxmlformats.org/officeDocument/2006/relationships/image" Target="../media/image9.svg"/><Relationship Id="rId9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9.svg"/><Relationship Id="rId7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776ED4-F6E6-9E29-3C9B-F256F2AB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35" y="460378"/>
            <a:ext cx="3810330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7EECBB-9689-6419-994E-8FBC9C9C3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79" y="1214728"/>
            <a:ext cx="10638442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6F3D4-17B4-1124-A930-D78771374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063" y="2515816"/>
            <a:ext cx="7126842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DCFE0B-3BDB-BED8-C997-C01D0912C98D}"/>
              </a:ext>
            </a:extLst>
          </p:cNvPr>
          <p:cNvGrpSpPr/>
          <p:nvPr/>
        </p:nvGrpSpPr>
        <p:grpSpPr>
          <a:xfrm>
            <a:off x="744277" y="1789414"/>
            <a:ext cx="10813315" cy="3696985"/>
            <a:chOff x="744277" y="1789414"/>
            <a:chExt cx="10813315" cy="3696985"/>
          </a:xfrm>
        </p:grpSpPr>
        <p:grpSp>
          <p:nvGrpSpPr>
            <p:cNvPr id="8" name="Group 8"/>
            <p:cNvGrpSpPr/>
            <p:nvPr/>
          </p:nvGrpSpPr>
          <p:grpSpPr>
            <a:xfrm>
              <a:off x="744277" y="1789414"/>
              <a:ext cx="10813315" cy="3696985"/>
              <a:chOff x="-115216" y="-38100"/>
              <a:chExt cx="2528925" cy="7676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15216" y="5924"/>
                <a:ext cx="2528925" cy="723616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19817">
                    <a:moveTo>
                      <a:pt x="1802042" y="0"/>
                    </a:moveTo>
                    <a:cubicBezTo>
                      <a:pt x="1914266" y="0"/>
                      <a:pt x="2005242" y="93979"/>
                      <a:pt x="2005242" y="209908"/>
                    </a:cubicBezTo>
                    <a:cubicBezTo>
                      <a:pt x="2005242" y="325838"/>
                      <a:pt x="1914266" y="419817"/>
                      <a:pt x="1802042" y="419817"/>
                    </a:cubicBezTo>
                    <a:lnTo>
                      <a:pt x="203200" y="419817"/>
                    </a:lnTo>
                    <a:cubicBezTo>
                      <a:pt x="90976" y="419817"/>
                      <a:pt x="0" y="325838"/>
                      <a:pt x="0" y="209908"/>
                    </a:cubicBezTo>
                    <a:cubicBezTo>
                      <a:pt x="0" y="9397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05242" cy="4579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365104" y="2290702"/>
              <a:ext cx="9777818" cy="2727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5365"/>
                </a:lnSpc>
                <a:spcBef>
                  <a:spcPct val="0"/>
                </a:spcBef>
              </a:pP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khu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bảo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tồn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/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theo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miệng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núi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lửa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Ngô-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rông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-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gô-rô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,/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núi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lửa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lớn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/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nằm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vườn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quốc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71" spc="45" dirty="0" err="1">
                  <a:solidFill>
                    <a:srgbClr val="000000"/>
                  </a:solidFill>
                  <a:latin typeface="Cambria Bold"/>
                </a:rPr>
                <a:t>gia</a:t>
              </a:r>
              <a:r>
                <a:rPr lang="en-US" sz="4471" spc="45" dirty="0">
                  <a:solidFill>
                    <a:srgbClr val="000000"/>
                  </a:solidFill>
                  <a:latin typeface="Cambria Bold"/>
                </a:rPr>
                <a:t>.//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3143D0-E4E8-1722-4441-1C06CA48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085" y="199903"/>
            <a:ext cx="5169856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8315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E92E66-C57C-AD6D-261A-3725EF0BC8AB}"/>
              </a:ext>
            </a:extLst>
          </p:cNvPr>
          <p:cNvGrpSpPr/>
          <p:nvPr/>
        </p:nvGrpSpPr>
        <p:grpSpPr>
          <a:xfrm>
            <a:off x="1650909" y="1769710"/>
            <a:ext cx="8916324" cy="966460"/>
            <a:chOff x="990847" y="1447267"/>
            <a:chExt cx="8916324" cy="966460"/>
          </a:xfrm>
        </p:grpSpPr>
        <p:grpSp>
          <p:nvGrpSpPr>
            <p:cNvPr id="9" name="Group 9"/>
            <p:cNvGrpSpPr/>
            <p:nvPr/>
          </p:nvGrpSpPr>
          <p:grpSpPr>
            <a:xfrm>
              <a:off x="990847" y="1447267"/>
              <a:ext cx="8916324" cy="966460"/>
              <a:chOff x="0" y="0"/>
              <a:chExt cx="2005242" cy="41981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05242" cy="419817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19817">
                    <a:moveTo>
                      <a:pt x="1802042" y="0"/>
                    </a:moveTo>
                    <a:cubicBezTo>
                      <a:pt x="1914266" y="0"/>
                      <a:pt x="2005242" y="93979"/>
                      <a:pt x="2005242" y="209908"/>
                    </a:cubicBezTo>
                    <a:cubicBezTo>
                      <a:pt x="2005242" y="325838"/>
                      <a:pt x="1914266" y="419817"/>
                      <a:pt x="1802042" y="419817"/>
                    </a:cubicBezTo>
                    <a:lnTo>
                      <a:pt x="203200" y="419817"/>
                    </a:lnTo>
                    <a:cubicBezTo>
                      <a:pt x="90976" y="419817"/>
                      <a:pt x="0" y="325838"/>
                      <a:pt x="0" y="209908"/>
                    </a:cubicBezTo>
                    <a:cubicBezTo>
                      <a:pt x="0" y="9397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05242" cy="4579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97838" y="1616173"/>
              <a:ext cx="859440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645"/>
                </a:lnSpc>
                <a:spcBef>
                  <a:spcPct val="0"/>
                </a:spcBef>
              </a:pP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Các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nhóm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luyện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đọc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nối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tiếp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871" spc="39" dirty="0" err="1">
                  <a:solidFill>
                    <a:srgbClr val="000000"/>
                  </a:solidFill>
                  <a:latin typeface="Cambria"/>
                </a:rPr>
                <a:t>đoạn</a:t>
              </a:r>
              <a:r>
                <a:rPr lang="en-US" sz="3871" spc="39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02D8AA-CF4A-536F-02D6-0098AFED4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042" y="388005"/>
            <a:ext cx="7998645" cy="121930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2585006" y="2573078"/>
            <a:ext cx="6661398" cy="3896917"/>
          </a:xfrm>
          <a:custGeom>
            <a:avLst/>
            <a:gdLst/>
            <a:ahLst/>
            <a:cxnLst/>
            <a:rect l="l" t="t" r="r" b="b"/>
            <a:pathLst>
              <a:path w="9992097" h="5845376">
                <a:moveTo>
                  <a:pt x="0" y="0"/>
                </a:moveTo>
                <a:lnTo>
                  <a:pt x="9992097" y="0"/>
                </a:lnTo>
                <a:lnTo>
                  <a:pt x="9992097" y="5845376"/>
                </a:lnTo>
                <a:lnTo>
                  <a:pt x="0" y="5845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3C9989-612D-97E2-08B6-DB7C85A51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907" y="493751"/>
            <a:ext cx="6346486" cy="374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118412" y="5620882"/>
            <a:ext cx="3705296" cy="750948"/>
            <a:chOff x="0" y="0"/>
            <a:chExt cx="7410592" cy="15018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Tê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giác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đen</a:t>
              </a:r>
              <a:endParaRPr lang="en-US" sz="3023" spc="30" dirty="0">
                <a:solidFill>
                  <a:srgbClr val="231F20"/>
                </a:solidFill>
                <a:latin typeface="Cambria Bold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B1E996C-1331-0A30-5A10-BF2FBC84F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398" y="249802"/>
            <a:ext cx="5455203" cy="1031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4F5FD-CEE2-3322-35A1-26BA899D9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5" y="1230600"/>
            <a:ext cx="7236770" cy="4342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3649559" y="5568583"/>
            <a:ext cx="4892883" cy="750948"/>
            <a:chOff x="0" y="0"/>
            <a:chExt cx="9785767" cy="15018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785767" cy="1501896"/>
              <a:chOff x="0" y="0"/>
              <a:chExt cx="2647944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4794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647944" h="406400">
                    <a:moveTo>
                      <a:pt x="2444744" y="0"/>
                    </a:moveTo>
                    <a:cubicBezTo>
                      <a:pt x="2556968" y="0"/>
                      <a:pt x="2647944" y="90976"/>
                      <a:pt x="2647944" y="203200"/>
                    </a:cubicBezTo>
                    <a:cubicBezTo>
                      <a:pt x="2647944" y="315424"/>
                      <a:pt x="2556968" y="406400"/>
                      <a:pt x="2444744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647944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552904" y="293748"/>
              <a:ext cx="729411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>
                  <a:solidFill>
                    <a:srgbClr val="231F20"/>
                  </a:solidFill>
                  <a:latin typeface="Cambria Bold"/>
                </a:rPr>
                <a:t>Trâu rừng Châu Phi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50E6EE-5CF2-F726-0BF5-981DB0E6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87" y="237791"/>
            <a:ext cx="5455203" cy="103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3649559" y="5568583"/>
            <a:ext cx="4892883" cy="750948"/>
            <a:chOff x="0" y="0"/>
            <a:chExt cx="9785767" cy="15018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785767" cy="1501896"/>
              <a:chOff x="0" y="0"/>
              <a:chExt cx="2647944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64794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647944" h="406400">
                    <a:moveTo>
                      <a:pt x="2444744" y="0"/>
                    </a:moveTo>
                    <a:cubicBezTo>
                      <a:pt x="2556968" y="0"/>
                      <a:pt x="2647944" y="90976"/>
                      <a:pt x="2647944" y="203200"/>
                    </a:cubicBezTo>
                    <a:cubicBezTo>
                      <a:pt x="2647944" y="315424"/>
                      <a:pt x="2556968" y="406400"/>
                      <a:pt x="2444744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647944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182028" y="289282"/>
              <a:ext cx="812691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Linh 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dương</a:t>
              </a: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đầu</a:t>
              </a: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bò</a:t>
              </a:r>
              <a:endParaRPr lang="en-US" sz="3600" spc="30" dirty="0">
                <a:solidFill>
                  <a:srgbClr val="231F20"/>
                </a:solidFill>
                <a:latin typeface="Cambria Bold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8BE464F-1863-670A-272C-6AB726F3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87" y="237791"/>
            <a:ext cx="5455203" cy="103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56904" y="5632777"/>
            <a:ext cx="2678193" cy="750948"/>
            <a:chOff x="0" y="0"/>
            <a:chExt cx="5356386" cy="15018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356386" cy="1501896"/>
              <a:chOff x="0" y="0"/>
              <a:chExt cx="1449392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4939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49392" h="406400">
                    <a:moveTo>
                      <a:pt x="1246192" y="0"/>
                    </a:moveTo>
                    <a:cubicBezTo>
                      <a:pt x="1358416" y="0"/>
                      <a:pt x="1449392" y="90976"/>
                      <a:pt x="1449392" y="203200"/>
                    </a:cubicBezTo>
                    <a:cubicBezTo>
                      <a:pt x="1449392" y="315424"/>
                      <a:pt x="1358416" y="406400"/>
                      <a:pt x="124619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44939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850006" y="293748"/>
              <a:ext cx="3992542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>
                  <a:solidFill>
                    <a:srgbClr val="231F20"/>
                  </a:solidFill>
                  <a:latin typeface="Cambria Bold"/>
                </a:rPr>
                <a:t>ngựa vằn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73DAA37-6269-81B9-D8AF-BC72B79B3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87" y="237791"/>
            <a:ext cx="5455203" cy="103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56904" y="5632777"/>
            <a:ext cx="2678193" cy="750948"/>
            <a:chOff x="0" y="0"/>
            <a:chExt cx="5356386" cy="15018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356386" cy="1501896"/>
              <a:chOff x="0" y="0"/>
              <a:chExt cx="1449392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4939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49392" h="406400">
                    <a:moveTo>
                      <a:pt x="1246192" y="0"/>
                    </a:moveTo>
                    <a:cubicBezTo>
                      <a:pt x="1358416" y="0"/>
                      <a:pt x="1449392" y="90976"/>
                      <a:pt x="1449392" y="203200"/>
                    </a:cubicBezTo>
                    <a:cubicBezTo>
                      <a:pt x="1449392" y="315424"/>
                      <a:pt x="1358416" y="406400"/>
                      <a:pt x="124619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44939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850006" y="293748"/>
              <a:ext cx="3992542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>
                  <a:solidFill>
                    <a:srgbClr val="231F20"/>
                  </a:solidFill>
                  <a:latin typeface="Cambria Bold"/>
                </a:rPr>
                <a:t>hà mã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7FFA84-76AE-C187-CA74-AA22CAF45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73" y="376015"/>
            <a:ext cx="5455203" cy="103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56904" y="5632777"/>
            <a:ext cx="2678193" cy="750948"/>
            <a:chOff x="0" y="0"/>
            <a:chExt cx="5356386" cy="150189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356386" cy="1501896"/>
              <a:chOff x="0" y="0"/>
              <a:chExt cx="1449392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44939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49392" h="406400">
                    <a:moveTo>
                      <a:pt x="1246192" y="0"/>
                    </a:moveTo>
                    <a:cubicBezTo>
                      <a:pt x="1358416" y="0"/>
                      <a:pt x="1449392" y="90976"/>
                      <a:pt x="1449392" y="203200"/>
                    </a:cubicBezTo>
                    <a:cubicBezTo>
                      <a:pt x="1449392" y="315424"/>
                      <a:pt x="1358416" y="406400"/>
                      <a:pt x="124619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44939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850006" y="293748"/>
              <a:ext cx="3992542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sư</a:t>
              </a: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tử</a:t>
              </a:r>
              <a:endParaRPr lang="en-US" sz="3600" spc="30" dirty="0">
                <a:solidFill>
                  <a:srgbClr val="231F20"/>
                </a:solidFill>
                <a:latin typeface="Cambria Bold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47EF9-6E62-CA26-69DE-23F0558FB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887" y="237791"/>
            <a:ext cx="5455203" cy="103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08" y="462317"/>
            <a:ext cx="1338887" cy="1176503"/>
            <a:chOff x="-6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-6" y="238788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200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200" spc="30" dirty="0">
                  <a:solidFill>
                    <a:srgbClr val="231F20"/>
                  </a:solidFill>
                  <a:latin typeface="Cambria Bold"/>
                </a:rPr>
                <a:t> 1: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328860" y="431656"/>
            <a:ext cx="8176107" cy="103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Tên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gọi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hoang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dã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có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gì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đặc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biệt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B62E5A-D3AC-86C5-4252-297D88638768}"/>
              </a:ext>
            </a:extLst>
          </p:cNvPr>
          <p:cNvGrpSpPr/>
          <p:nvPr/>
        </p:nvGrpSpPr>
        <p:grpSpPr>
          <a:xfrm>
            <a:off x="284849" y="1973080"/>
            <a:ext cx="7255333" cy="4271577"/>
            <a:chOff x="194759" y="2102842"/>
            <a:chExt cx="7255333" cy="4271577"/>
          </a:xfrm>
        </p:grpSpPr>
        <p:sp>
          <p:nvSpPr>
            <p:cNvPr id="10" name="Freeform 10"/>
            <p:cNvSpPr/>
            <p:nvPr/>
          </p:nvSpPr>
          <p:spPr>
            <a:xfrm>
              <a:off x="194759" y="2102842"/>
              <a:ext cx="7255333" cy="4271577"/>
            </a:xfrm>
            <a:custGeom>
              <a:avLst/>
              <a:gdLst/>
              <a:ahLst/>
              <a:cxnLst/>
              <a:rect l="l" t="t" r="r" b="b"/>
              <a:pathLst>
                <a:path w="10882999" h="6407365">
                  <a:moveTo>
                    <a:pt x="0" y="0"/>
                  </a:moveTo>
                  <a:lnTo>
                    <a:pt x="10882999" y="0"/>
                  </a:lnTo>
                  <a:lnTo>
                    <a:pt x="10882999" y="6407366"/>
                  </a:lnTo>
                  <a:lnTo>
                    <a:pt x="0" y="6407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676227" y="2576941"/>
              <a:ext cx="6292395" cy="3116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147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	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Tên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của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khu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bảo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tồn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đặt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theo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tên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của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miệng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núi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lửa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Ngô-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rông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gô-rô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,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một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núi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lửa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lớn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nằm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trong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vườn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quốc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gia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. Ngô-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rông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-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gô-rô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theo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tiếng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địa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phương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có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nghĩa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là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“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Quà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tặng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cuộc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200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200" dirty="0">
                  <a:solidFill>
                    <a:srgbClr val="231F20"/>
                  </a:solidFill>
                  <a:latin typeface="Cambria"/>
                </a:rPr>
                <a:t>”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292559" y="98901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AA3E3-3607-CB49-FF06-2A6DCF08A19D}"/>
              </a:ext>
            </a:extLst>
          </p:cNvPr>
          <p:cNvSpPr txBox="1"/>
          <p:nvPr/>
        </p:nvSpPr>
        <p:spPr>
          <a:xfrm>
            <a:off x="407670" y="865253"/>
            <a:ext cx="11376660" cy="5693866"/>
          </a:xfrm>
          <a:prstGeom prst="rect">
            <a:avLst/>
          </a:prstGeom>
          <a:solidFill>
            <a:schemeClr val="bg1"/>
          </a:solidFill>
          <a:ln w="28575">
            <a:solidFill>
              <a:srgbClr val="90594B"/>
            </a:solidFill>
          </a:ln>
        </p:spPr>
        <p:txBody>
          <a:bodyPr wrap="square">
            <a:spAutoFit/>
          </a:bodyPr>
          <a:lstStyle/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Đọc đúng từ ngữ, câu, đoạn và toàn bộ bài Khu bảo tồn động vật hoang dã Ngô-rông-gô-rô.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thông tin chính trong bài. Hiểu nghĩa của các chi tiết, hình ảnh miêu tả cảnh vật. Nhận biết được ý chính của mỗi đoạn trong bài.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Hiểu được điều tác giả muốn nói thông qua bài đọc: Bài đọc giới thiệu về khu bảo tồn động vật hoang dã Ngô-rông-ngô-rô thuộc châu Phi, nơi đây có rất nhiều loài động vật quý hiếm, chúng được sinh sống tự do và hoàn toàn không sợ bị săn bắn.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ý thức bảo vệ môi trường sống của động vật.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sống: Biết yêu quý, có ý thức bảo vệ động vật hoang dã.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4BFB34-FC30-2F9A-845E-E648F3AA4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538" y="397338"/>
            <a:ext cx="5822185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11" y="462317"/>
            <a:ext cx="1338887" cy="1176503"/>
            <a:chOff x="0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2104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2: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3781" y="2180046"/>
            <a:ext cx="570546" cy="6005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0597" y="3107936"/>
            <a:ext cx="516914" cy="6421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3781" y="4080265"/>
            <a:ext cx="543730" cy="6075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90597" y="5095445"/>
            <a:ext cx="553817" cy="57390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79550" y="2284311"/>
            <a:ext cx="10387905" cy="332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hàng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nghìn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con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hồng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hạc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743"/>
              </a:lnSpc>
            </a:pPr>
            <a:endParaRPr lang="en-US" sz="3531" dirty="0">
              <a:solidFill>
                <a:srgbClr val="231F20"/>
              </a:solidFill>
              <a:latin typeface="Cambria Bold"/>
            </a:endParaRPr>
          </a:p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diện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tích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8 202 ki-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lô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-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mét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vuông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743"/>
              </a:lnSpc>
            </a:pPr>
            <a:endParaRPr lang="en-US" sz="3531" dirty="0">
              <a:solidFill>
                <a:srgbClr val="231F20"/>
              </a:solidFill>
              <a:latin typeface="Cambria Bold"/>
            </a:endParaRPr>
          </a:p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khoảng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25 000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loài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động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vật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743"/>
              </a:lnSpc>
            </a:pPr>
            <a:endParaRPr lang="en-US" sz="3531" dirty="0">
              <a:solidFill>
                <a:srgbClr val="231F20"/>
              </a:solidFill>
              <a:latin typeface="Cambria Bold"/>
            </a:endParaRPr>
          </a:p>
          <a:p>
            <a:pPr defTabSz="609630">
              <a:lnSpc>
                <a:spcPts val="3743"/>
              </a:lnSpc>
            </a:pP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Có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nhiều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loài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thú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: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tê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giác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trâu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rừng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hà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mã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sư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 </a:t>
            </a:r>
            <a:r>
              <a:rPr lang="en-US" sz="3531" dirty="0" err="1">
                <a:solidFill>
                  <a:srgbClr val="231F20"/>
                </a:solidFill>
                <a:latin typeface="Cambria Bold"/>
              </a:rPr>
              <a:t>tử</a:t>
            </a:r>
            <a:r>
              <a:rPr lang="en-US" sz="3531" dirty="0">
                <a:solidFill>
                  <a:srgbClr val="231F20"/>
                </a:solidFill>
                <a:latin typeface="Cambria Bold"/>
              </a:rPr>
              <a:t>,...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8174419" y="4017726"/>
            <a:ext cx="670059" cy="670059"/>
          </a:xfrm>
          <a:custGeom>
            <a:avLst/>
            <a:gdLst/>
            <a:ahLst/>
            <a:cxnLst/>
            <a:rect l="l" t="t" r="r" b="b"/>
            <a:pathLst>
              <a:path w="1005088" h="1005088">
                <a:moveTo>
                  <a:pt x="0" y="0"/>
                </a:moveTo>
                <a:lnTo>
                  <a:pt x="1005088" y="0"/>
                </a:lnTo>
                <a:lnTo>
                  <a:pt x="1005088" y="1005088"/>
                </a:lnTo>
                <a:lnTo>
                  <a:pt x="0" y="100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81088" y="357506"/>
            <a:ext cx="8984827" cy="1569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36"/>
              </a:lnSpc>
              <a:spcBef>
                <a:spcPct val="0"/>
              </a:spcBef>
            </a:pPr>
            <a:r>
              <a:rPr lang="en-US" sz="3200" dirty="0">
                <a:solidFill>
                  <a:srgbClr val="A05423"/>
                </a:solidFill>
                <a:latin typeface="Cambria Bold"/>
              </a:rPr>
              <a:t>Chi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tiết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nào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thể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hiện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rõ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nhất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sự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phong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phú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các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loài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sống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trong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?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Tìm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câu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trả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lời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A05423"/>
                </a:solidFill>
                <a:latin typeface="Cambria Bold"/>
              </a:rPr>
              <a:t>đúng</a:t>
            </a:r>
            <a:r>
              <a:rPr lang="en-US" sz="3200" dirty="0">
                <a:solidFill>
                  <a:srgbClr val="A05423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11" y="462317"/>
            <a:ext cx="1338887" cy="1176503"/>
            <a:chOff x="0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2104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3: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09891" y="498448"/>
            <a:ext cx="9156189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8"/>
              </a:lnSpc>
            </a:pP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Những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chi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tiết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nào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cho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biết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các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loài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ở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</a:p>
          <a:p>
            <a:pPr algn="ctr" defTabSz="609630">
              <a:lnSpc>
                <a:spcPts val="3928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được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sinh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sống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tự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do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và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không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sợ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bị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săn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805" dirty="0" err="1">
                <a:solidFill>
                  <a:srgbClr val="A05423"/>
                </a:solidFill>
                <a:latin typeface="Cambria Bold"/>
              </a:rPr>
              <a:t>bắn</a:t>
            </a:r>
            <a:r>
              <a:rPr lang="en-US" sz="2805" dirty="0">
                <a:solidFill>
                  <a:srgbClr val="A05423"/>
                </a:solidFill>
                <a:latin typeface="Cambria Bold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34196-29F9-8858-1C3B-565A3915AC23}"/>
              </a:ext>
            </a:extLst>
          </p:cNvPr>
          <p:cNvGrpSpPr/>
          <p:nvPr/>
        </p:nvGrpSpPr>
        <p:grpSpPr>
          <a:xfrm>
            <a:off x="139368" y="1451941"/>
            <a:ext cx="11622294" cy="5305367"/>
            <a:chOff x="139368" y="1451941"/>
            <a:chExt cx="11622294" cy="5305367"/>
          </a:xfrm>
        </p:grpSpPr>
        <p:sp>
          <p:nvSpPr>
            <p:cNvPr id="11" name="Freeform 11"/>
            <p:cNvSpPr/>
            <p:nvPr/>
          </p:nvSpPr>
          <p:spPr>
            <a:xfrm>
              <a:off x="139368" y="1451941"/>
              <a:ext cx="11622294" cy="5305367"/>
            </a:xfrm>
            <a:custGeom>
              <a:avLst/>
              <a:gdLst/>
              <a:ahLst/>
              <a:cxnLst/>
              <a:rect l="l" t="t" r="r" b="b"/>
              <a:pathLst>
                <a:path w="10882999" h="6407365">
                  <a:moveTo>
                    <a:pt x="0" y="0"/>
                  </a:moveTo>
                  <a:lnTo>
                    <a:pt x="10882999" y="0"/>
                  </a:lnTo>
                  <a:lnTo>
                    <a:pt x="10882999" y="6407365"/>
                  </a:lnTo>
                  <a:lnTo>
                    <a:pt x="0" y="6407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02766" y="1937041"/>
              <a:ext cx="10586469" cy="3988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Các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loài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động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vật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ở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khu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bảo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tồn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sinh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tự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do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và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không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sợ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bị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săn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bắn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như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: </a:t>
              </a:r>
            </a:p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Lũ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sư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tử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: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nằm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nghỉ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dưới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tán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cây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,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dửng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dưng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nhìn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những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chiếc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xe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du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lịch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lướt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qua. </a:t>
              </a:r>
            </a:p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Nhiều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chú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vo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: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lững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thững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qua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đường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,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ngay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trước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mũi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xe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ô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tô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của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du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khách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. </a:t>
              </a:r>
            </a:p>
            <a:p>
              <a:pPr algn="just" defTabSz="609630">
                <a:lnSpc>
                  <a:spcPts val="4458"/>
                </a:lnSpc>
                <a:spcBef>
                  <a:spcPct val="0"/>
                </a:spcBef>
              </a:pP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Hàng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nghìn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con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hồng</a:t>
              </a:r>
              <a:r>
                <a:rPr lang="en-US" sz="318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 Bold"/>
                </a:rPr>
                <a:t>hạ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quanh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các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hồ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185" dirty="0" err="1">
                  <a:solidFill>
                    <a:srgbClr val="231F20"/>
                  </a:solidFill>
                  <a:latin typeface="Cambria"/>
                </a:rPr>
                <a:t>nước</a:t>
              </a:r>
              <a:r>
                <a:rPr lang="en-US" sz="3185" dirty="0">
                  <a:solidFill>
                    <a:srgbClr val="231F2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479611" y="462317"/>
            <a:ext cx="1338887" cy="1176503"/>
            <a:chOff x="0" y="0"/>
            <a:chExt cx="2677775" cy="2353006"/>
          </a:xfrm>
        </p:grpSpPr>
        <p:sp>
          <p:nvSpPr>
            <p:cNvPr id="8" name="Freeform 8"/>
            <p:cNvSpPr/>
            <p:nvPr/>
          </p:nvSpPr>
          <p:spPr>
            <a:xfrm>
              <a:off x="112299" y="0"/>
              <a:ext cx="2453177" cy="2353006"/>
            </a:xfrm>
            <a:custGeom>
              <a:avLst/>
              <a:gdLst/>
              <a:ahLst/>
              <a:cxnLst/>
              <a:rect l="l" t="t" r="r" b="b"/>
              <a:pathLst>
                <a:path w="2453177" h="2353006">
                  <a:moveTo>
                    <a:pt x="0" y="0"/>
                  </a:moveTo>
                  <a:lnTo>
                    <a:pt x="2453177" y="0"/>
                  </a:lnTo>
                  <a:lnTo>
                    <a:pt x="2453177" y="2353006"/>
                  </a:lnTo>
                  <a:lnTo>
                    <a:pt x="0" y="235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2104"/>
              <a:ext cx="2677775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023" spc="30" dirty="0" err="1">
                  <a:solidFill>
                    <a:srgbClr val="231F20"/>
                  </a:solidFill>
                  <a:latin typeface="Cambria Bold"/>
                </a:rPr>
                <a:t>Câu</a:t>
              </a:r>
              <a:r>
                <a:rPr lang="en-US" sz="3023" spc="30" dirty="0">
                  <a:solidFill>
                    <a:srgbClr val="231F20"/>
                  </a:solidFill>
                  <a:latin typeface="Cambria Bold"/>
                </a:rPr>
                <a:t> 4: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89326" y="1309062"/>
            <a:ext cx="4401374" cy="5224183"/>
          </a:xfrm>
          <a:custGeom>
            <a:avLst/>
            <a:gdLst/>
            <a:ahLst/>
            <a:cxnLst/>
            <a:rect l="l" t="t" r="r" b="b"/>
            <a:pathLst>
              <a:path w="6602061" h="7836274">
                <a:moveTo>
                  <a:pt x="0" y="0"/>
                </a:moveTo>
                <a:lnTo>
                  <a:pt x="6602061" y="0"/>
                </a:lnTo>
                <a:lnTo>
                  <a:pt x="6602061" y="7836274"/>
                </a:lnTo>
                <a:lnTo>
                  <a:pt x="0" y="78362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09891" y="492098"/>
            <a:ext cx="9030492" cy="102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  <a:spcBef>
                <a:spcPct val="0"/>
              </a:spcBef>
            </a:pPr>
            <a:r>
              <a:rPr lang="en-US" sz="2971" dirty="0">
                <a:solidFill>
                  <a:srgbClr val="A05423"/>
                </a:solidFill>
                <a:latin typeface="Cambria Bold"/>
              </a:rPr>
              <a:t>Em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có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suy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nghĩ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gì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về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những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loài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động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vật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sống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trong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khu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bảo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tồn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 Ngô-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rông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-</a:t>
            </a:r>
            <a:r>
              <a:rPr lang="en-US" sz="2971" dirty="0" err="1">
                <a:solidFill>
                  <a:srgbClr val="A05423"/>
                </a:solidFill>
                <a:latin typeface="Cambria Bold"/>
              </a:rPr>
              <a:t>gô-rô</a:t>
            </a:r>
            <a:r>
              <a:rPr lang="en-US" sz="2971" dirty="0">
                <a:solidFill>
                  <a:srgbClr val="A05423"/>
                </a:solidFill>
                <a:latin typeface="Cambria Bold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EA86F-9615-AB7C-7ECD-6E4C38C400C7}"/>
              </a:ext>
            </a:extLst>
          </p:cNvPr>
          <p:cNvGrpSpPr/>
          <p:nvPr/>
        </p:nvGrpSpPr>
        <p:grpSpPr>
          <a:xfrm>
            <a:off x="4701898" y="1419007"/>
            <a:ext cx="7242961" cy="4753193"/>
            <a:chOff x="4701898" y="1419007"/>
            <a:chExt cx="7242961" cy="4753193"/>
          </a:xfrm>
        </p:grpSpPr>
        <p:sp>
          <p:nvSpPr>
            <p:cNvPr id="11" name="Freeform 11"/>
            <p:cNvSpPr/>
            <p:nvPr/>
          </p:nvSpPr>
          <p:spPr>
            <a:xfrm>
              <a:off x="4701898" y="1419007"/>
              <a:ext cx="7242961" cy="4753193"/>
            </a:xfrm>
            <a:custGeom>
              <a:avLst/>
              <a:gdLst/>
              <a:ahLst/>
              <a:cxnLst/>
              <a:rect l="l" t="t" r="r" b="b"/>
              <a:pathLst>
                <a:path w="10864442" h="7129790">
                  <a:moveTo>
                    <a:pt x="0" y="0"/>
                  </a:moveTo>
                  <a:lnTo>
                    <a:pt x="10864442" y="0"/>
                  </a:lnTo>
                  <a:lnTo>
                    <a:pt x="10864442" y="7129790"/>
                  </a:lnTo>
                  <a:lnTo>
                    <a:pt x="0" y="712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324798" y="2304066"/>
              <a:ext cx="5997161" cy="2780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41"/>
                </a:lnSpc>
              </a:pP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Những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loại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động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vật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trong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khu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bảo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tồn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Ngô-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rông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-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gô-rô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sống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một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cách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tự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do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không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phải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chịu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cảnh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săn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bắn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và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được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phát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triển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tự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 </a:t>
              </a:r>
              <a:r>
                <a:rPr lang="en-US" sz="3442" dirty="0" err="1">
                  <a:solidFill>
                    <a:srgbClr val="231F20"/>
                  </a:solidFill>
                  <a:latin typeface="Cambria"/>
                </a:rPr>
                <a:t>nhiên</a:t>
              </a:r>
              <a:r>
                <a:rPr lang="en-US" sz="3442" dirty="0">
                  <a:solidFill>
                    <a:srgbClr val="231F20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03962" y="2353414"/>
            <a:ext cx="6184076" cy="261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179"/>
              </a:lnSpc>
            </a:pP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Ngô-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gô-rô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31F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8E0493-510E-3615-77FA-94F909D7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46" y="918479"/>
            <a:ext cx="4554107" cy="1219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989DD7A-93AC-F86F-E401-0CD935483B64}"/>
              </a:ext>
            </a:extLst>
          </p:cNvPr>
          <p:cNvGrpSpPr/>
          <p:nvPr/>
        </p:nvGrpSpPr>
        <p:grpSpPr>
          <a:xfrm>
            <a:off x="5967242" y="798353"/>
            <a:ext cx="4876800" cy="2444496"/>
            <a:chOff x="5967242" y="798353"/>
            <a:chExt cx="4876800" cy="2444496"/>
          </a:xfrm>
        </p:grpSpPr>
        <p:sp>
          <p:nvSpPr>
            <p:cNvPr id="19" name="Freeform 11"/>
            <p:cNvSpPr/>
            <p:nvPr/>
          </p:nvSpPr>
          <p:spPr>
            <a:xfrm>
              <a:off x="5967242" y="798353"/>
              <a:ext cx="4876800" cy="2444496"/>
            </a:xfrm>
            <a:custGeom>
              <a:avLst/>
              <a:gdLst/>
              <a:ahLst/>
              <a:cxnLst/>
              <a:rect l="l" t="t" r="r" b="b"/>
              <a:pathLst>
                <a:path w="7315200" h="3666744">
                  <a:moveTo>
                    <a:pt x="0" y="0"/>
                  </a:moveTo>
                  <a:lnTo>
                    <a:pt x="7315200" y="0"/>
                  </a:lnTo>
                  <a:lnTo>
                    <a:pt x="7315200" y="3666744"/>
                  </a:lnTo>
                  <a:lnTo>
                    <a:pt x="0" y="3666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4"/>
            <p:cNvSpPr txBox="1"/>
            <p:nvPr/>
          </p:nvSpPr>
          <p:spPr>
            <a:xfrm>
              <a:off x="6209551" y="1533662"/>
              <a:ext cx="4392183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00"/>
                </a:lnSpc>
              </a:pP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Chia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sẻ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bài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học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với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người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thân</a:t>
              </a:r>
              <a:endParaRPr lang="en-US" sz="3674" spc="55" dirty="0">
                <a:solidFill>
                  <a:srgbClr val="231F20"/>
                </a:solidFill>
                <a:latin typeface="Cambria Bold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ADB55-1865-98BB-677F-8168CE32B7DD}"/>
              </a:ext>
            </a:extLst>
          </p:cNvPr>
          <p:cNvGrpSpPr/>
          <p:nvPr/>
        </p:nvGrpSpPr>
        <p:grpSpPr>
          <a:xfrm>
            <a:off x="5307572" y="3164387"/>
            <a:ext cx="4876800" cy="2444496"/>
            <a:chOff x="5307572" y="3164387"/>
            <a:chExt cx="4876800" cy="2444496"/>
          </a:xfrm>
        </p:grpSpPr>
        <p:sp>
          <p:nvSpPr>
            <p:cNvPr id="22" name="Freeform 13"/>
            <p:cNvSpPr/>
            <p:nvPr/>
          </p:nvSpPr>
          <p:spPr>
            <a:xfrm>
              <a:off x="5307572" y="3164387"/>
              <a:ext cx="4876800" cy="2444496"/>
            </a:xfrm>
            <a:custGeom>
              <a:avLst/>
              <a:gdLst/>
              <a:ahLst/>
              <a:cxnLst/>
              <a:rect l="l" t="t" r="r" b="b"/>
              <a:pathLst>
                <a:path w="7315200" h="3666744">
                  <a:moveTo>
                    <a:pt x="0" y="0"/>
                  </a:moveTo>
                  <a:lnTo>
                    <a:pt x="7315200" y="0"/>
                  </a:lnTo>
                  <a:lnTo>
                    <a:pt x="7315200" y="3666744"/>
                  </a:lnTo>
                  <a:lnTo>
                    <a:pt x="0" y="3666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15"/>
            <p:cNvSpPr txBox="1"/>
            <p:nvPr/>
          </p:nvSpPr>
          <p:spPr>
            <a:xfrm>
              <a:off x="5644928" y="4065209"/>
              <a:ext cx="4392183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00"/>
                </a:lnSpc>
              </a:pP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Chuẩn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bị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bài</a:t>
              </a:r>
              <a:r>
                <a:rPr lang="en-US" sz="3674" spc="55" dirty="0">
                  <a:solidFill>
                    <a:srgbClr val="231F20"/>
                  </a:solidFill>
                  <a:latin typeface="Cambria Bold"/>
                </a:rPr>
                <a:t> </a:t>
              </a:r>
              <a:r>
                <a:rPr lang="en-US" sz="3674" spc="55" dirty="0" err="1">
                  <a:solidFill>
                    <a:srgbClr val="231F20"/>
                  </a:solidFill>
                  <a:latin typeface="Cambria Bold"/>
                </a:rPr>
                <a:t>mới</a:t>
              </a:r>
              <a:endParaRPr lang="en-US" sz="3674" spc="55" dirty="0">
                <a:solidFill>
                  <a:srgbClr val="231F2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1EC128-29DD-5E94-972A-F6490C73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1" y="1182975"/>
            <a:ext cx="11065199" cy="3639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9E99B0-F021-14FC-DE56-850501750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89" y="1181929"/>
            <a:ext cx="4877223" cy="373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552C7A-16C4-E61D-BE1C-7AD1FC566313}"/>
              </a:ext>
            </a:extLst>
          </p:cNvPr>
          <p:cNvGrpSpPr/>
          <p:nvPr/>
        </p:nvGrpSpPr>
        <p:grpSpPr>
          <a:xfrm>
            <a:off x="5133976" y="695458"/>
            <a:ext cx="6054228" cy="4343267"/>
            <a:chOff x="3933826" y="371608"/>
            <a:chExt cx="6054228" cy="4343267"/>
          </a:xfrm>
        </p:grpSpPr>
        <p:sp>
          <p:nvSpPr>
            <p:cNvPr id="8" name="Freeform 8"/>
            <p:cNvSpPr/>
            <p:nvPr/>
          </p:nvSpPr>
          <p:spPr>
            <a:xfrm>
              <a:off x="3933826" y="371608"/>
              <a:ext cx="6054228" cy="4343267"/>
            </a:xfrm>
            <a:custGeom>
              <a:avLst/>
              <a:gdLst/>
              <a:ahLst/>
              <a:cxnLst/>
              <a:rect l="l" t="t" r="r" b="b"/>
              <a:pathLst>
                <a:path w="7901492" h="6074272">
                  <a:moveTo>
                    <a:pt x="0" y="0"/>
                  </a:moveTo>
                  <a:lnTo>
                    <a:pt x="7901492" y="0"/>
                  </a:lnTo>
                  <a:lnTo>
                    <a:pt x="7901492" y="6074272"/>
                  </a:lnTo>
                  <a:lnTo>
                    <a:pt x="0" y="6074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4580031" y="913040"/>
              <a:ext cx="4729305" cy="2708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Kể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những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việc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con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đã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làm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để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bảo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hoang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400" spc="35" dirty="0" err="1">
                  <a:solidFill>
                    <a:srgbClr val="000000"/>
                  </a:solidFill>
                  <a:latin typeface="Cambria Bold"/>
                </a:rPr>
                <a:t>dã</a:t>
              </a:r>
              <a:r>
                <a:rPr lang="en-US" sz="4400" spc="3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1638" y="249804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1859237" y="852178"/>
            <a:ext cx="9240682" cy="5417350"/>
            <a:chOff x="0" y="0"/>
            <a:chExt cx="18481364" cy="10834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81364" cy="10834700"/>
            </a:xfrm>
            <a:custGeom>
              <a:avLst/>
              <a:gdLst/>
              <a:ahLst/>
              <a:cxnLst/>
              <a:rect l="l" t="t" r="r" b="b"/>
              <a:pathLst>
                <a:path w="18481364" h="10834700">
                  <a:moveTo>
                    <a:pt x="0" y="0"/>
                  </a:moveTo>
                  <a:lnTo>
                    <a:pt x="18481364" y="0"/>
                  </a:lnTo>
                  <a:lnTo>
                    <a:pt x="18481364" y="10834700"/>
                  </a:lnTo>
                  <a:lnTo>
                    <a:pt x="0" y="10834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30402" y="1380128"/>
              <a:ext cx="16020560" cy="7879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>
                <a:spcBef>
                  <a:spcPct val="0"/>
                </a:spcBef>
              </a:pP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chặn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chặt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algn="just" defTabSz="609630">
                <a:spcBef>
                  <a:spcPct val="0"/>
                </a:spcBef>
              </a:pP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nhằm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..</a:t>
              </a:r>
            </a:p>
            <a:p>
              <a:pPr algn="just" defTabSz="609630">
                <a:spcBef>
                  <a:spcPct val="0"/>
                </a:spcBef>
              </a:pP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tồn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spc="3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US" sz="3200" spc="3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504920" y="419457"/>
            <a:ext cx="2489938" cy="1783418"/>
          </a:xfrm>
          <a:custGeom>
            <a:avLst/>
            <a:gdLst/>
            <a:ahLst/>
            <a:cxnLst/>
            <a:rect l="l" t="t" r="r" b="b"/>
            <a:pathLst>
              <a:path w="3734907" h="2675127">
                <a:moveTo>
                  <a:pt x="0" y="0"/>
                </a:moveTo>
                <a:lnTo>
                  <a:pt x="3734907" y="0"/>
                </a:lnTo>
                <a:lnTo>
                  <a:pt x="3734907" y="2675127"/>
                </a:lnTo>
                <a:lnTo>
                  <a:pt x="0" y="2675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8D9910-30BD-28B6-EF49-BEE01717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92" y="1400084"/>
            <a:ext cx="4883319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F3D1D3-26D7-CD2E-5BFF-466702F2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42199"/>
            <a:ext cx="5389331" cy="43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7206524" y="0"/>
            <a:ext cx="5338" cy="6172200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3896141" y="5037299"/>
            <a:ext cx="4876800" cy="1134965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9153" y="5037362"/>
            <a:ext cx="4876800" cy="1134965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334982" y="-769"/>
            <a:ext cx="0" cy="5857044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6334542" y="771503"/>
            <a:ext cx="4756665" cy="981062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34542" y="2244715"/>
            <a:ext cx="4756665" cy="981062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01208" y="3683475"/>
            <a:ext cx="4756665" cy="981062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16870" y="5037236"/>
            <a:ext cx="4876800" cy="1134965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35870" y="6172200"/>
            <a:ext cx="15674124" cy="2057400"/>
            <a:chOff x="0" y="0"/>
            <a:chExt cx="619224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92247" cy="812800"/>
            </a:xfrm>
            <a:custGeom>
              <a:avLst/>
              <a:gdLst/>
              <a:ahLst/>
              <a:cxnLst/>
              <a:rect l="l" t="t" r="r" b="b"/>
              <a:pathLst>
                <a:path w="6192247" h="812800">
                  <a:moveTo>
                    <a:pt x="0" y="0"/>
                  </a:moveTo>
                  <a:lnTo>
                    <a:pt x="6192247" y="0"/>
                  </a:lnTo>
                  <a:lnTo>
                    <a:pt x="619224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C26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92247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621850" y="982755"/>
            <a:ext cx="465615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196"/>
              </a:lnSpc>
            </a:pP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spc="26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6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US" sz="2800" b="1" spc="26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401208" y="2569721"/>
            <a:ext cx="48768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</a:pP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4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spc="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35431" y="3937321"/>
            <a:ext cx="135866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248"/>
              </a:lnSpc>
            </a:pPr>
            <a:r>
              <a:rPr lang="en-US" sz="2800" b="1" spc="2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spc="2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spc="27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b="1" spc="27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B5CD1F-ADE2-3F8D-1BC8-D86E343F2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66" y="233851"/>
            <a:ext cx="5352752" cy="1444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4ADD21-95E8-226F-E4E0-AE9AC8C89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734" y="561395"/>
            <a:ext cx="1213209" cy="160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68621B-337F-B259-1D3C-8D013B2F8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5623" y="1948278"/>
            <a:ext cx="1353429" cy="16094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BF5CF1-6A0B-50FB-AE8A-A3BFD186A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623" y="3400997"/>
            <a:ext cx="1371719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1347" y="266317"/>
            <a:ext cx="12823638" cy="7645746"/>
            <a:chOff x="0" y="0"/>
            <a:chExt cx="25647276" cy="15291492"/>
          </a:xfrm>
        </p:grpSpPr>
        <p:sp>
          <p:nvSpPr>
            <p:cNvPr id="3" name="Freeform 3"/>
            <p:cNvSpPr/>
            <p:nvPr/>
          </p:nvSpPr>
          <p:spPr>
            <a:xfrm>
              <a:off x="0" y="11141296"/>
              <a:ext cx="25647276" cy="4150196"/>
            </a:xfrm>
            <a:custGeom>
              <a:avLst/>
              <a:gdLst/>
              <a:ahLst/>
              <a:cxnLst/>
              <a:rect l="l" t="t" r="r" b="b"/>
              <a:pathLst>
                <a:path w="25647276" h="4150196">
                  <a:moveTo>
                    <a:pt x="0" y="0"/>
                  </a:moveTo>
                  <a:lnTo>
                    <a:pt x="25647276" y="0"/>
                  </a:lnTo>
                  <a:lnTo>
                    <a:pt x="25647276" y="4150196"/>
                  </a:lnTo>
                  <a:lnTo>
                    <a:pt x="0" y="415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832980" y="0"/>
              <a:ext cx="23244593" cy="12716788"/>
              <a:chOff x="0" y="0"/>
              <a:chExt cx="4591525" cy="251195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91524" cy="2511958"/>
              </a:xfrm>
              <a:custGeom>
                <a:avLst/>
                <a:gdLst/>
                <a:ahLst/>
                <a:cxnLst/>
                <a:rect l="l" t="t" r="r" b="b"/>
                <a:pathLst>
                  <a:path w="4591524" h="2511958">
                    <a:moveTo>
                      <a:pt x="22648" y="0"/>
                    </a:moveTo>
                    <a:lnTo>
                      <a:pt x="4568876" y="0"/>
                    </a:lnTo>
                    <a:cubicBezTo>
                      <a:pt x="4574883" y="0"/>
                      <a:pt x="4580644" y="2386"/>
                      <a:pt x="4584891" y="6634"/>
                    </a:cubicBezTo>
                    <a:cubicBezTo>
                      <a:pt x="4589138" y="10881"/>
                      <a:pt x="4591524" y="16642"/>
                      <a:pt x="4591524" y="22648"/>
                    </a:cubicBezTo>
                    <a:lnTo>
                      <a:pt x="4591524" y="2489310"/>
                    </a:lnTo>
                    <a:cubicBezTo>
                      <a:pt x="4591524" y="2501818"/>
                      <a:pt x="4581384" y="2511958"/>
                      <a:pt x="4568876" y="2511958"/>
                    </a:cubicBezTo>
                    <a:lnTo>
                      <a:pt x="22648" y="2511958"/>
                    </a:lnTo>
                    <a:cubicBezTo>
                      <a:pt x="10140" y="2511958"/>
                      <a:pt x="0" y="2501818"/>
                      <a:pt x="0" y="2489310"/>
                    </a:cubicBezTo>
                    <a:lnTo>
                      <a:pt x="0" y="22648"/>
                    </a:lnTo>
                    <a:cubicBezTo>
                      <a:pt x="0" y="10140"/>
                      <a:pt x="10140" y="0"/>
                      <a:pt x="22648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 w="47625" cap="rnd">
                <a:solidFill>
                  <a:srgbClr val="697953"/>
                </a:solidFill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4591525" cy="255005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1432585" y="1947138"/>
            <a:ext cx="4498399" cy="887819"/>
            <a:chOff x="0" y="0"/>
            <a:chExt cx="7410592" cy="150189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97629" y="430856"/>
              <a:ext cx="6615332" cy="780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Ngô-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rông</a:t>
              </a: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-</a:t>
              </a:r>
              <a:r>
                <a:rPr lang="en-US" sz="3600" spc="30" dirty="0" err="1">
                  <a:solidFill>
                    <a:srgbClr val="231F20"/>
                  </a:solidFill>
                  <a:latin typeface="Cambria Bold"/>
                </a:rPr>
                <a:t>gô-rô</a:t>
              </a:r>
              <a:endParaRPr lang="en-US" sz="3600" spc="30" dirty="0">
                <a:solidFill>
                  <a:srgbClr val="231F20"/>
                </a:solidFill>
                <a:latin typeface="Cambria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43757" y="2030553"/>
            <a:ext cx="4015658" cy="887819"/>
            <a:chOff x="0" y="0"/>
            <a:chExt cx="7410592" cy="150189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>
                  <a:solidFill>
                    <a:srgbClr val="231F20"/>
                  </a:solidFill>
                  <a:latin typeface="Cambria Bold"/>
                </a:rPr>
                <a:t>Tan-da-ni-a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6997" y="3578952"/>
            <a:ext cx="4015658" cy="887819"/>
            <a:chOff x="0" y="0"/>
            <a:chExt cx="7410592" cy="150189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 dirty="0">
                  <a:solidFill>
                    <a:srgbClr val="231F20"/>
                  </a:solidFill>
                  <a:latin typeface="Cambria Bold"/>
                </a:rPr>
                <a:t>UNESCO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17721" y="3645281"/>
            <a:ext cx="4015658" cy="887819"/>
            <a:chOff x="0" y="0"/>
            <a:chExt cx="7410592" cy="150189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410592" cy="1501896"/>
              <a:chOff x="0" y="0"/>
              <a:chExt cx="2005242" cy="406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0524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E75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75988" y="293748"/>
              <a:ext cx="5523708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28"/>
                </a:lnSpc>
                <a:spcBef>
                  <a:spcPct val="0"/>
                </a:spcBef>
              </a:pPr>
              <a:r>
                <a:rPr lang="en-US" sz="3600" spc="30">
                  <a:solidFill>
                    <a:srgbClr val="231F20"/>
                  </a:solidFill>
                  <a:latin typeface="Cambria Bold"/>
                </a:rPr>
                <a:t>lững thững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FF5C51C-015A-63E6-E36E-6D36FDC05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826" y="273694"/>
            <a:ext cx="6108721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623</Words>
  <Application>Microsoft Office PowerPoint</Application>
  <PresentationFormat>Widescreen</PresentationFormat>
  <Paragraphs>52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Cambria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ngọc nguyễn</cp:lastModifiedBy>
  <cp:revision>16</cp:revision>
  <dcterms:created xsi:type="dcterms:W3CDTF">2024-03-26T14:59:53Z</dcterms:created>
  <dcterms:modified xsi:type="dcterms:W3CDTF">2024-04-17T05:39:42Z</dcterms:modified>
</cp:coreProperties>
</file>