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5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348" r:id="rId11"/>
    <p:sldId id="334" r:id="rId12"/>
    <p:sldId id="2007577137" r:id="rId13"/>
    <p:sldId id="3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87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3893198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33218" y="0"/>
            <a:ext cx="715443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617560" y="953019"/>
            <a:ext cx="9866881" cy="5753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90" name="Text Box 286"/>
          <p:cNvSpPr txBox="1"/>
          <p:nvPr/>
        </p:nvSpPr>
        <p:spPr>
          <a:xfrm>
            <a:off x="2895600" y="4556126"/>
            <a:ext cx="7543800" cy="176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Khi viết chữ </a:t>
            </a:r>
            <a:r>
              <a:rPr lang="en-US" altLang="en-US" sz="3600" dirty="0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, các em chú ý nét lượn của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nối vào nét 1 của  con chữ </a:t>
            </a:r>
            <a:r>
              <a:rPr lang="en-US" altLang="en-US" sz="3200" dirty="0">
                <a:solidFill>
                  <a:srgbClr val="FFFFFF"/>
                </a:solidFill>
                <a:latin typeface="HP001 4 hàng" panose="020B0603050302020204" pitchFamily="34" charset="0"/>
              </a:rPr>
              <a:t>u.</a:t>
            </a:r>
          </a:p>
        </p:txBody>
      </p:sp>
      <p:pic>
        <p:nvPicPr>
          <p:cNvPr id="18440" name="Picture 449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50" descr="DECOR033"/>
          <p:cNvPicPr>
            <a:picLocks noChangeAspect="1"/>
          </p:cNvPicPr>
          <p:nvPr/>
        </p:nvPicPr>
        <p:blipFill>
          <a:blip r:embed="rId3">
            <a:lum bright="67999" contrast="34000"/>
          </a:blip>
          <a:stretch>
            <a:fillRect/>
          </a:stretch>
        </p:blipFill>
        <p:spPr>
          <a:xfrm rot="-7130662">
            <a:off x="9393238" y="5402264"/>
            <a:ext cx="143510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9205" name="AutoShape 501"/>
          <p:cNvSpPr/>
          <p:nvPr/>
        </p:nvSpPr>
        <p:spPr>
          <a:xfrm>
            <a:off x="1565031" y="4000500"/>
            <a:ext cx="8177472" cy="2895601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Trong cụm từ, chữ nào chứa chữ hoa </a:t>
            </a:r>
            <a:r>
              <a:rPr lang="en-US" altLang="en-US" sz="3600" b="1" dirty="0">
                <a:solidFill>
                  <a:srgbClr val="FF0066"/>
                </a:solidFill>
                <a:latin typeface="HP001 4 hàng" panose="020B0603050302020204" pitchFamily="34" charset="0"/>
              </a:rPr>
              <a:t>Q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ta vừa luyện viết?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9209" name="Rectangle 505"/>
          <p:cNvSpPr/>
          <p:nvPr/>
        </p:nvSpPr>
        <p:spPr>
          <a:xfrm>
            <a:off x="5638800" y="3074988"/>
            <a:ext cx="2051050" cy="1573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lnSpc>
                <a:spcPct val="135000"/>
              </a:lnSpc>
              <a:spcBef>
                <a:spcPct val="50000"/>
              </a:spcBef>
              <a:buNone/>
            </a:pPr>
            <a:r>
              <a:rPr lang="en-US" alt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QuĹ</a:t>
            </a:r>
            <a:endParaRPr lang="en-US" altLang="en-US" sz="72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graphicFrame>
        <p:nvGraphicFramePr>
          <p:cNvPr id="329516" name="Group 8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72165"/>
              </p:ext>
            </p:extLst>
          </p:nvPr>
        </p:nvGraphicFramePr>
        <p:xfrm>
          <a:off x="2379215" y="1663701"/>
          <a:ext cx="8345009" cy="1463040"/>
        </p:xfrm>
        <a:graphic>
          <a:graphicData uri="http://schemas.openxmlformats.org/drawingml/2006/table">
            <a:tbl>
              <a:tblPr/>
              <a:tblGrid>
                <a:gridCol w="118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7240" name="Rectangle 104"/>
          <p:cNvSpPr/>
          <p:nvPr/>
        </p:nvSpPr>
        <p:spPr>
          <a:xfrm>
            <a:off x="2476870" y="1981201"/>
            <a:ext cx="806980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QuĹ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hương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có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đồng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lúa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xanh</a:t>
            </a:r>
            <a:endParaRPr lang="en-US" altLang="en-US" sz="3600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8625" name="Text Box 890"/>
          <p:cNvSpPr txBox="1"/>
          <p:nvPr/>
        </p:nvSpPr>
        <p:spPr>
          <a:xfrm>
            <a:off x="4058575" y="295229"/>
            <a:ext cx="534509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từ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ứng</a:t>
            </a:r>
            <a:r>
              <a:rPr lang="en-US" altLang="en-US" sz="4000" b="1" u="sng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u="sng" dirty="0" err="1">
                <a:solidFill>
                  <a:srgbClr val="FFFFFF"/>
                </a:solidFill>
                <a:latin typeface="HP001 4 hàng" panose="020B0603050302020204" pitchFamily="34" charset="0"/>
              </a:rPr>
              <a:t>dụng</a:t>
            </a:r>
            <a:endParaRPr lang="en-US" altLang="en-US" sz="4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47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990" grpId="0"/>
      <p:bldP spid="329205" grpId="0" animBg="1"/>
      <p:bldP spid="329205" grpId="1" animBg="1"/>
      <p:bldP spid="329209" grpId="0"/>
      <p:bldP spid="3472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2317732" y="2956313"/>
            <a:ext cx="8159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974722" y="1453984"/>
            <a:ext cx="8242553" cy="1666402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Quê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hương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có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đồng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lúa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xanh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2107634" y="3895448"/>
            <a:ext cx="926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206589" y="5633969"/>
            <a:ext cx="8159768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Q, h, l, g, 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173</Words>
  <Application>Microsoft Office PowerPoint</Application>
  <PresentationFormat>Widescreen</PresentationFormat>
  <Paragraphs>24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Microsoft YaHei UI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Times New Roman</vt:lpstr>
      <vt:lpstr>UTM Avo</vt:lpstr>
      <vt:lpstr>Wingdings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</cp:revision>
  <dcterms:created xsi:type="dcterms:W3CDTF">2021-07-31T09:21:23Z</dcterms:created>
  <dcterms:modified xsi:type="dcterms:W3CDTF">2023-01-12T01:40:33Z</dcterms:modified>
</cp:coreProperties>
</file>