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3" r:id="rId3"/>
    <p:sldMasterId id="2147483675" r:id="rId4"/>
  </p:sldMasterIdLst>
  <p:notesMasterIdLst>
    <p:notesMasterId r:id="rId15"/>
  </p:notesMasterIdLst>
  <p:sldIdLst>
    <p:sldId id="304" r:id="rId5"/>
    <p:sldId id="11088431" r:id="rId6"/>
    <p:sldId id="11088393" r:id="rId7"/>
    <p:sldId id="330" r:id="rId8"/>
    <p:sldId id="11088432" r:id="rId9"/>
    <p:sldId id="11088443" r:id="rId10"/>
    <p:sldId id="332" r:id="rId11"/>
    <p:sldId id="336" r:id="rId12"/>
    <p:sldId id="333" r:id="rId13"/>
    <p:sldId id="110884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7" d="100"/>
          <a:sy n="87" d="100"/>
        </p:scale>
        <p:origin x="389" y="67"/>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51B-3D48-4480-848E-3483BCF0A3E1}"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0B42F-7412-4FEF-8F6A-1E94000BB44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2023/1/17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2023/1/17</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notesSlide" Target="../notesSlides/notesSlide3.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3.wdp"/><Relationship Id="rId5" Type="http://schemas.openxmlformats.org/officeDocument/2006/relationships/image" Target="../media/image13.png"/><Relationship Id="rId10" Type="http://schemas.microsoft.com/office/2007/relationships/hdphoto" Target="../media/hdphoto5.wdp"/><Relationship Id="rId4" Type="http://schemas.microsoft.com/office/2007/relationships/hdphoto" Target="../media/hdphoto1.wdp"/><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7" name="图片 41996" descr="14"/>
          <p:cNvPicPr>
            <a:picLocks noChangeAspect="1"/>
          </p:cNvPicPr>
          <p:nvPr/>
        </p:nvPicPr>
        <p:blipFill>
          <a:blip r:embed="rId4"/>
          <a:stretch>
            <a:fillRect/>
          </a:stretch>
        </p:blipFill>
        <p:spPr>
          <a:xfrm>
            <a:off x="523783" y="-186431"/>
            <a:ext cx="10591060" cy="6547015"/>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798" name="Text Box 6"/>
          <p:cNvSpPr txBox="1"/>
          <p:nvPr/>
        </p:nvSpPr>
        <p:spPr>
          <a:xfrm>
            <a:off x="2081321" y="3676418"/>
            <a:ext cx="7355643" cy="1938992"/>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Xin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chào</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tất</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cả</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a:t>
            </a: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a:t>
            </a:r>
            <a:endParaRPr kumimoji="0" sz="6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8">
                                            <p:txEl>
                                              <p:pRg st="0" end="0"/>
                                            </p:txEl>
                                          </p:spTgt>
                                        </p:tgtEl>
                                        <p:attrNameLst>
                                          <p:attrName>style.visibility</p:attrName>
                                        </p:attrNameLst>
                                      </p:cBhvr>
                                      <p:to>
                                        <p:strVal val="visible"/>
                                      </p:to>
                                    </p:set>
                                    <p:anim calcmode="lin" valueType="num">
                                      <p:cBhvr additive="base">
                                        <p:cTn id="12"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2875886" y="1549327"/>
            <a:ext cx="4905912"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0" b="1" i="0" u="none" strike="noStrike" kern="1200" cap="none" spc="-300" normalizeH="0" baseline="0" noProof="0" dirty="0" err="1">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Tiết</a:t>
            </a:r>
            <a:r>
              <a:rPr kumimoji="0" lang="en-US" altLang="zh-CN" sz="100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3</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endParaRPr kumimoji="0" lang="zh-CN" altLang="en-US" sz="10000" b="1" i="0" u="none" strike="noStrike" kern="1200" cap="none" spc="-300" normalizeH="0" baseline="0" noProof="0" dirty="0">
              <a:ln>
                <a:noFill/>
              </a:ln>
              <a:solidFill>
                <a:srgbClr val="39B72B"/>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8737" y="150608"/>
            <a:ext cx="11605768" cy="6624161"/>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264251" cy="2264251"/>
          </a:xfrm>
          <a:prstGeom prst="rect">
            <a:avLst/>
          </a:prstGeom>
        </p:spPr>
      </p:pic>
      <p:sp>
        <p:nvSpPr>
          <p:cNvPr id="37" name="TextBox 36"/>
          <p:cNvSpPr txBox="1"/>
          <p:nvPr/>
        </p:nvSpPr>
        <p:spPr>
          <a:xfrm>
            <a:off x="4233957" y="1652862"/>
            <a:ext cx="54283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ED7D31"/>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 VIẾT</a:t>
            </a:r>
            <a:endParaRPr kumimoji="0" lang="en-US" sz="4400" b="0" i="0" u="none" strike="noStrike" kern="1200" cap="none" spc="0" normalizeH="0" baseline="0" noProof="0" dirty="0">
              <a:ln>
                <a:noFill/>
              </a:ln>
              <a:solidFill>
                <a:srgbClr val="ED7D3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 name="TextBox 37"/>
          <p:cNvSpPr txBox="1"/>
          <p:nvPr/>
        </p:nvSpPr>
        <p:spPr>
          <a:xfrm>
            <a:off x="5439430" y="2503740"/>
            <a:ext cx="35601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7479D"/>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 NƯỚC NỔI</a:t>
            </a:r>
          </a:p>
        </p:txBody>
      </p:sp>
      <p:sp>
        <p:nvSpPr>
          <p:cNvPr id="39" name="TextBox 38"/>
          <p:cNvSpPr txBox="1"/>
          <p:nvPr/>
        </p:nvSpPr>
        <p:spPr>
          <a:xfrm>
            <a:off x="4816394" y="3218273"/>
            <a:ext cx="7599498" cy="83099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 - viết.</a:t>
            </a:r>
            <a:endParaRPr kumimoji="0" lang="vi-VN" sz="3200"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752" y="3531455"/>
            <a:ext cx="366009" cy="288000"/>
          </a:xfrm>
          <a:prstGeom prst="rect">
            <a:avLst/>
          </a:prstGeom>
        </p:spPr>
      </p:pic>
      <p:pic>
        <p:nvPicPr>
          <p:cNvPr id="41" name="Picture 40"/>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416961" y="4194573"/>
            <a:ext cx="345869" cy="288000"/>
          </a:xfrm>
          <a:prstGeom prst="rect">
            <a:avLst/>
          </a:prstGeom>
        </p:spPr>
      </p:pic>
      <p:sp>
        <p:nvSpPr>
          <p:cNvPr id="42" name="TextBox 41"/>
          <p:cNvSpPr txBox="1"/>
          <p:nvPr/>
        </p:nvSpPr>
        <p:spPr>
          <a:xfrm>
            <a:off x="4816394" y="3884485"/>
            <a:ext cx="7599498" cy="83099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 tập chính tả: c/ k.</a:t>
            </a:r>
            <a:endParaRPr kumimoji="0" lang="vi-VN" sz="3200"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TextBox 42"/>
          <p:cNvSpPr txBox="1"/>
          <p:nvPr/>
        </p:nvSpPr>
        <p:spPr>
          <a:xfrm>
            <a:off x="4816394" y="4550697"/>
            <a:ext cx="7599498" cy="83099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 tập lựa chọn.</a:t>
            </a:r>
            <a:endParaRPr kumimoji="0" lang="vi-VN" sz="3200" b="0" i="0"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032" y="4915797"/>
            <a:ext cx="345869" cy="288000"/>
          </a:xfrm>
          <a:prstGeom prst="rect">
            <a:avLst/>
          </a:prstGeom>
        </p:spPr>
      </p:pic>
      <p:pic>
        <p:nvPicPr>
          <p:cNvPr id="45" name="Picture 44"/>
          <p:cNvPicPr>
            <a:picLocks noChangeAspect="1"/>
          </p:cNvPicPr>
          <p:nvPr/>
        </p:nvPicPr>
        <p:blipFill>
          <a:blip r:embed="rId11">
            <a:extLst>
              <a:ext uri="{BEBA8EAE-BF5A-486C-A8C5-ECC9F3942E4B}">
                <a14:imgProps xmlns:a14="http://schemas.microsoft.com/office/drawing/2010/main">
                  <a14:imgLayer r:embed="rId12">
                    <a14:imgEffect>
                      <a14:colorTemperature colorTemp="7200"/>
                    </a14:imgEffect>
                    <a14:imgEffect>
                      <a14:saturation sat="200000"/>
                    </a14:imgEffect>
                    <a14:imgEffect>
                      <a14:sharpenSoften amount="25000"/>
                    </a14:imgEffect>
                  </a14:imgLayer>
                </a14:imgProps>
              </a:ext>
            </a:extLst>
          </a:blip>
          <a:stretch>
            <a:fillRect/>
          </a:stretch>
        </p:blipFill>
        <p:spPr>
          <a:xfrm>
            <a:off x="1066686" y="2414859"/>
            <a:ext cx="3167271" cy="270602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1889" y="417819"/>
            <a:ext cx="8200016" cy="8099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endParaRPr kumimoji="0" lang="en-US"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639192" y="1021256"/>
            <a:ext cx="10020574" cy="4247317"/>
          </a:xfrm>
          <a:prstGeom prst="rect">
            <a:avLst/>
          </a:prstGeom>
          <a:noFill/>
        </p:spPr>
        <p:txBody>
          <a:bodyPr wrap="square" rtlCol="0">
            <a:spAutoFit/>
          </a:bodyPr>
          <a:lstStyle/>
          <a:p>
            <a:pPr marL="8255" lvl="0" algn="just">
              <a:lnSpc>
                <a:spcPct val="150000"/>
              </a:lnSpc>
            </a:pPr>
            <a:r>
              <a:rPr lang="vi-VN" sz="3600" b="1">
                <a:solidFill>
                  <a:srgbClr val="213054"/>
                </a:solidFill>
                <a:latin typeface="HP001 4 hàng" panose="020B0603050302020204" pitchFamily="34" charset="0"/>
                <a:ea typeface="Arial-Rounded" panose="020B0500000000000000" pitchFamily="34" charset="0"/>
                <a:cs typeface="Arial-Rounded" panose="020B0500000000000000" pitchFamily="34" charset="0"/>
              </a:rPr>
              <a:t> Đồng ǟuộng, vườn tược và cây cỏ như biết giữ lại hạt phù sa ở quanh mình, nước lại trong dần. Ngồi trong nhà, ta thấy cả những đàn cá ǟòng ǟòng, từng đàn, từng đàn theo cá mẹ xuôi theo dòng nước, vào tận đồng sâu.</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4154749" y="5663953"/>
            <a:ext cx="7217546" cy="6658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solidFill>
                  <a:schemeClr val="tx1"/>
                </a:solidFill>
              </a:rPr>
              <a:t>Đoạn</a:t>
            </a:r>
            <a:r>
              <a:rPr lang="en-US" sz="4000" dirty="0">
                <a:solidFill>
                  <a:schemeClr val="tx1"/>
                </a:solidFill>
              </a:rPr>
              <a:t> </a:t>
            </a:r>
            <a:r>
              <a:rPr lang="en-US" sz="4000" dirty="0" err="1">
                <a:solidFill>
                  <a:schemeClr val="tx1"/>
                </a:solidFill>
              </a:rPr>
              <a:t>văn</a:t>
            </a:r>
            <a:r>
              <a:rPr lang="en-US" sz="4000" dirty="0">
                <a:solidFill>
                  <a:schemeClr val="tx1"/>
                </a:solidFill>
              </a:rPr>
              <a:t> </a:t>
            </a:r>
            <a:r>
              <a:rPr lang="en-US" sz="4000" dirty="0" err="1">
                <a:solidFill>
                  <a:schemeClr val="tx1"/>
                </a:solidFill>
              </a:rPr>
              <a:t>có</a:t>
            </a:r>
            <a:r>
              <a:rPr lang="en-US" sz="4000" dirty="0">
                <a:solidFill>
                  <a:schemeClr val="tx1"/>
                </a:solidFill>
              </a:rPr>
              <a:t> </a:t>
            </a:r>
            <a:r>
              <a:rPr lang="en-US" sz="4000" dirty="0" err="1">
                <a:solidFill>
                  <a:schemeClr val="tx1"/>
                </a:solidFill>
              </a:rPr>
              <a:t>từ</a:t>
            </a:r>
            <a:r>
              <a:rPr lang="en-US" sz="4000" dirty="0">
                <a:solidFill>
                  <a:schemeClr val="tx1"/>
                </a:solidFill>
              </a:rPr>
              <a:t> </a:t>
            </a:r>
            <a:r>
              <a:rPr lang="en-US" sz="4000" dirty="0" err="1">
                <a:solidFill>
                  <a:schemeClr val="tx1"/>
                </a:solidFill>
              </a:rPr>
              <a:t>nào</a:t>
            </a:r>
            <a:r>
              <a:rPr lang="en-US" sz="4000" dirty="0">
                <a:solidFill>
                  <a:schemeClr val="tx1"/>
                </a:solidFill>
              </a:rPr>
              <a:t> </a:t>
            </a:r>
            <a:r>
              <a:rPr lang="en-US" sz="4000" dirty="0" err="1">
                <a:solidFill>
                  <a:schemeClr val="tx1"/>
                </a:solidFill>
              </a:rPr>
              <a:t>viết</a:t>
            </a:r>
            <a:r>
              <a:rPr lang="en-US" sz="4000" dirty="0">
                <a:solidFill>
                  <a:schemeClr val="tx1"/>
                </a:solidFill>
              </a:rPr>
              <a:t> </a:t>
            </a:r>
            <a:r>
              <a:rPr lang="en-US" sz="4000" dirty="0" err="1">
                <a:solidFill>
                  <a:schemeClr val="tx1"/>
                </a:solidFill>
              </a:rPr>
              <a:t>hoa</a:t>
            </a:r>
            <a:r>
              <a:rPr lang="en-US" sz="4000" dirty="0">
                <a:solidFill>
                  <a:schemeClr val="tx1"/>
                </a:solidFill>
              </a:rPr>
              <a:t>?</a:t>
            </a:r>
          </a:p>
        </p:txBody>
      </p:sp>
      <p:cxnSp>
        <p:nvCxnSpPr>
          <p:cNvPr id="4" name="Straight Connector 3"/>
          <p:cNvCxnSpPr/>
          <p:nvPr/>
        </p:nvCxnSpPr>
        <p:spPr>
          <a:xfrm>
            <a:off x="847817" y="1757779"/>
            <a:ext cx="417251"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39192" y="3402367"/>
            <a:ext cx="417251" cy="0"/>
          </a:xfrm>
          <a:prstGeom prst="line">
            <a:avLst/>
          </a:prstGeom>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881" y="658130"/>
            <a:ext cx="5365827" cy="10156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vi-VN" sz="4000" b="1" i="0" u="none" strike="noStrike" kern="1200" cap="none" spc="0" normalizeH="0" baseline="0" noProof="0" dirty="0">
                <a:ln>
                  <a:noFill/>
                </a:ln>
                <a:solidFill>
                  <a:srgbClr val="FFAB40">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p:cNvSpPr/>
          <p:nvPr/>
        </p:nvSpPr>
        <p:spPr>
          <a:xfrm>
            <a:off x="2002830" y="1916482"/>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phù sa</a:t>
            </a: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2002830" y="2504926"/>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quanh</a:t>
            </a: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p:cNvSpPr/>
          <p:nvPr/>
        </p:nvSpPr>
        <p:spPr>
          <a:xfrm>
            <a:off x="5001211" y="1868317"/>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đồng sâu</a:t>
            </a:r>
          </a:p>
        </p:txBody>
      </p:sp>
      <p:sp>
        <p:nvSpPr>
          <p:cNvPr id="16" name="Oval 15"/>
          <p:cNvSpPr/>
          <p:nvPr/>
        </p:nvSpPr>
        <p:spPr>
          <a:xfrm>
            <a:off x="52246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ectangle 16"/>
          <p:cNvSpPr/>
          <p:nvPr/>
        </p:nvSpPr>
        <p:spPr>
          <a:xfrm>
            <a:off x="5001211" y="2542528"/>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ròng ròng</a:t>
            </a:r>
          </a:p>
        </p:txBody>
      </p:sp>
      <p:sp>
        <p:nvSpPr>
          <p:cNvPr id="18" name="Oval 17"/>
          <p:cNvSpPr/>
          <p:nvPr/>
        </p:nvSpPr>
        <p:spPr>
          <a:xfrm>
            <a:off x="52246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Rectangle 18"/>
          <p:cNvSpPr/>
          <p:nvPr/>
        </p:nvSpPr>
        <p:spPr>
          <a:xfrm>
            <a:off x="2002830" y="3111622"/>
            <a:ext cx="5996762"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4000" b="0"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đồng ruộng</a:t>
            </a: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83099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 name="TextBox 24"/>
          <p:cNvSpPr txBox="1"/>
          <p:nvPr/>
        </p:nvSpPr>
        <p:spPr>
          <a:xfrm>
            <a:off x="2435031" y="893571"/>
            <a:ext cx="6429270" cy="13388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5400" b="1" i="0" u="none" strike="noStrike" kern="1200" cap="none" spc="0" normalizeH="0" baseline="0" noProof="0">
                <a:ln>
                  <a:noFill/>
                </a:ln>
                <a:solidFill>
                  <a:srgbClr val="FFAB40">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041864" y="415381"/>
            <a:ext cx="524800" cy="542806"/>
          </a:xfrm>
          <a:prstGeom prst="rect">
            <a:avLst/>
          </a:prstGeom>
        </p:spPr>
      </p:pic>
      <p:sp>
        <p:nvSpPr>
          <p:cNvPr id="5" name="TextBox 4"/>
          <p:cNvSpPr txBox="1"/>
          <p:nvPr/>
        </p:nvSpPr>
        <p:spPr>
          <a:xfrm>
            <a:off x="2649635" y="227987"/>
            <a:ext cx="7315210"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tên sự vật bắt đầu bằng c hoặc k.</a:t>
            </a:r>
          </a:p>
        </p:txBody>
      </p:sp>
      <p:sp>
        <p:nvSpPr>
          <p:cNvPr id="6" name="TextBox 5"/>
          <p:cNvSpPr txBox="1"/>
          <p:nvPr/>
        </p:nvSpPr>
        <p:spPr>
          <a:xfrm>
            <a:off x="1976849" y="3404299"/>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p>
        </p:txBody>
      </p:sp>
      <p:sp>
        <p:nvSpPr>
          <p:cNvPr id="7" name="TextBox 6"/>
          <p:cNvSpPr txBox="1"/>
          <p:nvPr/>
        </p:nvSpPr>
        <p:spPr>
          <a:xfrm>
            <a:off x="7264873" y="3327315"/>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a:t>
            </a:r>
          </a:p>
        </p:txBody>
      </p:sp>
      <p:sp>
        <p:nvSpPr>
          <p:cNvPr id="8" name="TextBox 7"/>
          <p:cNvSpPr txBox="1"/>
          <p:nvPr/>
        </p:nvSpPr>
        <p:spPr>
          <a:xfrm>
            <a:off x="5995268" y="5134867"/>
            <a:ext cx="2223107" cy="7123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a:t>
            </a:r>
          </a:p>
        </p:txBody>
      </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harpenSoften amount="43000"/>
                    </a14:imgEffect>
                  </a14:imgLayer>
                </a14:imgProps>
              </a:ext>
            </a:extLst>
          </a:blip>
          <a:stretch>
            <a:fillRect/>
          </a:stretch>
        </p:blipFill>
        <p:spPr>
          <a:xfrm>
            <a:off x="1320293" y="1099046"/>
            <a:ext cx="3606836" cy="2329954"/>
          </a:xfrm>
          <a:prstGeom prst="rect">
            <a:avLst/>
          </a:prstGeom>
        </p:spPr>
      </p:pic>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Effect>
                      <a14:saturation sat="200000"/>
                    </a14:imgEffect>
                    <a14:imgEffect>
                      <a14:sharpenSoften amount="27000"/>
                    </a14:imgEffect>
                  </a14:imgLayer>
                </a14:imgProps>
              </a:ext>
            </a:extLst>
          </a:blip>
          <a:stretch>
            <a:fillRect/>
          </a:stretch>
        </p:blipFill>
        <p:spPr>
          <a:xfrm>
            <a:off x="6565586" y="997360"/>
            <a:ext cx="3599351" cy="2329955"/>
          </a:xfrm>
          <a:prstGeom prst="rect">
            <a:avLst/>
          </a:prstGeom>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sharpenSoften amount="30000"/>
                    </a14:imgEffect>
                  </a14:imgLayer>
                </a14:imgProps>
              </a:ext>
            </a:extLst>
          </a:blip>
          <a:stretch>
            <a:fillRect/>
          </a:stretch>
        </p:blipFill>
        <p:spPr>
          <a:xfrm>
            <a:off x="2731841" y="4206240"/>
            <a:ext cx="3418377" cy="2215648"/>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2053" y="204336"/>
            <a:ext cx="8478290"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 a hoặc b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555" y="352728"/>
            <a:ext cx="564596" cy="502107"/>
          </a:xfrm>
          <a:prstGeom prst="rect">
            <a:avLst/>
          </a:prstGeom>
        </p:spPr>
      </p:pic>
      <p:sp>
        <p:nvSpPr>
          <p:cNvPr id="6" name="TextBox 5"/>
          <p:cNvSpPr txBox="1"/>
          <p:nvPr/>
        </p:nvSpPr>
        <p:spPr>
          <a:xfrm>
            <a:off x="1502418" y="971884"/>
            <a:ext cx="10100681" cy="5707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400" b="1"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 tiếng chứa </a:t>
            </a:r>
            <a:r>
              <a:rPr kumimoji="0" lang="vi-VN"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iêu</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hoặc </a:t>
            </a:r>
            <a:r>
              <a:rPr kumimoji="0" lang="vi-VN"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ươu</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thay cho dấu ba chấm.</a:t>
            </a:r>
          </a:p>
        </p:txBody>
      </p:sp>
      <p:sp>
        <p:nvSpPr>
          <p:cNvPr id="7" name="TextBox 6"/>
          <p:cNvSpPr txBox="1"/>
          <p:nvPr/>
        </p:nvSpPr>
        <p:spPr>
          <a:xfrm>
            <a:off x="2324269" y="1546892"/>
            <a:ext cx="14461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hươu</a:t>
            </a:r>
          </a:p>
        </p:txBody>
      </p:sp>
      <p:sp>
        <p:nvSpPr>
          <p:cNvPr id="8" name="Rectangle 7"/>
          <p:cNvSpPr/>
          <p:nvPr/>
        </p:nvSpPr>
        <p:spPr>
          <a:xfrm>
            <a:off x="7221917" y="1542618"/>
            <a:ext cx="198606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khướu</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p:cNvSpPr/>
          <p:nvPr/>
        </p:nvSpPr>
        <p:spPr>
          <a:xfrm>
            <a:off x="4592289" y="1542618"/>
            <a:ext cx="181975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796815" y="2367274"/>
            <a:ext cx="10806284" cy="294619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Sóc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hất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bè</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cổ</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thiên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điểu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liếu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điếu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sóc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bồ</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anh</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nhẹ</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052 -0.00208 L -0.10364 0.12593 " pathEditMode="relative" rAng="0" ptsTypes="AA">
                                      <p:cBhvr>
                                        <p:cTn id="26" dur="2000" fill="hold"/>
                                        <p:tgtEl>
                                          <p:spTgt spid="9"/>
                                        </p:tgtEl>
                                        <p:attrNameLst>
                                          <p:attrName>ppt_x</p:attrName>
                                          <p:attrName>ppt_y</p:attrName>
                                        </p:attrNameLst>
                                      </p:cBhvr>
                                      <p:rCtr x="-5156" y="638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08333E-7 4.44444E-6 L 0.62982 0.12546 " pathEditMode="relative" rAng="0" ptsTypes="AA">
                                      <p:cBhvr>
                                        <p:cTn id="30" dur="2000" fill="hold"/>
                                        <p:tgtEl>
                                          <p:spTgt spid="7"/>
                                        </p:tgtEl>
                                        <p:attrNameLst>
                                          <p:attrName>ppt_x</p:attrName>
                                          <p:attrName>ppt_y</p:attrName>
                                        </p:attrNameLst>
                                      </p:cBhvr>
                                      <p:rCtr x="31484" y="627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08333E-6 -2.59259E-6 L 0.18047 0.23241 " pathEditMode="relative" rAng="0" ptsTypes="AA">
                                      <p:cBhvr>
                                        <p:cTn id="34" dur="2000" fill="hold"/>
                                        <p:tgtEl>
                                          <p:spTgt spid="8"/>
                                        </p:tgtEl>
                                        <p:attrNameLst>
                                          <p:attrName>ppt_x</p:attrName>
                                          <p:attrName>ppt_y</p:attrName>
                                        </p:attrNameLst>
                                      </p:cBhvr>
                                      <p:rCtr x="9023" y="1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p:bldP spid="7" grpId="1"/>
      <p:bldP spid="8" grpId="0"/>
      <p:bldP spid="8" grpId="1"/>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535535" y="1490842"/>
            <a:ext cx="7571303" cy="1673856"/>
            <a:chOff x="606142" y="1305879"/>
            <a:chExt cx="5957506" cy="1113910"/>
          </a:xfrm>
        </p:grpSpPr>
        <p:grpSp>
          <p:nvGrpSpPr>
            <p:cNvPr id="57" name="Group 56"/>
            <p:cNvGrpSpPr/>
            <p:nvPr/>
          </p:nvGrpSpPr>
          <p:grpSpPr>
            <a:xfrm>
              <a:off x="606142" y="1305879"/>
              <a:ext cx="5957506" cy="1113910"/>
              <a:chOff x="606142" y="1305879"/>
              <a:chExt cx="5957506" cy="1113910"/>
            </a:xfrm>
          </p:grpSpPr>
          <p:sp>
            <p:nvSpPr>
              <p:cNvPr id="59" name="TextBox 58"/>
              <p:cNvSpPr txBox="1"/>
              <p:nvPr/>
            </p:nvSpPr>
            <p:spPr>
              <a:xfrm>
                <a:off x="606142" y="1305879"/>
                <a:ext cx="5957506" cy="1113910"/>
              </a:xfrm>
              <a:prstGeom prst="rect">
                <a:avLst/>
              </a:prstGeom>
              <a:noFill/>
            </p:spPr>
            <p:txBody>
              <a:bodyPr wrap="none" rtlCol="0">
                <a:spAutoFit/>
              </a:bodyPr>
              <a:lstStyle/>
              <a:p>
                <a:pPr marL="0" marR="0" lvl="0" indent="0" algn="l" defTabSz="914400" rtl="0" eaLnBrk="1" fontAlgn="auto" latinLnBrk="0" hangingPunct="1">
                  <a:lnSpc>
                    <a:spcPct val="200000"/>
                  </a:lnSpc>
                  <a:spcBef>
                    <a:spcPts val="0"/>
                  </a:spcBef>
                  <a:spcAft>
                    <a:spcPts val="0"/>
                  </a:spcAft>
                  <a:buClr>
                    <a:srgbClr val="000000"/>
                  </a:buClr>
                  <a:buSzTx/>
                  <a:buFont typeface="Arial" panose="020B0604020202020204"/>
                  <a:buNone/>
                  <a:defRPr/>
                </a:pP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cây</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e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ải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tóc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quả</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anh</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p>
              <a:p>
                <a:pPr marL="0" marR="0" lvl="0" indent="0" algn="l" defTabSz="914400" rtl="0" eaLnBrk="1" fontAlgn="auto" latinLnBrk="0" hangingPunct="1">
                  <a:lnSpc>
                    <a:spcPct val="200000"/>
                  </a:lnSpc>
                  <a:spcBef>
                    <a:spcPts val="0"/>
                  </a:spcBef>
                  <a:spcAft>
                    <a:spcPts val="0"/>
                  </a:spcAft>
                  <a:buClr>
                    <a:srgbClr val="000000"/>
                  </a:buClr>
                  <a:buSzTx/>
                  <a:buFont typeface="Arial" panose="020B0604020202020204"/>
                  <a:buNone/>
                  <a:defRPr/>
                </a:pP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e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mưa</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ải</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nghiệm</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bức</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2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anh</a:t>
                </a:r>
                <a:r>
                  <a:rPr kumimoji="0" lang="en-US"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p>
            </p:txBody>
          </p:sp>
          <p:sp>
            <p:nvSpPr>
              <p:cNvPr id="60" name="Rectangle 59"/>
              <p:cNvSpPr/>
              <p:nvPr/>
            </p:nvSpPr>
            <p:spPr>
              <a:xfrm>
                <a:off x="1223418" y="1447769"/>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1" name="Rectangle 60"/>
              <p:cNvSpPr/>
              <p:nvPr/>
            </p:nvSpPr>
            <p:spPr>
              <a:xfrm>
                <a:off x="5280375" y="1461255"/>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2" name="Rectangle 61"/>
              <p:cNvSpPr/>
              <p:nvPr/>
            </p:nvSpPr>
            <p:spPr>
              <a:xfrm>
                <a:off x="684737" y="2017181"/>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3" name="Rectangle 62"/>
              <p:cNvSpPr/>
              <p:nvPr/>
            </p:nvSpPr>
            <p:spPr>
              <a:xfrm>
                <a:off x="2417896" y="1447769"/>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4" name="Rectangle 63"/>
              <p:cNvSpPr/>
              <p:nvPr/>
            </p:nvSpPr>
            <p:spPr>
              <a:xfrm>
                <a:off x="2429730" y="2039537"/>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dirty="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58" name="Rectangle 57"/>
            <p:cNvSpPr/>
            <p:nvPr/>
          </p:nvSpPr>
          <p:spPr>
            <a:xfrm>
              <a:off x="5120455" y="2026294"/>
              <a:ext cx="547423" cy="363894"/>
            </a:xfrm>
            <a:prstGeom prst="rect">
              <a:avLst/>
            </a:prstGeom>
            <a:solidFill>
              <a:srgbClr val="FFFFFF"/>
            </a:solidFill>
            <a:ln w="19050" cap="flat" cmpd="sng" algn="ctr">
              <a:solidFill>
                <a:srgbClr val="213054"/>
              </a:solidFill>
              <a:prstDash val="solid"/>
            </a:ln>
            <a:effectLst/>
          </p:spPr>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20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65" name="TextBox 64"/>
          <p:cNvSpPr txBox="1"/>
          <p:nvPr/>
        </p:nvSpPr>
        <p:spPr>
          <a:xfrm>
            <a:off x="2462086" y="182818"/>
            <a:ext cx="6750391"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Chọn a hoặc b </a:t>
            </a:r>
          </a:p>
        </p:txBody>
      </p:sp>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926" y="336921"/>
            <a:ext cx="531521" cy="531521"/>
          </a:xfrm>
          <a:prstGeom prst="rect">
            <a:avLst/>
          </a:prstGeom>
        </p:spPr>
      </p:pic>
      <p:sp>
        <p:nvSpPr>
          <p:cNvPr id="67" name="TextBox 66"/>
          <p:cNvSpPr txBox="1"/>
          <p:nvPr/>
        </p:nvSpPr>
        <p:spPr>
          <a:xfrm>
            <a:off x="1725251" y="862844"/>
            <a:ext cx="8042135"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 </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Chọn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hay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thay cho ô vuông</a:t>
            </a:r>
          </a:p>
        </p:txBody>
      </p:sp>
      <p:sp>
        <p:nvSpPr>
          <p:cNvPr id="68" name="TextBox 67"/>
          <p:cNvSpPr txBox="1"/>
          <p:nvPr/>
        </p:nvSpPr>
        <p:spPr>
          <a:xfrm>
            <a:off x="1824926" y="3079540"/>
            <a:ext cx="8042135" cy="6504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FC7D7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 </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 từ ngữ có tiếng chứa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ac</a:t>
            </a: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hoặc </a:t>
            </a:r>
            <a:r>
              <a:rPr kumimoji="0" lang="vi-VN" sz="2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a:t>
            </a:r>
          </a:p>
        </p:txBody>
      </p:sp>
      <p:sp>
        <p:nvSpPr>
          <p:cNvPr id="69" name="Rectangle 68"/>
          <p:cNvSpPr/>
          <p:nvPr/>
        </p:nvSpPr>
        <p:spPr>
          <a:xfrm>
            <a:off x="2407959" y="1714620"/>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sp>
        <p:nvSpPr>
          <p:cNvPr id="70" name="Rectangle 69"/>
          <p:cNvSpPr/>
          <p:nvPr/>
        </p:nvSpPr>
        <p:spPr>
          <a:xfrm>
            <a:off x="3830666" y="1736514"/>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1" name="Rectangle 70"/>
          <p:cNvSpPr/>
          <p:nvPr/>
        </p:nvSpPr>
        <p:spPr>
          <a:xfrm>
            <a:off x="7509045" y="1721944"/>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2" name="Rectangle 71"/>
          <p:cNvSpPr/>
          <p:nvPr/>
        </p:nvSpPr>
        <p:spPr>
          <a:xfrm>
            <a:off x="1590680" y="2547395"/>
            <a:ext cx="715884"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3" name="Rectangle 72"/>
          <p:cNvSpPr/>
          <p:nvPr/>
        </p:nvSpPr>
        <p:spPr>
          <a:xfrm>
            <a:off x="4022691" y="2580989"/>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sp>
        <p:nvSpPr>
          <p:cNvPr id="74" name="Rectangle 73"/>
          <p:cNvSpPr/>
          <p:nvPr/>
        </p:nvSpPr>
        <p:spPr>
          <a:xfrm>
            <a:off x="7355313" y="2580989"/>
            <a:ext cx="530495" cy="571438"/>
          </a:xfrm>
          <a:prstGeom prst="rect">
            <a:avLst/>
          </a:prstGeom>
        </p:spPr>
        <p:txBody>
          <a:bodyPr wrap="square">
            <a:spAutoFit/>
          </a:bodyPr>
          <a:lstStyle/>
          <a:p>
            <a:pPr marL="49530" marR="0" lvl="0" indent="0" algn="l" defTabSz="914400" rtl="0" eaLnBrk="1" fontAlgn="auto" latinLnBrk="0" hangingPunct="1">
              <a:lnSpc>
                <a:spcPct val="107000"/>
              </a:lnSpc>
              <a:spcBef>
                <a:spcPts val="0"/>
              </a:spcBef>
              <a:spcAft>
                <a:spcPts val="80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t>
            </a:r>
          </a:p>
        </p:txBody>
      </p:sp>
      <p:graphicFrame>
        <p:nvGraphicFramePr>
          <p:cNvPr id="75" name="Table 74"/>
          <p:cNvGraphicFramePr>
            <a:graphicFrameLocks noGrp="1"/>
          </p:cNvGraphicFramePr>
          <p:nvPr/>
        </p:nvGraphicFramePr>
        <p:xfrm>
          <a:off x="2678654" y="3857101"/>
          <a:ext cx="6021436" cy="2403850"/>
        </p:xfrm>
        <a:graphic>
          <a:graphicData uri="http://schemas.openxmlformats.org/drawingml/2006/table">
            <a:tbl>
              <a:tblPr firstRow="1" firstCol="1" bandRow="1"/>
              <a:tblGrid>
                <a:gridCol w="1174700">
                  <a:extLst>
                    <a:ext uri="{9D8B030D-6E8A-4147-A177-3AD203B41FA5}">
                      <a16:colId xmlns:a16="http://schemas.microsoft.com/office/drawing/2014/main" val="20000"/>
                    </a:ext>
                  </a:extLst>
                </a:gridCol>
                <a:gridCol w="4846736">
                  <a:extLst>
                    <a:ext uri="{9D8B030D-6E8A-4147-A177-3AD203B41FA5}">
                      <a16:colId xmlns:a16="http://schemas.microsoft.com/office/drawing/2014/main" val="20001"/>
                    </a:ext>
                  </a:extLst>
                </a:gridCol>
              </a:tblGrid>
              <a:tr h="117546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ctr">
                        <a:lnSpc>
                          <a:spcPct val="107000"/>
                        </a:lnSpc>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ac</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49530" indent="0" algn="l">
                        <a:lnSpc>
                          <a:spcPct val="107000"/>
                        </a:lnSpc>
                        <a:spcAft>
                          <a:spcPts val="800"/>
                        </a:spcAft>
                      </a:pP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củ</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lạc</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2838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ctr">
                        <a:lnSpc>
                          <a:spcPct val="107000"/>
                        </a:lnSpc>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at</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8255" indent="0" algn="l">
                        <a:lnSpc>
                          <a:spcPct val="107000"/>
                        </a:lnSpc>
                        <a:spcAft>
                          <a:spcPts val="800"/>
                        </a:spcAft>
                      </a:pP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hạt</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effectLst/>
                          <a:latin typeface="Arial-Rounded" panose="020B0500000000000000" pitchFamily="34" charset="0"/>
                          <a:ea typeface="Arial-Rounded" panose="020B0500000000000000" pitchFamily="34" charset="0"/>
                          <a:cs typeface="Arial-Rounded" panose="020B0500000000000000" pitchFamily="34" charset="0"/>
                        </a:rPr>
                        <a:t>cát</a:t>
                      </a:r>
                      <a:r>
                        <a:rPr lang="en-US" sz="3200" dirty="0">
                          <a:effectLst/>
                          <a:latin typeface="Arial-Rounded" panose="020B0500000000000000" pitchFamily="34" charset="0"/>
                          <a:ea typeface="Arial-Rounded" panose="020B0500000000000000" pitchFamily="34" charset="0"/>
                          <a:cs typeface="Arial-Rounded" panose="020B0500000000000000" pitchFamily="34" charset="0"/>
                        </a:rPr>
                        <a:t>, </a:t>
                      </a:r>
                    </a:p>
                  </a:txBody>
                  <a:tcPr marL="68580" marR="68580" marT="0" marB="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6" name="TextBox 75"/>
          <p:cNvSpPr txBox="1"/>
          <p:nvPr/>
        </p:nvSpPr>
        <p:spPr>
          <a:xfrm>
            <a:off x="5001797" y="4138652"/>
            <a:ext cx="25177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con hạc</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77" name="TextBox 76"/>
          <p:cNvSpPr txBox="1"/>
          <p:nvPr/>
        </p:nvSpPr>
        <p:spPr>
          <a:xfrm>
            <a:off x="6490551" y="4146845"/>
            <a:ext cx="261628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âm nhạc</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78" name="TextBox 77"/>
          <p:cNvSpPr txBox="1"/>
          <p:nvPr/>
        </p:nvSpPr>
        <p:spPr>
          <a:xfrm>
            <a:off x="5280914" y="5318994"/>
            <a:ext cx="25177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mát mẻ</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xEl>
                                              <p:pRg st="0" end="0"/>
                                            </p:txEl>
                                          </p:spTgt>
                                        </p:tgtEl>
                                        <p:attrNameLst>
                                          <p:attrName>style.visibility</p:attrName>
                                        </p:attrNameLst>
                                      </p:cBhvr>
                                      <p:to>
                                        <p:strVal val="visible"/>
                                      </p:to>
                                    </p:set>
                                    <p:animEffect transition="in" filter="wipe(left)">
                                      <p:cBhvr>
                                        <p:cTn id="12" dur="500"/>
                                        <p:tgtEl>
                                          <p:spTgt spid="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1000"/>
                                        <p:tgtEl>
                                          <p:spTgt spid="68"/>
                                        </p:tgtEl>
                                      </p:cBhvr>
                                    </p:animEffect>
                                    <p:anim calcmode="lin" valueType="num">
                                      <p:cBhvr>
                                        <p:cTn id="47" dur="1000" fill="hold"/>
                                        <p:tgtEl>
                                          <p:spTgt spid="68"/>
                                        </p:tgtEl>
                                        <p:attrNameLst>
                                          <p:attrName>ppt_x</p:attrName>
                                        </p:attrNameLst>
                                      </p:cBhvr>
                                      <p:tavLst>
                                        <p:tav tm="0">
                                          <p:val>
                                            <p:strVal val="#ppt_x"/>
                                          </p:val>
                                        </p:tav>
                                        <p:tav tm="100000">
                                          <p:val>
                                            <p:strVal val="#ppt_x"/>
                                          </p:val>
                                        </p:tav>
                                      </p:tavLst>
                                    </p:anim>
                                    <p:anim calcmode="lin" valueType="num">
                                      <p:cBhvr>
                                        <p:cTn id="4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build="p"/>
      <p:bldP spid="68" grpId="0"/>
      <p:bldP spid="69" grpId="0"/>
      <p:bldP spid="70" grpId="0"/>
      <p:bldP spid="71" grpId="0"/>
      <p:bldP spid="72" grpId="0"/>
      <p:bldP spid="73" grpId="0"/>
      <p:bldP spid="74" grpId="0"/>
      <p:bldP spid="76" grpId="0"/>
      <p:bldP spid="77" grpId="0"/>
      <p:bldP spid="7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267</Words>
  <Application>Microsoft Office PowerPoint</Application>
  <PresentationFormat>Widescreen</PresentationFormat>
  <Paragraphs>52</Paragraphs>
  <Slides>10</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10</vt:i4>
      </vt:variant>
    </vt:vector>
  </HeadingPairs>
  <TitlesOfParts>
    <vt:vector size="26" baseType="lpstr">
      <vt:lpstr>Microsoft YaHei</vt:lpstr>
      <vt:lpstr>SimSun</vt:lpstr>
      <vt:lpstr>Arial</vt:lpstr>
      <vt:lpstr>Arial-Rounded</vt:lpstr>
      <vt:lpstr>Calibri</vt:lpstr>
      <vt:lpstr>等线</vt:lpstr>
      <vt:lpstr>等线 Light</vt:lpstr>
      <vt:lpstr>HP001 4 hàng</vt:lpstr>
      <vt:lpstr>Kalam</vt:lpstr>
      <vt:lpstr>Montserrat</vt:lpstr>
      <vt:lpstr>Times New Roman</vt:lpstr>
      <vt:lpstr>汉仪跳跳体简</vt:lpstr>
      <vt:lpstr>千图网拥有20W+精美PPT模板 更多PPT模板下载至：www.58pic.com/office/ppt​​</vt:lpstr>
      <vt:lpstr>1_Doodle Sketchbook by Slidesgo</vt:lpstr>
      <vt:lpstr>2_Office Theme</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9</cp:revision>
  <dcterms:created xsi:type="dcterms:W3CDTF">2021-07-31T10:00:00Z</dcterms:created>
  <dcterms:modified xsi:type="dcterms:W3CDTF">2023-01-17T01:49:30Z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