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83" r:id="rId4"/>
    <p:sldMasterId id="2147483688" r:id="rId5"/>
    <p:sldMasterId id="2147483700" r:id="rId6"/>
    <p:sldMasterId id="2147483712" r:id="rId7"/>
    <p:sldMasterId id="2147483723" r:id="rId8"/>
    <p:sldMasterId id="2147483737" r:id="rId9"/>
    <p:sldMasterId id="2147483775" r:id="rId10"/>
    <p:sldMasterId id="2147483787" r:id="rId11"/>
  </p:sldMasterIdLst>
  <p:notesMasterIdLst>
    <p:notesMasterId r:id="rId30"/>
  </p:notesMasterIdLst>
  <p:sldIdLst>
    <p:sldId id="3401" r:id="rId12"/>
    <p:sldId id="522" r:id="rId13"/>
    <p:sldId id="497" r:id="rId14"/>
    <p:sldId id="289" r:id="rId15"/>
    <p:sldId id="278" r:id="rId16"/>
    <p:sldId id="290" r:id="rId17"/>
    <p:sldId id="258" r:id="rId18"/>
    <p:sldId id="536" r:id="rId19"/>
    <p:sldId id="293" r:id="rId20"/>
    <p:sldId id="490" r:id="rId21"/>
    <p:sldId id="537" r:id="rId22"/>
    <p:sldId id="294" r:id="rId23"/>
    <p:sldId id="538" r:id="rId24"/>
    <p:sldId id="539" r:id="rId25"/>
    <p:sldId id="541" r:id="rId26"/>
    <p:sldId id="542" r:id="rId27"/>
    <p:sldId id="366" r:id="rId28"/>
    <p:sldId id="3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DA2B3-5EA9-48B3-94E8-B28EABF63FF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7C6A3-D610-4421-BCD6-25730643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4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20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C6A3-D610-4421-BCD6-25730643A2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1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43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C6A3-D610-4421-BCD6-25730643A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0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99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55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04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5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7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3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5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88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9102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5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95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183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27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09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0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78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4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74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38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2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45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4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44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3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9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87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47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16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14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9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5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8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1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94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9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6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2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9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2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0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2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9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5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5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1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0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0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7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6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3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2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4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9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4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3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53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6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31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85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94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25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10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47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68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52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62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2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9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5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5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2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8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0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4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9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7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80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7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518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10215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3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978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79D9-E8A7-4020-9F53-DCBB73454201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00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9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1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538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Đạo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đức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163477" y="1795268"/>
            <a:ext cx="8756161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kiềm chế cảm xúc tiêu cực: 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Hít thở sâu để giữ bình tĩnh.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Phân tích nỗi sợ và xác định những lo lắng đó là gì.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Dũng cảm đối diện với nỗi sợ đó 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Tâm sự với bạn bè, người thân.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50825" y="556535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E588145B-5940-456F-8785-4472494B6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782317"/>
            <a:ext cx="12192000" cy="1047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74E26B-47F4-4D61-8984-F35FB020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35" y="27940"/>
            <a:ext cx="7541142" cy="1717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D86B5-EA12-454F-B229-25BB27BD1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049" y="1745358"/>
            <a:ext cx="5968713" cy="326225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C113373-56E3-4DFD-B717-AF93A3C9024A}"/>
              </a:ext>
            </a:extLst>
          </p:cNvPr>
          <p:cNvSpPr/>
          <p:nvPr/>
        </p:nvSpPr>
        <p:spPr>
          <a:xfrm>
            <a:off x="8431619" y="682708"/>
            <a:ext cx="3657600" cy="3176911"/>
          </a:xfrm>
          <a:prstGeom prst="cloudCallout">
            <a:avLst>
              <a:gd name="adj1" fmla="val -58290"/>
              <a:gd name="adj2" fmla="val 56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kiềm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tiêu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cực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</a:rPr>
              <a:t>Kiềm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cách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nào</a:t>
            </a:r>
            <a:r>
              <a:rPr lang="en-US" sz="2800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FFED94-6016-4BE0-A7F7-120F1B960800}"/>
              </a:ext>
            </a:extLst>
          </p:cNvPr>
          <p:cNvSpPr/>
          <p:nvPr/>
        </p:nvSpPr>
        <p:spPr>
          <a:xfrm>
            <a:off x="2708050" y="5007611"/>
            <a:ext cx="6637970" cy="11969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</a:rPr>
              <a:t>Sơn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kiềm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tiêu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cực</a:t>
            </a:r>
            <a:r>
              <a:rPr lang="en-US" sz="2800" dirty="0">
                <a:latin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</a:rPr>
              <a:t>Kiềm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cách</a:t>
            </a:r>
            <a:r>
              <a:rPr lang="en-US" sz="2800" dirty="0">
                <a:latin typeface="Calibri" panose="020F0502020204030204" pitchFamily="34" charset="0"/>
              </a:rPr>
              <a:t> dung </a:t>
            </a:r>
            <a:r>
              <a:rPr lang="en-US" sz="2800" dirty="0" err="1">
                <a:latin typeface="Calibri" panose="020F0502020204030204" pitchFamily="34" charset="0"/>
              </a:rPr>
              <a:t>ngay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vết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loang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vẽ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bầu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trời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1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553" b="68345"/>
          <a:stretch>
            <a:fillRect/>
          </a:stretch>
        </p:blipFill>
        <p:spPr>
          <a:xfrm>
            <a:off x="464502" y="27940"/>
            <a:ext cx="11257915" cy="16487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8E0ED">
                  <a:alpha val="100000"/>
                </a:srgbClr>
              </a:clrFrom>
              <a:clrTo>
                <a:srgbClr val="A8E0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8276" r="81907" b="29118"/>
          <a:stretch>
            <a:fillRect/>
          </a:stretch>
        </p:blipFill>
        <p:spPr>
          <a:xfrm>
            <a:off x="480788" y="2093618"/>
            <a:ext cx="2395706" cy="3087683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:a16="http://schemas.microsoft.com/office/drawing/2014/main" id="{24FD74E6-B0D2-40B1-BE73-F23393683CE3}"/>
              </a:ext>
            </a:extLst>
          </p:cNvPr>
          <p:cNvSpPr/>
          <p:nvPr/>
        </p:nvSpPr>
        <p:spPr>
          <a:xfrm>
            <a:off x="2980267" y="27939"/>
            <a:ext cx="7535334" cy="2929749"/>
          </a:xfrm>
          <a:prstGeom prst="cloudCallout">
            <a:avLst>
              <a:gd name="adj1" fmla="val -52982"/>
              <a:gd name="adj2" fmla="val 4370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Việc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kiềm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chế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cảm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xúc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tiêu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đó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đem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lại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bạn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17919" y="2369426"/>
            <a:ext cx="875616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kiềm chế cảm xúc tiêu cực sẽ giúp ta suy nghĩ rõ ràng và sáng tạo, dễ dàng thành công trong cuộc sống.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50825" y="556535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5" name="Picture 4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3B555575-8F95-4629-9392-A2CE41F93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4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ACC50-A49C-447B-915C-D32307806629}"/>
              </a:ext>
            </a:extLst>
          </p:cNvPr>
          <p:cNvSpPr txBox="1"/>
          <p:nvPr/>
        </p:nvSpPr>
        <p:spPr>
          <a:xfrm>
            <a:off x="1406324" y="810227"/>
            <a:ext cx="1028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Hoạt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động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2: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Tìm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hiểu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cách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kiềm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chế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cảm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xúc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tiêu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Calibri" panose="020F0502020204030204" pitchFamily="34" charset="0"/>
              </a:rPr>
              <a:t>cực</a:t>
            </a:r>
            <a:endParaRPr lang="en-US" sz="3200" dirty="0"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1552B-CFB7-4EA1-93B8-C43DE9B5513D}"/>
              </a:ext>
            </a:extLst>
          </p:cNvPr>
          <p:cNvSpPr txBox="1"/>
          <p:nvPr/>
        </p:nvSpPr>
        <p:spPr>
          <a:xfrm>
            <a:off x="1672138" y="1660831"/>
            <a:ext cx="1028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Quan </a:t>
            </a:r>
            <a:r>
              <a:rPr lang="en-US" sz="3200" dirty="0" err="1">
                <a:latin typeface="Calibri" panose="020F0502020204030204" pitchFamily="34" charset="0"/>
              </a:rPr>
              <a:t>sát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tranh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nêu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kiềm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cảm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xúc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tiêu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cực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0A12E-831B-415D-AAB9-B60F247E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26" y="2511434"/>
            <a:ext cx="3865325" cy="3508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8CD7B-403F-4740-BB6A-A265D7B4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12" y="2511434"/>
            <a:ext cx="4062856" cy="35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517EB-C197-449D-A2AA-AB3E31E0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98" y="343954"/>
            <a:ext cx="3561574" cy="2771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FE823-DE20-4E8E-B6FC-17C23D5A2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112" y="343954"/>
            <a:ext cx="3193977" cy="282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5CF4F-7BBA-44F0-A11D-5233F1FAB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406" y="3327396"/>
            <a:ext cx="3561573" cy="3372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A2654D-48E7-4DEA-8F95-EC1A1B481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112" y="3429000"/>
            <a:ext cx="3345712" cy="29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553" b="68345"/>
          <a:stretch>
            <a:fillRect/>
          </a:stretch>
        </p:blipFill>
        <p:spPr>
          <a:xfrm>
            <a:off x="464502" y="27940"/>
            <a:ext cx="11257915" cy="16487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8E0ED">
                  <a:alpha val="100000"/>
                </a:srgbClr>
              </a:clrFrom>
              <a:clrTo>
                <a:srgbClr val="A8E0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8276" r="81907" b="29118"/>
          <a:stretch>
            <a:fillRect/>
          </a:stretch>
        </p:blipFill>
        <p:spPr>
          <a:xfrm>
            <a:off x="480788" y="2093618"/>
            <a:ext cx="2395706" cy="3087683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:a16="http://schemas.microsoft.com/office/drawing/2014/main" id="{24FD74E6-B0D2-40B1-BE73-F23393683CE3}"/>
              </a:ext>
            </a:extLst>
          </p:cNvPr>
          <p:cNvSpPr/>
          <p:nvPr/>
        </p:nvSpPr>
        <p:spPr>
          <a:xfrm>
            <a:off x="2980267" y="27939"/>
            <a:ext cx="7535334" cy="2929749"/>
          </a:xfrm>
          <a:prstGeom prst="cloudCallout">
            <a:avLst>
              <a:gd name="adj1" fmla="val -52982"/>
              <a:gd name="adj2" fmla="val 4370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white"/>
                </a:solidFill>
                <a:latin typeface="Calibri" panose="020F0502020204030204" pitchFamily="34" charset="0"/>
              </a:rPr>
              <a:t>Em đã từng áp dụng cách nào để kiềm chế cảm xúc tiêu cực?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5B80D934-8EB8-48D1-B977-C7AEA9DCC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985452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Hôm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nay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em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học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gì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AB3ED-D874-4812-BC8E-5EDFBABB71AE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7AD80A-9185-4B41-87BC-40332A1DD4FD}"/>
              </a:ext>
            </a:extLst>
          </p:cNvPr>
          <p:cNvSpPr/>
          <p:nvPr/>
        </p:nvSpPr>
        <p:spPr>
          <a:xfrm>
            <a:off x="3343086" y="292225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Về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nhà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hãy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vận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học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vào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cuộc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 Light"/>
              </a:rPr>
              <a:t>sống</a:t>
            </a:r>
            <a:r>
              <a:rPr lang="en-US" sz="4800" b="1" kern="0" dirty="0">
                <a:solidFill>
                  <a:srgbClr val="FF0000"/>
                </a:solidFill>
                <a:latin typeface="Calibri Light"/>
              </a:rPr>
              <a:t>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080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47E22B66-E1B6-4F4C-940C-2851F0532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10: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Kiềm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chế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cảm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iêu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cực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2817628" y="134642"/>
            <a:ext cx="654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6" name="Picture 5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038A22F2-C977-4498-B455-0F3AB2B91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9" y="31476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</a:rPr>
              <a:t>Thực hiện được việc kiềm chế cảm xúc tiêu cực phù hợp.</a:t>
            </a: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</a:rPr>
              <a:t>Nêu được cách kiềm chế cảm xúc tiêu cực.</a:t>
            </a: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1" name="Picture 10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D23ED0C8-155E-47FC-B4FD-F67898BEC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285460" y="1299653"/>
            <a:ext cx="5875417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065287" y="2755857"/>
              <a:ext cx="359663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2445A21D-1695-4A91-AB5B-0C78338BB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ỌC VỀ SỰ KIỂM SOÁT CẢM XÚC">
            <a:hlinkClick r:id="" action="ppaction://media"/>
            <a:extLst>
              <a:ext uri="{FF2B5EF4-FFF2-40B4-BE49-F238E27FC236}">
                <a16:creationId xmlns:a16="http://schemas.microsoft.com/office/drawing/2014/main" id="{28A95CA3-208C-43DB-84A6-7440B4CE2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Em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đã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biết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kiềm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chế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cảm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xúc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tiêu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cực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chưa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59BA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?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285460" y="1299653"/>
            <a:ext cx="5875417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1979601" y="2702694"/>
              <a:ext cx="359663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BBE271E1-ACD8-4E42-AEC0-785D193FB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05" y="-148561"/>
            <a:ext cx="1882111" cy="1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8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782317"/>
            <a:ext cx="12192000" cy="1047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51E8FE-3E1E-4EF0-9236-8D867C3C8A8C}"/>
              </a:ext>
            </a:extLst>
          </p:cNvPr>
          <p:cNvSpPr txBox="1"/>
          <p:nvPr/>
        </p:nvSpPr>
        <p:spPr>
          <a:xfrm>
            <a:off x="414670" y="159488"/>
            <a:ext cx="1066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F8079-C5B2-40B3-8195-1C1556B6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218" y="882905"/>
            <a:ext cx="7156925" cy="3769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04AD5-85E3-4126-B5D0-AEDB2E28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18" y="4853005"/>
            <a:ext cx="7544668" cy="169295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85F0CF7-7E8B-4346-AAC6-BAF211CF1C4C}"/>
              </a:ext>
            </a:extLst>
          </p:cNvPr>
          <p:cNvSpPr/>
          <p:nvPr/>
        </p:nvSpPr>
        <p:spPr>
          <a:xfrm>
            <a:off x="8888819" y="682708"/>
            <a:ext cx="3200400" cy="2188083"/>
          </a:xfrm>
          <a:prstGeom prst="cloudCallout">
            <a:avLst>
              <a:gd name="adj1" fmla="val -58290"/>
              <a:gd name="adj2" fmla="val 56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vượt</a:t>
            </a:r>
            <a:r>
              <a:rPr lang="en-US" sz="2800" dirty="0">
                <a:latin typeface="Calibri" panose="020F0502020204030204" pitchFamily="34" charset="0"/>
              </a:rPr>
              <a:t> qua lo </a:t>
            </a:r>
            <a:r>
              <a:rPr lang="en-US" sz="2800" dirty="0" err="1">
                <a:latin typeface="Calibri" panose="020F0502020204030204" pitchFamily="34" charset="0"/>
              </a:rPr>
              <a:t>lắng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</a:rPr>
              <a:t>sợ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hãi</a:t>
            </a:r>
            <a:r>
              <a:rPr lang="en-US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611932-000D-498B-884A-C29C5B5A889A}"/>
              </a:ext>
            </a:extLst>
          </p:cNvPr>
          <p:cNvCxnSpPr/>
          <p:nvPr/>
        </p:nvCxnSpPr>
        <p:spPr>
          <a:xfrm>
            <a:off x="3232298" y="5911702"/>
            <a:ext cx="140349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07452F-D6D8-4AFA-935B-AD19852A36E6}"/>
              </a:ext>
            </a:extLst>
          </p:cNvPr>
          <p:cNvCxnSpPr>
            <a:cxnSpLocks/>
          </p:cNvCxnSpPr>
          <p:nvPr/>
        </p:nvCxnSpPr>
        <p:spPr>
          <a:xfrm>
            <a:off x="6911163" y="5922334"/>
            <a:ext cx="22753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52FFF1-2551-48FF-B89C-3FE4C156BE18}"/>
              </a:ext>
            </a:extLst>
          </p:cNvPr>
          <p:cNvCxnSpPr>
            <a:cxnSpLocks/>
          </p:cNvCxnSpPr>
          <p:nvPr/>
        </p:nvCxnSpPr>
        <p:spPr>
          <a:xfrm>
            <a:off x="2094614" y="6198780"/>
            <a:ext cx="22753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436</Words>
  <Application>Microsoft Office PowerPoint</Application>
  <PresentationFormat>Widescreen</PresentationFormat>
  <Paragraphs>54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等线 Light</vt:lpstr>
      <vt:lpstr>微软雅黑</vt:lpstr>
      <vt:lpstr>微软雅黑</vt:lpstr>
      <vt:lpstr>字魂59号-创粗黑</vt:lpstr>
      <vt:lpstr>Arial</vt:lpstr>
      <vt:lpstr>Arial Rounded MT Bold</vt:lpstr>
      <vt:lpstr>Calibri</vt:lpstr>
      <vt:lpstr>Calibri Light</vt:lpstr>
      <vt:lpstr>1_Office Theme</vt:lpstr>
      <vt:lpstr>5_Office Theme</vt:lpstr>
      <vt:lpstr>Office 主题​​</vt:lpstr>
      <vt:lpstr>包图主题2</vt:lpstr>
      <vt:lpstr>1_Office 主题​​</vt:lpstr>
      <vt:lpstr>2_Office 主题​​</vt:lpstr>
      <vt:lpstr>Office 主题</vt:lpstr>
      <vt:lpstr>3_Office 主题​​</vt:lpstr>
      <vt:lpstr>4_Office Theme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2021-06-27T07:48:45Z</dcterms:created>
  <dcterms:modified xsi:type="dcterms:W3CDTF">2021-09-14T02:32:43Z</dcterms:modified>
</cp:coreProperties>
</file>