
<file path=[Content_Types].xml><?xml version="1.0" encoding="utf-8"?>
<Types xmlns="http://schemas.openxmlformats.org/package/2006/content-types">
  <Default Extension="fntdata" ContentType="application/x-fontdata"/>
  <Default Extension="jfif" ContentType="image/jpeg"/>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Lst>
  <p:sldIdLst>
    <p:sldId id="257" r:id="rId3"/>
    <p:sldId id="259" r:id="rId4"/>
    <p:sldId id="260" r:id="rId5"/>
    <p:sldId id="261" r:id="rId6"/>
    <p:sldId id="262" r:id="rId7"/>
    <p:sldId id="263" r:id="rId8"/>
    <p:sldId id="258" r:id="rId9"/>
    <p:sldId id="264" r:id="rId10"/>
    <p:sldId id="272" r:id="rId11"/>
    <p:sldId id="266" r:id="rId12"/>
    <p:sldId id="265" r:id="rId13"/>
    <p:sldId id="267" r:id="rId14"/>
    <p:sldId id="268" r:id="rId15"/>
    <p:sldId id="269" r:id="rId16"/>
    <p:sldId id="270" r:id="rId17"/>
    <p:sldId id="273" r:id="rId18"/>
    <p:sldId id="274" r:id="rId19"/>
    <p:sldId id="271" r:id="rId20"/>
    <p:sldId id="275" r:id="rId21"/>
    <p:sldId id="276" r:id="rId22"/>
    <p:sldId id="277" r:id="rId23"/>
    <p:sldId id="278" r:id="rId24"/>
    <p:sldId id="279" r:id="rId25"/>
    <p:sldId id="280" r:id="rId26"/>
    <p:sldId id="281" r:id="rId27"/>
    <p:sldId id="283" r:id="rId28"/>
    <p:sldId id="282" r:id="rId29"/>
    <p:sldId id="284" r:id="rId30"/>
    <p:sldId id="285" r:id="rId31"/>
  </p:sldIdLst>
  <p:sldSz cx="12192000" cy="6858000"/>
  <p:notesSz cx="6858000" cy="9144000"/>
  <p:embeddedFontLst>
    <p:embeddedFont>
      <p:font typeface="等线" panose="02010600030101010101" pitchFamily="2" charset="-122"/>
      <p:regular r:id="rId32"/>
      <p:bold r:id="rId33"/>
    </p:embeddedFont>
    <p:embeddedFont>
      <p:font typeface="#9Slide05 Aphrodite Pro" panose="02000000000000000000" pitchFamily="2" charset="0"/>
      <p:regular r:id="rId34"/>
    </p:embeddedFont>
    <p:embeddedFont>
      <p:font typeface="#9Slide05 SVNMaphylla" pitchFamily="2" charset="0"/>
      <p:regular r:id="rId35"/>
    </p:embeddedFont>
    <p:embeddedFont>
      <p:font typeface="#9Slide05 SVNUT Triumph" panose="00000500000000000000" pitchFamily="2" charset="0"/>
      <p:italic r:id="rId36"/>
    </p:embeddedFont>
    <p:embeddedFont>
      <p:font typeface="#9Slide05 VL Fadilla" pitchFamily="2" charset="0"/>
      <p:regular r:id="rId37"/>
    </p:embeddedFont>
    <p:embeddedFont>
      <p:font typeface="#9Slide07 Cadena" panose="02000503000000020004" pitchFamily="2" charset="0"/>
      <p:bold r:id="rId38"/>
    </p:embeddedFont>
    <p:embeddedFont>
      <p:font typeface="#9Slide07 HoneyCream" pitchFamily="2" charset="0"/>
      <p:regular r:id="rId39"/>
    </p:embeddedFont>
    <p:embeddedFont>
      <p:font typeface="#9Slide07 IcielBC Cubano Normal" panose="00000500000000000000" pitchFamily="2" charset="0"/>
      <p:regular r:id="rId40"/>
    </p:embeddedFont>
    <p:embeddedFont>
      <p:font typeface="#9Slide07 IcielPony" panose="02000000000000000000" pitchFamily="2" charset="0"/>
      <p:regular r:id="rId41"/>
    </p:embeddedFont>
    <p:embeddedFont>
      <p:font typeface="#9Slide07 Koni" pitchFamily="2" charset="0"/>
      <p:bold r:id="rId42"/>
    </p:embeddedFont>
    <p:embeddedFont>
      <p:font typeface="SVN-Dancing Script" panose="02040603050506020204" pitchFamily="18" charset="0"/>
      <p:regular r:id="rId43"/>
    </p:embeddedFont>
    <p:embeddedFont>
      <p:font typeface="SVN-Newton" panose="02040603050506020204" pitchFamily="18" charset="0"/>
      <p:regular r:id="rId44"/>
    </p:embeddedFont>
    <p:embeddedFont>
      <p:font typeface="SVN-Poky's" panose="020B0606040200020203" pitchFamily="34" charset="0"/>
      <p:regular r:id="rId45"/>
    </p:embeddedFont>
    <p:embeddedFont>
      <p:font typeface="UTM Alexander" panose="02040603050506020204" pitchFamily="18" charset="0"/>
      <p:regular r:id="rId46"/>
    </p:embeddedFont>
    <p:embeddedFont>
      <p:font typeface="UTM Aptima" panose="02040603050506020204" pitchFamily="18" charset="0"/>
      <p:regular r:id="rId47"/>
      <p:bold r:id="rId48"/>
      <p:italic r:id="rId49"/>
      <p:boldItalic r:id="rId50"/>
    </p:embeddedFont>
    <p:embeddedFont>
      <p:font typeface="UTM Arruba KT" panose="02040603050506020204" pitchFamily="18" charset="0"/>
      <p:regular r:id="rId51"/>
    </p:embeddedFont>
    <p:embeddedFont>
      <p:font typeface="UTM Avo" panose="02040603050506020204" pitchFamily="18" charset="0"/>
      <p:regular r:id="rId52"/>
      <p:bold r:id="rId53"/>
      <p:italic r:id="rId54"/>
      <p:boldItalic r:id="rId55"/>
    </p:embeddedFont>
    <p:embeddedFont>
      <p:font typeface="UTM Azuki" panose="02040603050506020204" pitchFamily="18" charset="0"/>
      <p:regular r:id="rId56"/>
    </p:embeddedFont>
    <p:embeddedFont>
      <p:font typeface="UTM Brewers KT" panose="02040603050506020204" pitchFamily="18" charset="0"/>
      <p:bold r:id="rId57"/>
    </p:embeddedFont>
    <p:embeddedFont>
      <p:font typeface="UTM Futura Extra" panose="02040603050506020204" pitchFamily="18" charset="0"/>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1358"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2.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61E6FDE-B323-4723-8EB0-CBEA8216EF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AD9A7E16-9EB6-43F9-80EE-B042C9494099}"/>
              </a:ext>
            </a:extLst>
          </p:cNvPr>
          <p:cNvGrpSpPr/>
          <p:nvPr userDrawn="1"/>
        </p:nvGrpSpPr>
        <p:grpSpPr>
          <a:xfrm>
            <a:off x="0" y="184951"/>
            <a:ext cx="12192000" cy="6673049"/>
            <a:chOff x="0" y="184951"/>
            <a:chExt cx="12192000" cy="6673049"/>
          </a:xfrm>
        </p:grpSpPr>
        <p:grpSp>
          <p:nvGrpSpPr>
            <p:cNvPr id="9" name="组合 8">
              <a:extLst>
                <a:ext uri="{FF2B5EF4-FFF2-40B4-BE49-F238E27FC236}">
                  <a16:creationId xmlns:a16="http://schemas.microsoft.com/office/drawing/2014/main" id="{6FE405E8-2BFF-4AAF-BB75-43846ABB43D5}"/>
                </a:ext>
              </a:extLst>
            </p:cNvPr>
            <p:cNvGrpSpPr/>
            <p:nvPr/>
          </p:nvGrpSpPr>
          <p:grpSpPr>
            <a:xfrm>
              <a:off x="438150" y="400050"/>
              <a:ext cx="10877550" cy="6067425"/>
              <a:chOff x="438150" y="400050"/>
              <a:chExt cx="10877550" cy="6067425"/>
            </a:xfrm>
          </p:grpSpPr>
          <p:sp>
            <p:nvSpPr>
              <p:cNvPr id="11" name="椭圆 10">
                <a:extLst>
                  <a:ext uri="{FF2B5EF4-FFF2-40B4-BE49-F238E27FC236}">
                    <a16:creationId xmlns:a16="http://schemas.microsoft.com/office/drawing/2014/main" id="{8F492CD5-C233-4ACA-AA55-0C8DFD0129BE}"/>
                  </a:ext>
                </a:extLst>
              </p:cNvPr>
              <p:cNvSpPr/>
              <p:nvPr/>
            </p:nvSpPr>
            <p:spPr>
              <a:xfrm>
                <a:off x="438150" y="400050"/>
                <a:ext cx="1828800" cy="2876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2" name="椭圆 11">
                <a:extLst>
                  <a:ext uri="{FF2B5EF4-FFF2-40B4-BE49-F238E27FC236}">
                    <a16:creationId xmlns:a16="http://schemas.microsoft.com/office/drawing/2014/main" id="{1D9041D5-8AF0-49C2-8406-D8384988BB45}"/>
                  </a:ext>
                </a:extLst>
              </p:cNvPr>
              <p:cNvSpPr/>
              <p:nvPr/>
            </p:nvSpPr>
            <p:spPr>
              <a:xfrm>
                <a:off x="9486900" y="619125"/>
                <a:ext cx="1828800" cy="1276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3" name="椭圆 12">
                <a:extLst>
                  <a:ext uri="{FF2B5EF4-FFF2-40B4-BE49-F238E27FC236}">
                    <a16:creationId xmlns:a16="http://schemas.microsoft.com/office/drawing/2014/main" id="{42B9D077-819F-49C1-99D3-7F4FEE6E6F24}"/>
                  </a:ext>
                </a:extLst>
              </p:cNvPr>
              <p:cNvSpPr/>
              <p:nvPr/>
            </p:nvSpPr>
            <p:spPr>
              <a:xfrm>
                <a:off x="9486900" y="5191125"/>
                <a:ext cx="1828800" cy="1276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pic>
          <p:nvPicPr>
            <p:cNvPr id="10" name="图片 9">
              <a:extLst>
                <a:ext uri="{FF2B5EF4-FFF2-40B4-BE49-F238E27FC236}">
                  <a16:creationId xmlns:a16="http://schemas.microsoft.com/office/drawing/2014/main" id="{5C816130-8D10-4EB6-AC19-BD97B194FF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4951"/>
              <a:ext cx="12192000" cy="6673049"/>
            </a:xfrm>
            <a:prstGeom prst="rect">
              <a:avLst/>
            </a:prstGeom>
          </p:spPr>
        </p:pic>
      </p:grpSp>
      <p:pic>
        <p:nvPicPr>
          <p:cNvPr id="18" name="图片 17">
            <a:extLst>
              <a:ext uri="{FF2B5EF4-FFF2-40B4-BE49-F238E27FC236}">
                <a16:creationId xmlns:a16="http://schemas.microsoft.com/office/drawing/2014/main" id="{624B95AD-EBEF-4F80-94A6-53031860AC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27657" y="5158142"/>
            <a:ext cx="1378510" cy="1699858"/>
          </a:xfrm>
          <a:prstGeom prst="rect">
            <a:avLst/>
          </a:prstGeom>
        </p:spPr>
      </p:pic>
      <p:pic>
        <p:nvPicPr>
          <p:cNvPr id="14" name="图片 13">
            <a:extLst>
              <a:ext uri="{FF2B5EF4-FFF2-40B4-BE49-F238E27FC236}">
                <a16:creationId xmlns:a16="http://schemas.microsoft.com/office/drawing/2014/main" id="{BB640705-C5CB-41B3-B73E-00DA60EF7F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982124"/>
            <a:ext cx="12192000" cy="882531"/>
          </a:xfrm>
          <a:prstGeom prst="rect">
            <a:avLst/>
          </a:prstGeom>
        </p:spPr>
      </p:pic>
      <p:pic>
        <p:nvPicPr>
          <p:cNvPr id="15" name="图片 14">
            <a:extLst>
              <a:ext uri="{FF2B5EF4-FFF2-40B4-BE49-F238E27FC236}">
                <a16:creationId xmlns:a16="http://schemas.microsoft.com/office/drawing/2014/main" id="{D338A9FE-BBEB-4DA8-8E72-F73A447CEB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53050" y="0"/>
            <a:ext cx="6838950" cy="4242123"/>
          </a:xfrm>
          <a:prstGeom prst="rect">
            <a:avLst/>
          </a:prstGeom>
        </p:spPr>
      </p:pic>
      <p:pic>
        <p:nvPicPr>
          <p:cNvPr id="16" name="图片 15">
            <a:extLst>
              <a:ext uri="{FF2B5EF4-FFF2-40B4-BE49-F238E27FC236}">
                <a16:creationId xmlns:a16="http://schemas.microsoft.com/office/drawing/2014/main" id="{BBBA4FF5-FF87-4641-A937-6BCA1F7A50A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400" y="200987"/>
            <a:ext cx="1911386" cy="1920074"/>
          </a:xfrm>
          <a:prstGeom prst="rect">
            <a:avLst/>
          </a:prstGeom>
        </p:spPr>
      </p:pic>
      <p:pic>
        <p:nvPicPr>
          <p:cNvPr id="17" name="图片 16">
            <a:extLst>
              <a:ext uri="{FF2B5EF4-FFF2-40B4-BE49-F238E27FC236}">
                <a16:creationId xmlns:a16="http://schemas.microsoft.com/office/drawing/2014/main" id="{16E972B6-55B3-4A17-AEA2-BFC78A800FB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98003" y="4760751"/>
            <a:ext cx="2309094" cy="2137098"/>
          </a:xfrm>
          <a:prstGeom prst="rect">
            <a:avLst/>
          </a:prstGeom>
        </p:spPr>
      </p:pic>
      <p:pic>
        <p:nvPicPr>
          <p:cNvPr id="19" name="图片 18">
            <a:extLst>
              <a:ext uri="{FF2B5EF4-FFF2-40B4-BE49-F238E27FC236}">
                <a16:creationId xmlns:a16="http://schemas.microsoft.com/office/drawing/2014/main" id="{31854D4E-DAEE-4ABA-A466-2D971AB21AE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029450" y="5906093"/>
            <a:ext cx="5162550" cy="951907"/>
          </a:xfrm>
          <a:prstGeom prst="rect">
            <a:avLst/>
          </a:prstGeom>
        </p:spPr>
      </p:pic>
      <p:pic>
        <p:nvPicPr>
          <p:cNvPr id="20" name="图片 19">
            <a:extLst>
              <a:ext uri="{FF2B5EF4-FFF2-40B4-BE49-F238E27FC236}">
                <a16:creationId xmlns:a16="http://schemas.microsoft.com/office/drawing/2014/main" id="{60972171-0C48-471D-8A65-872C543E78D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77017" y="390525"/>
            <a:ext cx="8261314" cy="1225540"/>
          </a:xfrm>
          <a:prstGeom prst="rect">
            <a:avLst/>
          </a:prstGeom>
        </p:spPr>
      </p:pic>
      <p:pic>
        <p:nvPicPr>
          <p:cNvPr id="21" name="图片 20">
            <a:extLst>
              <a:ext uri="{FF2B5EF4-FFF2-40B4-BE49-F238E27FC236}">
                <a16:creationId xmlns:a16="http://schemas.microsoft.com/office/drawing/2014/main" id="{0D8BC39D-955E-44E0-8617-342C44EF439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58450"/>
          <a:stretch/>
        </p:blipFill>
        <p:spPr>
          <a:xfrm>
            <a:off x="0" y="4243759"/>
            <a:ext cx="12192000" cy="2639690"/>
          </a:xfrm>
          <a:prstGeom prst="rect">
            <a:avLst/>
          </a:prstGeom>
        </p:spPr>
      </p:pic>
      <p:sp>
        <p:nvSpPr>
          <p:cNvPr id="2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3">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3">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27133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93898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EFA1D5F-17C5-4A5D-BCD3-1614B34D68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A74EA6E-7705-426D-80DE-7634C46ED9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4000" y="271697"/>
            <a:ext cx="11684000" cy="6275626"/>
          </a:xfrm>
          <a:prstGeom prst="rect">
            <a:avLst/>
          </a:prstGeom>
        </p:spPr>
      </p:pic>
      <p:pic>
        <p:nvPicPr>
          <p:cNvPr id="9" name="图片 8">
            <a:extLst>
              <a:ext uri="{FF2B5EF4-FFF2-40B4-BE49-F238E27FC236}">
                <a16:creationId xmlns:a16="http://schemas.microsoft.com/office/drawing/2014/main" id="{E130BE6E-B461-47B1-801D-C79B87F06A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5975469"/>
            <a:ext cx="12192000" cy="882531"/>
          </a:xfrm>
          <a:prstGeom prst="rect">
            <a:avLst/>
          </a:prstGeom>
        </p:spPr>
      </p:pic>
      <p:pic>
        <p:nvPicPr>
          <p:cNvPr id="10" name="图片 9">
            <a:extLst>
              <a:ext uri="{FF2B5EF4-FFF2-40B4-BE49-F238E27FC236}">
                <a16:creationId xmlns:a16="http://schemas.microsoft.com/office/drawing/2014/main" id="{8244B622-7F42-43E1-B3B7-1E27CBE31CC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8450"/>
          <a:stretch/>
        </p:blipFill>
        <p:spPr>
          <a:xfrm>
            <a:off x="0" y="4243759"/>
            <a:ext cx="12192000" cy="2639690"/>
          </a:xfrm>
          <a:prstGeom prst="rect">
            <a:avLst/>
          </a:prstGeom>
        </p:spPr>
      </p:pic>
      <p:sp>
        <p:nvSpPr>
          <p:cNvPr id="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3">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3">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5716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9CD6969-E8D2-4DFA-861F-8B003012D0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5ED6026E-3B6B-4B2B-92EA-D9271C75DFC4}"/>
              </a:ext>
            </a:extLst>
          </p:cNvPr>
          <p:cNvGrpSpPr/>
          <p:nvPr userDrawn="1"/>
        </p:nvGrpSpPr>
        <p:grpSpPr>
          <a:xfrm>
            <a:off x="0" y="184951"/>
            <a:ext cx="12192000" cy="6673049"/>
            <a:chOff x="0" y="184951"/>
            <a:chExt cx="12192000" cy="6673049"/>
          </a:xfrm>
        </p:grpSpPr>
        <p:grpSp>
          <p:nvGrpSpPr>
            <p:cNvPr id="9" name="组合 8">
              <a:extLst>
                <a:ext uri="{FF2B5EF4-FFF2-40B4-BE49-F238E27FC236}">
                  <a16:creationId xmlns:a16="http://schemas.microsoft.com/office/drawing/2014/main" id="{FA8E8914-2BCD-44EF-B64A-48A51888E06B}"/>
                </a:ext>
              </a:extLst>
            </p:cNvPr>
            <p:cNvGrpSpPr/>
            <p:nvPr/>
          </p:nvGrpSpPr>
          <p:grpSpPr>
            <a:xfrm>
              <a:off x="438150" y="400050"/>
              <a:ext cx="10877550" cy="6067425"/>
              <a:chOff x="438150" y="400050"/>
              <a:chExt cx="10877550" cy="6067425"/>
            </a:xfrm>
          </p:grpSpPr>
          <p:sp>
            <p:nvSpPr>
              <p:cNvPr id="11" name="椭圆 10">
                <a:extLst>
                  <a:ext uri="{FF2B5EF4-FFF2-40B4-BE49-F238E27FC236}">
                    <a16:creationId xmlns:a16="http://schemas.microsoft.com/office/drawing/2014/main" id="{C9DFCD36-83AA-4055-84BD-435049604A85}"/>
                  </a:ext>
                </a:extLst>
              </p:cNvPr>
              <p:cNvSpPr/>
              <p:nvPr/>
            </p:nvSpPr>
            <p:spPr>
              <a:xfrm>
                <a:off x="438150" y="400050"/>
                <a:ext cx="1828800" cy="28765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2" name="椭圆 11">
                <a:extLst>
                  <a:ext uri="{FF2B5EF4-FFF2-40B4-BE49-F238E27FC236}">
                    <a16:creationId xmlns:a16="http://schemas.microsoft.com/office/drawing/2014/main" id="{92C4B187-5A91-4AF6-BE23-E51BCC5BAE38}"/>
                  </a:ext>
                </a:extLst>
              </p:cNvPr>
              <p:cNvSpPr/>
              <p:nvPr/>
            </p:nvSpPr>
            <p:spPr>
              <a:xfrm>
                <a:off x="9486900" y="619125"/>
                <a:ext cx="1828800" cy="1276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13" name="椭圆 12">
                <a:extLst>
                  <a:ext uri="{FF2B5EF4-FFF2-40B4-BE49-F238E27FC236}">
                    <a16:creationId xmlns:a16="http://schemas.microsoft.com/office/drawing/2014/main" id="{2BB9DE53-4038-40DD-B189-B5B837A677D8}"/>
                  </a:ext>
                </a:extLst>
              </p:cNvPr>
              <p:cNvSpPr/>
              <p:nvPr/>
            </p:nvSpPr>
            <p:spPr>
              <a:xfrm>
                <a:off x="9486900" y="5191125"/>
                <a:ext cx="1828800" cy="12763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pic>
          <p:nvPicPr>
            <p:cNvPr id="10" name="图片 9">
              <a:extLst>
                <a:ext uri="{FF2B5EF4-FFF2-40B4-BE49-F238E27FC236}">
                  <a16:creationId xmlns:a16="http://schemas.microsoft.com/office/drawing/2014/main" id="{E8CF1A4F-4ECF-46AA-8F62-21870CD35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4951"/>
              <a:ext cx="12192000" cy="6673049"/>
            </a:xfrm>
            <a:prstGeom prst="rect">
              <a:avLst/>
            </a:prstGeom>
          </p:spPr>
        </p:pic>
      </p:grpSp>
      <p:pic>
        <p:nvPicPr>
          <p:cNvPr id="14" name="图片 13">
            <a:extLst>
              <a:ext uri="{FF2B5EF4-FFF2-40B4-BE49-F238E27FC236}">
                <a16:creationId xmlns:a16="http://schemas.microsoft.com/office/drawing/2014/main" id="{50ABC4A7-1886-4294-B19E-DC757EF0BC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27657" y="5158142"/>
            <a:ext cx="1378510" cy="1699858"/>
          </a:xfrm>
          <a:prstGeom prst="rect">
            <a:avLst/>
          </a:prstGeom>
        </p:spPr>
      </p:pic>
      <p:pic>
        <p:nvPicPr>
          <p:cNvPr id="15" name="图片 14">
            <a:extLst>
              <a:ext uri="{FF2B5EF4-FFF2-40B4-BE49-F238E27FC236}">
                <a16:creationId xmlns:a16="http://schemas.microsoft.com/office/drawing/2014/main" id="{B2762DB1-02B2-4D12-9B53-A7EF444C7C9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5982124"/>
            <a:ext cx="12192000" cy="882531"/>
          </a:xfrm>
          <a:prstGeom prst="rect">
            <a:avLst/>
          </a:prstGeom>
        </p:spPr>
      </p:pic>
      <p:pic>
        <p:nvPicPr>
          <p:cNvPr id="17" name="图片 16">
            <a:extLst>
              <a:ext uri="{FF2B5EF4-FFF2-40B4-BE49-F238E27FC236}">
                <a16:creationId xmlns:a16="http://schemas.microsoft.com/office/drawing/2014/main" id="{918E080D-BE6A-402F-8F95-14B8EC1BA17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2400" y="200987"/>
            <a:ext cx="1911386" cy="1920074"/>
          </a:xfrm>
          <a:prstGeom prst="rect">
            <a:avLst/>
          </a:prstGeom>
        </p:spPr>
      </p:pic>
      <p:pic>
        <p:nvPicPr>
          <p:cNvPr id="19" name="图片 18">
            <a:extLst>
              <a:ext uri="{FF2B5EF4-FFF2-40B4-BE49-F238E27FC236}">
                <a16:creationId xmlns:a16="http://schemas.microsoft.com/office/drawing/2014/main" id="{49C4E530-BF76-4A29-A800-346EBDFF826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29450" y="5906093"/>
            <a:ext cx="5162550" cy="951907"/>
          </a:xfrm>
          <a:prstGeom prst="rect">
            <a:avLst/>
          </a:prstGeom>
        </p:spPr>
      </p:pic>
      <p:pic>
        <p:nvPicPr>
          <p:cNvPr id="20" name="图片 19">
            <a:extLst>
              <a:ext uri="{FF2B5EF4-FFF2-40B4-BE49-F238E27FC236}">
                <a16:creationId xmlns:a16="http://schemas.microsoft.com/office/drawing/2014/main" id="{D93CBF62-C39C-4DB2-8AA8-E71115EE694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77017" y="390525"/>
            <a:ext cx="8261314" cy="1225540"/>
          </a:xfrm>
          <a:prstGeom prst="rect">
            <a:avLst/>
          </a:prstGeom>
        </p:spPr>
      </p:pic>
      <p:pic>
        <p:nvPicPr>
          <p:cNvPr id="21" name="图片 20">
            <a:extLst>
              <a:ext uri="{FF2B5EF4-FFF2-40B4-BE49-F238E27FC236}">
                <a16:creationId xmlns:a16="http://schemas.microsoft.com/office/drawing/2014/main" id="{ACF6F54F-57B8-450F-AE33-5D8DE16396C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58450"/>
          <a:stretch/>
        </p:blipFill>
        <p:spPr>
          <a:xfrm>
            <a:off x="0" y="4243759"/>
            <a:ext cx="12192000" cy="2639690"/>
          </a:xfrm>
          <a:prstGeom prst="rect">
            <a:avLst/>
          </a:prstGeom>
        </p:spPr>
      </p:pic>
      <p:pic>
        <p:nvPicPr>
          <p:cNvPr id="23" name="图片 22">
            <a:extLst>
              <a:ext uri="{FF2B5EF4-FFF2-40B4-BE49-F238E27FC236}">
                <a16:creationId xmlns:a16="http://schemas.microsoft.com/office/drawing/2014/main" id="{EC34DCEF-DD55-4656-B84A-3E160E30EAD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677183" y="5232052"/>
            <a:ext cx="3682093" cy="1841047"/>
          </a:xfrm>
          <a:prstGeom prst="rect">
            <a:avLst/>
          </a:prstGeom>
        </p:spPr>
      </p:pic>
      <p:sp>
        <p:nvSpPr>
          <p:cNvPr id="16"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3">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3">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62562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E180B595-CC8B-4D0A-9FC4-98F2E26D75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BC7600-7A14-43F5-9EB3-5C589351A961}"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0AE469E-8DD2-476D-A8C3-6206B7445A3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0DF6300-9D91-4F7F-99E8-7BFCBB52A4C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F6171-4851-4A86-9A23-77CCCE1AF2E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390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a:extLst>
              <a:ext uri="{FF2B5EF4-FFF2-40B4-BE49-F238E27FC236}">
                <a16:creationId xmlns:a16="http://schemas.microsoft.com/office/drawing/2014/main" id="{9628E91E-234F-46BB-8F57-30B224BD3C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BC7600-7A14-43F5-9EB3-5C589351A961}"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76022BC-94A2-4428-9E39-9FBFDEAA4F6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5A24972-784C-4E20-A2A9-93418D35520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F6171-4851-4A86-9A23-77CCCE1AF2E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18658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3E055AD5-F2A5-4A00-99C3-79E209E57F9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BC7600-7A14-43F5-9EB3-5C589351A961}"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34C3B34-D444-4F89-B95E-FB2321C5429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9EF3136F-9D7F-47C1-BF04-0126F40D47F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F6171-4851-4A86-9A23-77CCCE1AF2E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1006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AF350D3-F96C-47EB-857C-35878CDEBED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BC7600-7A14-43F5-9EB3-5C589351A961}"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2023/2/18</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9254035-EBB6-48C9-ADAD-95A0103C422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9E826416-E191-400B-BE5A-68DD61E8FF7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CF6171-4851-4A86-9A23-77CCCE1AF2E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86989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矩形: 圆角 7">
            <a:extLst>
              <a:ext uri="{FF2B5EF4-FFF2-40B4-BE49-F238E27FC236}">
                <a16:creationId xmlns:a16="http://schemas.microsoft.com/office/drawing/2014/main" id="{46520062-1A0A-4828-9492-6709CCA15CD6}"/>
              </a:ext>
            </a:extLst>
          </p:cNvPr>
          <p:cNvSpPr/>
          <p:nvPr userDrawn="1"/>
        </p:nvSpPr>
        <p:spPr>
          <a:xfrm>
            <a:off x="193183" y="154546"/>
            <a:ext cx="11790269" cy="6583138"/>
          </a:xfrm>
          <a:prstGeom prst="roundRect">
            <a:avLst>
              <a:gd name="adj" fmla="val 4356"/>
            </a:avLst>
          </a:prstGeom>
          <a:solidFill>
            <a:schemeClr val="bg1"/>
          </a:solidFill>
          <a:ln>
            <a:no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3">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3">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79572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27829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6.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0CA46AE-420E-42B5-8D90-14F302AA6E51}"/>
              </a:ext>
            </a:extLst>
          </p:cNvPr>
          <p:cNvPicPr>
            <a:picLocks noChangeAspect="1"/>
          </p:cNvPicPr>
          <p:nvPr userDrawn="1"/>
        </p:nvPicPr>
        <p:blipFill>
          <a:blip r:embed="rId10" cstate="print">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46520062-1A0A-4828-9492-6709CCA15CD6}"/>
              </a:ext>
            </a:extLst>
          </p:cNvPr>
          <p:cNvSpPr/>
          <p:nvPr userDrawn="1"/>
        </p:nvSpPr>
        <p:spPr>
          <a:xfrm>
            <a:off x="542834" y="343988"/>
            <a:ext cx="11106331" cy="6170023"/>
          </a:xfrm>
          <a:prstGeom prst="roundRect">
            <a:avLst>
              <a:gd name="adj" fmla="val 43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9" name="图片 8">
            <a:extLst>
              <a:ext uri="{FF2B5EF4-FFF2-40B4-BE49-F238E27FC236}">
                <a16:creationId xmlns:a16="http://schemas.microsoft.com/office/drawing/2014/main" id="{7BF16419-A4F6-4316-8F7A-1063EE46F0E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5975469"/>
            <a:ext cx="12192000" cy="882531"/>
          </a:xfrm>
          <a:prstGeom prst="rect">
            <a:avLst/>
          </a:prstGeom>
        </p:spPr>
      </p:pic>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3">
                    <a:lumMod val="60000"/>
                    <a:lumOff val="40000"/>
                  </a:scheme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3">
                  <a:lumMod val="60000"/>
                  <a:lumOff val="40000"/>
                </a:schemeClr>
              </a:solidFill>
              <a:effectLst/>
              <a:uLnTx/>
              <a:uFillTx/>
              <a:latin typeface="#9Slide07 HoneyCream" pitchFamily="2" charset="0"/>
              <a:ea typeface="+mj-ea"/>
              <a:cs typeface="+mj-cs"/>
              <a:sym typeface="Arial"/>
            </a:endParaRP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11838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3"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783578534"/>
      </p:ext>
    </p:extLst>
  </p:cSld>
  <p:clrMap bg1="lt1" tx1="dk1" bg2="dk2" tx2="lt2" accent1="accent1" accent2="accent2" accent3="accent3" accent4="accent4" accent5="accent5" accent6="accent6" hlink="hlink" folHlink="folHlink"/>
  <p:sldLayoutIdLst>
    <p:sldLayoutId id="2147483675" r:id="rId1"/>
    <p:sldLayoutId id="2147483676"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0.png"/><Relationship Id="rId10" Type="http://schemas.microsoft.com/office/2007/relationships/hdphoto" Target="../media/hdphoto5.wdp"/><Relationship Id="rId4" Type="http://schemas.openxmlformats.org/officeDocument/2006/relationships/image" Target="../media/image19.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8.wdp"/><Relationship Id="rId7"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f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0.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21073951">
            <a:off x="6307434" y="1183460"/>
            <a:ext cx="3190630" cy="2249394"/>
          </a:xfrm>
          <a:prstGeom prst="rect">
            <a:avLst/>
          </a:prstGeom>
        </p:spPr>
      </p:pic>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10786280" y="-141584"/>
            <a:ext cx="1173607" cy="1161988"/>
          </a:xfrm>
          <a:prstGeom prst="rect">
            <a:avLst/>
          </a:prstGeom>
        </p:spPr>
      </p:pic>
      <p:grpSp>
        <p:nvGrpSpPr>
          <p:cNvPr id="6" name="Group 5"/>
          <p:cNvGrpSpPr/>
          <p:nvPr/>
        </p:nvGrpSpPr>
        <p:grpSpPr>
          <a:xfrm>
            <a:off x="9380560" y="598606"/>
            <a:ext cx="2811440" cy="1105510"/>
            <a:chOff x="-856881" y="1091821"/>
            <a:chExt cx="2811440" cy="1105510"/>
          </a:xfrm>
        </p:grpSpPr>
        <p:sp>
          <p:nvSpPr>
            <p:cNvPr id="7"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8"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grpSp>
        <p:nvGrpSpPr>
          <p:cNvPr id="9" name="Group 8"/>
          <p:cNvGrpSpPr/>
          <p:nvPr/>
        </p:nvGrpSpPr>
        <p:grpSpPr>
          <a:xfrm>
            <a:off x="3362793" y="3509442"/>
            <a:ext cx="6079126" cy="2250179"/>
            <a:chOff x="6452031" y="4250906"/>
            <a:chExt cx="7398870" cy="2250179"/>
          </a:xfrm>
        </p:grpSpPr>
        <p:sp>
          <p:nvSpPr>
            <p:cNvPr id="10" name="TextBox 9"/>
            <p:cNvSpPr txBox="1"/>
            <p:nvPr/>
          </p:nvSpPr>
          <p:spPr>
            <a:xfrm>
              <a:off x="6452031" y="4285094"/>
              <a:ext cx="7398870" cy="2215991"/>
            </a:xfrm>
            <a:prstGeom prst="rect">
              <a:avLst/>
            </a:prstGeom>
            <a:noFill/>
          </p:spPr>
          <p:txBody>
            <a:bodyPr wrap="square" rtlCol="0">
              <a:spAutoFit/>
            </a:bodyPr>
            <a:lstStyle/>
            <a:p>
              <a:r>
                <a:rPr lang="en-US" sz="138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3800" b="1">
                  <a:ln w="177800">
                    <a:solidFill>
                      <a:schemeClr val="accent1">
                        <a:lumMod val="75000"/>
                      </a:schemeClr>
                    </a:solidFill>
                  </a:ln>
                  <a:solidFill>
                    <a:schemeClr val="accent1">
                      <a:lumMod val="75000"/>
                    </a:schemeClr>
                  </a:solidFill>
                  <a:effectLst>
                    <a:outerShdw blurRad="38100" dist="38100" dir="2700000" algn="tl">
                      <a:srgbClr val="000000">
                        <a:alpha val="43137"/>
                      </a:srgbClr>
                    </a:outerShdw>
                  </a:effectLst>
                  <a:latin typeface="#9Slide05 SVNMaphylla" pitchFamily="2" charset="0"/>
                </a:rPr>
                <a:t>cây thì là</a:t>
              </a:r>
            </a:p>
          </p:txBody>
        </p:sp>
        <p:sp>
          <p:nvSpPr>
            <p:cNvPr id="11" name="TextBox 10"/>
            <p:cNvSpPr txBox="1"/>
            <p:nvPr/>
          </p:nvSpPr>
          <p:spPr>
            <a:xfrm>
              <a:off x="6452031" y="4250906"/>
              <a:ext cx="6079126" cy="2215991"/>
            </a:xfrm>
            <a:prstGeom prst="rect">
              <a:avLst/>
            </a:prstGeom>
            <a:noFill/>
          </p:spPr>
          <p:txBody>
            <a:bodyPr wrap="square" rtlCol="0">
              <a:spAutoFit/>
            </a:bodyPr>
            <a:lstStyle/>
            <a:p>
              <a:r>
                <a:rPr lang="en-US" sz="13800" b="1">
                  <a:solidFill>
                    <a:srgbClr val="FF0066"/>
                  </a:solidFill>
                  <a:effectLst>
                    <a:outerShdw blurRad="38100" dist="38100" dir="2700000" algn="tl">
                      <a:srgbClr val="000000">
                        <a:alpha val="43137"/>
                      </a:srgbClr>
                    </a:outerShdw>
                  </a:effectLst>
                  <a:latin typeface="#9Slide05 SVNMaphylla" pitchFamily="2" charset="0"/>
                </a:rPr>
                <a:t> </a:t>
              </a:r>
              <a:r>
                <a:rPr lang="en-US" sz="13800" b="1">
                  <a:solidFill>
                    <a:srgbClr val="92D050"/>
                  </a:solidFill>
                  <a:effectLst>
                    <a:outerShdw blurRad="38100" dist="38100" dir="2700000" algn="tl">
                      <a:srgbClr val="000000">
                        <a:alpha val="43137"/>
                      </a:srgbClr>
                    </a:outerShdw>
                  </a:effectLst>
                  <a:latin typeface="#9Slide05 SVNMaphylla" pitchFamily="2" charset="0"/>
                </a:rPr>
                <a:t>cây thì là</a:t>
              </a:r>
            </a:p>
          </p:txBody>
        </p:sp>
      </p:grpSp>
      <p:grpSp>
        <p:nvGrpSpPr>
          <p:cNvPr id="12" name="Group 11"/>
          <p:cNvGrpSpPr/>
          <p:nvPr/>
        </p:nvGrpSpPr>
        <p:grpSpPr>
          <a:xfrm>
            <a:off x="4743289" y="1200161"/>
            <a:ext cx="2429299" cy="1107996"/>
            <a:chOff x="4951288" y="1452919"/>
            <a:chExt cx="2429299" cy="1107996"/>
          </a:xfrm>
        </p:grpSpPr>
        <p:sp>
          <p:nvSpPr>
            <p:cNvPr id="13" name="TextBox 12"/>
            <p:cNvSpPr txBox="1"/>
            <p:nvPr/>
          </p:nvSpPr>
          <p:spPr>
            <a:xfrm>
              <a:off x="4951288" y="1452919"/>
              <a:ext cx="2429299" cy="1107996"/>
            </a:xfrm>
            <a:prstGeom prst="rect">
              <a:avLst/>
            </a:prstGeom>
            <a:noFill/>
          </p:spPr>
          <p:txBody>
            <a:bodyPr wrap="square" rtlCol="0">
              <a:spAutoFit/>
            </a:bodyPr>
            <a:lstStyle/>
            <a:p>
              <a:r>
                <a:rPr lang="en-US" sz="6600">
                  <a:ln w="130175">
                    <a:solidFill>
                      <a:schemeClr val="bg1"/>
                    </a:solidFill>
                  </a:ln>
                  <a:effectLst>
                    <a:outerShdw blurRad="38100" dist="38100" dir="2700000" algn="tl">
                      <a:srgbClr val="000000">
                        <a:alpha val="43137"/>
                      </a:srgbClr>
                    </a:outerShdw>
                  </a:effectLst>
                  <a:latin typeface="#9Slide05 VL Fadilla" pitchFamily="2" charset="0"/>
                </a:rPr>
                <a:t>Bài 11</a:t>
              </a:r>
            </a:p>
          </p:txBody>
        </p:sp>
        <p:sp>
          <p:nvSpPr>
            <p:cNvPr id="14" name="TextBox 13"/>
            <p:cNvSpPr txBox="1"/>
            <p:nvPr/>
          </p:nvSpPr>
          <p:spPr>
            <a:xfrm>
              <a:off x="4951288" y="1452919"/>
              <a:ext cx="2429299" cy="1107996"/>
            </a:xfrm>
            <a:prstGeom prst="rect">
              <a:avLst/>
            </a:prstGeom>
            <a:noFill/>
          </p:spPr>
          <p:txBody>
            <a:bodyPr wrap="square" rtlCol="0">
              <a:spAutoFit/>
            </a:bodyPr>
            <a:lstStyle/>
            <a:p>
              <a:r>
                <a:rPr lang="en-US" sz="6600" dirty="0" err="1">
                  <a:solidFill>
                    <a:srgbClr val="0070C0"/>
                  </a:solidFill>
                  <a:effectLst>
                    <a:outerShdw blurRad="38100" dist="38100" dir="2700000" algn="tl">
                      <a:srgbClr val="000000">
                        <a:alpha val="43137"/>
                      </a:srgbClr>
                    </a:outerShdw>
                  </a:effectLst>
                  <a:latin typeface="#9Slide05 VL Fadilla" pitchFamily="2" charset="0"/>
                </a:rPr>
                <a:t>Bài</a:t>
              </a:r>
              <a:r>
                <a:rPr lang="en-US" sz="6600" dirty="0">
                  <a:solidFill>
                    <a:srgbClr val="0070C0"/>
                  </a:solidFill>
                  <a:effectLst>
                    <a:outerShdw blurRad="38100" dist="38100" dir="2700000" algn="tl">
                      <a:srgbClr val="000000">
                        <a:alpha val="43137"/>
                      </a:srgbClr>
                    </a:outerShdw>
                  </a:effectLst>
                  <a:latin typeface="#9Slide05 VL Fadilla" pitchFamily="2" charset="0"/>
                </a:rPr>
                <a:t> 11</a:t>
              </a:r>
            </a:p>
          </p:txBody>
        </p:sp>
      </p:grpSp>
      <p:grpSp>
        <p:nvGrpSpPr>
          <p:cNvPr id="15" name="Group 14"/>
          <p:cNvGrpSpPr/>
          <p:nvPr/>
        </p:nvGrpSpPr>
        <p:grpSpPr>
          <a:xfrm>
            <a:off x="1407839" y="1973543"/>
            <a:ext cx="6040078" cy="1579720"/>
            <a:chOff x="614811" y="4538053"/>
            <a:chExt cx="8745047" cy="1579720"/>
          </a:xfrm>
        </p:grpSpPr>
        <p:sp>
          <p:nvSpPr>
            <p:cNvPr id="16" name="TextBox 15"/>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sự tích</a:t>
              </a:r>
            </a:p>
          </p:txBody>
        </p:sp>
        <p:sp>
          <p:nvSpPr>
            <p:cNvPr id="17" name="TextBox 16"/>
            <p:cNvSpPr txBox="1"/>
            <p:nvPr/>
          </p:nvSpPr>
          <p:spPr>
            <a:xfrm>
              <a:off x="614811" y="4548113"/>
              <a:ext cx="7524461"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a:solidFill>
                    <a:srgbClr val="00CC00"/>
                  </a:solidFill>
                  <a:latin typeface="#9Slide07 Koni" pitchFamily="2" charset="0"/>
                </a:rPr>
                <a:t>Sự tích</a:t>
              </a: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97619">
                        <a14:foregroundMark x1="36735" y1="51227" x2="63265" y2="47546"/>
                      </a14:backgroundRemoval>
                    </a14:imgEffect>
                  </a14:imgLayer>
                </a14:imgProps>
              </a:ext>
              <a:ext uri="{28A0092B-C50C-407E-A947-70E740481C1C}">
                <a14:useLocalDpi xmlns:a14="http://schemas.microsoft.com/office/drawing/2010/main" val="0"/>
              </a:ext>
            </a:extLst>
          </a:blip>
          <a:stretch>
            <a:fillRect/>
          </a:stretch>
        </p:blipFill>
        <p:spPr>
          <a:xfrm>
            <a:off x="8614066" y="4394559"/>
            <a:ext cx="1805136" cy="2001613"/>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2612" b="98881" l="2294" r="95413">
                        <a14:foregroundMark x1="48624" y1="66045" x2="39908" y2="83209"/>
                        <a14:foregroundMark x1="37615" y1="66791" x2="27982" y2="86940"/>
                        <a14:foregroundMark x1="32569" y1="72388" x2="45872" y2="74254"/>
                      </a14:backgroundRemoval>
                    </a14:imgEffect>
                  </a14:imgLayer>
                </a14:imgProps>
              </a:ext>
              <a:ext uri="{28A0092B-C50C-407E-A947-70E740481C1C}">
                <a14:useLocalDpi xmlns:a14="http://schemas.microsoft.com/office/drawing/2010/main" val="0"/>
              </a:ext>
            </a:extLst>
          </a:blip>
          <a:stretch>
            <a:fillRect/>
          </a:stretch>
        </p:blipFill>
        <p:spPr>
          <a:xfrm flipH="1">
            <a:off x="575324" y="3913423"/>
            <a:ext cx="2420624" cy="2975812"/>
          </a:xfrm>
          <a:prstGeom prst="rect">
            <a:avLst/>
          </a:prstGeom>
        </p:spPr>
      </p:pic>
      <p:pic>
        <p:nvPicPr>
          <p:cNvPr id="19" name="Picture 18"/>
          <p:cNvPicPr>
            <a:picLocks noChangeAspect="1"/>
          </p:cNvPicPr>
          <p:nvPr/>
        </p:nvPicPr>
        <p:blipFill>
          <a:blip r:embed="rId9">
            <a:extLst>
              <a:ext uri="{BEBA8EAE-BF5A-486C-A8C5-ECC9F3942E4B}">
                <a14:imgProps xmlns:a14="http://schemas.microsoft.com/office/drawing/2010/main">
                  <a14:imgLayer r:embed="rId10">
                    <a14:imgEffect>
                      <a14:backgroundRemoval t="2344" b="100000" l="9804" r="88889">
                        <a14:foregroundMark x1="39216" y1="36328" x2="51634" y2="60547"/>
                        <a14:foregroundMark x1="37255" y1="53125" x2="73203" y2="56641"/>
                        <a14:foregroundMark x1="71895" y1="51563" x2="69281" y2="57813"/>
                      </a14:backgroundRemoval>
                    </a14:imgEffect>
                  </a14:imgLayer>
                </a14:imgProps>
              </a:ext>
              <a:ext uri="{28A0092B-C50C-407E-A947-70E740481C1C}">
                <a14:useLocalDpi xmlns:a14="http://schemas.microsoft.com/office/drawing/2010/main" val="0"/>
              </a:ext>
            </a:extLst>
          </a:blip>
          <a:stretch>
            <a:fillRect/>
          </a:stretch>
        </p:blipFill>
        <p:spPr>
          <a:xfrm>
            <a:off x="10127083" y="3365915"/>
            <a:ext cx="1763391" cy="2950511"/>
          </a:xfrm>
          <a:prstGeom prst="rect">
            <a:avLst/>
          </a:prstGeom>
        </p:spPr>
      </p:pic>
    </p:spTree>
    <p:extLst>
      <p:ext uri="{BB962C8B-B14F-4D97-AF65-F5344CB8AC3E}">
        <p14:creationId xmlns:p14="http://schemas.microsoft.com/office/powerpoint/2010/main" val="761927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38863" y="208548"/>
            <a:ext cx="4032680"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Sự tích cây thì là</a:t>
            </a:r>
          </a:p>
        </p:txBody>
      </p:sp>
      <p:sp>
        <p:nvSpPr>
          <p:cNvPr id="3" name="TextBox 2"/>
          <p:cNvSpPr txBox="1"/>
          <p:nvPr/>
        </p:nvSpPr>
        <p:spPr>
          <a:xfrm>
            <a:off x="304799" y="804338"/>
            <a:ext cx="11625943" cy="6001643"/>
          </a:xfrm>
          <a:prstGeom prst="rect">
            <a:avLst/>
          </a:prstGeom>
          <a:noFill/>
        </p:spPr>
        <p:txBody>
          <a:bodyPr wrap="square" rtlCol="0">
            <a:spAutoFit/>
          </a:bodyPr>
          <a:lstStyle/>
          <a:p>
            <a:pPr algn="just">
              <a:lnSpc>
                <a:spcPct val="80000"/>
              </a:lnSpc>
            </a:pPr>
            <a:r>
              <a:rPr lang="en-US" sz="2400" b="1">
                <a:solidFill>
                  <a:srgbClr val="002060"/>
                </a:solidFill>
                <a:latin typeface="UTM Aptima" panose="02040603050506020204" pitchFamily="18" charset="0"/>
              </a:rPr>
              <a:t>     Ngày xưa, cây cối trên trái đất chưa có tên gọi. Trời bèn gọi chúng lên để đặt tên. Cây cối mừng rỡ kéo nhau lên trời. Trời chỉ tay vào từng cây và đặt tên:</a:t>
            </a:r>
          </a:p>
          <a:p>
            <a:pPr algn="just">
              <a:lnSpc>
                <a:spcPct val="80000"/>
              </a:lnSpc>
            </a:pPr>
            <a:r>
              <a:rPr lang="en-US" sz="2400" b="1">
                <a:solidFill>
                  <a:srgbClr val="002060"/>
                </a:solidFill>
                <a:latin typeface="UTM Aptima" panose="02040603050506020204" pitchFamily="18" charset="0"/>
              </a:rPr>
              <a:t>    - Chú thì ta đặt tên cho là cây dừa.</a:t>
            </a:r>
          </a:p>
          <a:p>
            <a:pPr algn="just">
              <a:lnSpc>
                <a:spcPct val="80000"/>
              </a:lnSpc>
            </a:pPr>
            <a:r>
              <a:rPr lang="en-US" sz="2400" b="1">
                <a:solidFill>
                  <a:srgbClr val="002060"/>
                </a:solidFill>
                <a:latin typeface="UTM Aptima" panose="02040603050506020204" pitchFamily="18" charset="0"/>
              </a:rPr>
              <a:t>    - Chú thì ta đặt tên cho là cây cau.</a:t>
            </a:r>
          </a:p>
          <a:p>
            <a:pPr algn="just">
              <a:lnSpc>
                <a:spcPct val="80000"/>
              </a:lnSpc>
            </a:pPr>
            <a:r>
              <a:rPr lang="en-US" sz="2400" b="1">
                <a:solidFill>
                  <a:srgbClr val="002060"/>
                </a:solidFill>
                <a:latin typeface="UTM Aptima" panose="02040603050506020204" pitchFamily="18" charset="0"/>
              </a:rPr>
              <a:t>    - Chú thì ta đặt tên cho là cây mít…</a:t>
            </a:r>
          </a:p>
          <a:p>
            <a:pPr algn="just">
              <a:lnSpc>
                <a:spcPct val="80000"/>
              </a:lnSpc>
            </a:pPr>
            <a:r>
              <a:rPr lang="en-US" sz="2400" b="1">
                <a:solidFill>
                  <a:srgbClr val="002060"/>
                </a:solidFill>
                <a:latin typeface="UTM Aptima" panose="02040603050506020204" pitchFamily="18" charset="0"/>
              </a:rPr>
              <a:t>Trời đặt tên mãi mà vẫn chưa hết. Về sau, trời chỉ nói vắn tắt:</a:t>
            </a:r>
          </a:p>
          <a:p>
            <a:pPr algn="just">
              <a:lnSpc>
                <a:spcPct val="80000"/>
              </a:lnSpc>
            </a:pPr>
            <a:r>
              <a:rPr lang="en-US" sz="2400" b="1">
                <a:solidFill>
                  <a:srgbClr val="002060"/>
                </a:solidFill>
                <a:latin typeface="UTM Aptima" panose="02040603050506020204" pitchFamily="18" charset="0"/>
              </a:rPr>
              <a:t>   - Chú thì là cây cải.</a:t>
            </a:r>
          </a:p>
          <a:p>
            <a:pPr algn="just">
              <a:lnSpc>
                <a:spcPct val="80000"/>
              </a:lnSpc>
            </a:pPr>
            <a:r>
              <a:rPr lang="en-US" sz="2400" b="1">
                <a:solidFill>
                  <a:srgbClr val="002060"/>
                </a:solidFill>
                <a:latin typeface="UTM Aptima" panose="02040603050506020204" pitchFamily="18" charset="0"/>
              </a:rPr>
              <a:t>   - Chú là cây ớt.</a:t>
            </a:r>
          </a:p>
          <a:p>
            <a:pPr algn="just">
              <a:lnSpc>
                <a:spcPct val="80000"/>
              </a:lnSpc>
            </a:pPr>
            <a:r>
              <a:rPr lang="en-US" sz="2400" b="1">
                <a:solidFill>
                  <a:srgbClr val="002060"/>
                </a:solidFill>
                <a:latin typeface="UTM Aptima" panose="02040603050506020204" pitchFamily="18" charset="0"/>
              </a:rPr>
              <a:t>   - Chú là cây tỏi…</a:t>
            </a:r>
          </a:p>
          <a:p>
            <a:pPr algn="just">
              <a:lnSpc>
                <a:spcPct val="80000"/>
              </a:lnSpc>
            </a:pPr>
            <a:r>
              <a:rPr lang="en-US" sz="2400" b="1">
                <a:solidFill>
                  <a:srgbClr val="002060"/>
                </a:solidFill>
                <a:latin typeface="UTM Aptima" panose="02040603050506020204" pitchFamily="18" charset="0"/>
              </a:rPr>
              <a:t>  Khi các loài cây đều đã có tên, bỗng một cái cây dáng mảnh khảnh, lá nhỏ xíu đến xin đặt tên.</a:t>
            </a:r>
          </a:p>
          <a:p>
            <a:pPr algn="just">
              <a:lnSpc>
                <a:spcPct val="80000"/>
              </a:lnSpc>
            </a:pPr>
            <a:r>
              <a:rPr lang="en-US" sz="2400" b="1">
                <a:solidFill>
                  <a:srgbClr val="002060"/>
                </a:solidFill>
                <a:latin typeface="UTM Aptima" panose="02040603050506020204" pitchFamily="18" charset="0"/>
              </a:rPr>
              <a:t>   - Chú bé tí xíu, chú có ích gì để ta đặt tên nào? – Trời hỏi.</a:t>
            </a:r>
          </a:p>
          <a:p>
            <a:pPr algn="just">
              <a:lnSpc>
                <a:spcPct val="80000"/>
              </a:lnSpc>
            </a:pPr>
            <a:r>
              <a:rPr lang="en-US" sz="2400" b="1">
                <a:solidFill>
                  <a:srgbClr val="002060"/>
                </a:solidFill>
                <a:latin typeface="UTM Aptima" panose="02040603050506020204" pitchFamily="18" charset="0"/>
              </a:rPr>
              <a:t>  Cây nhỏ liền thưa:</a:t>
            </a:r>
          </a:p>
          <a:p>
            <a:pPr algn="just">
              <a:lnSpc>
                <a:spcPct val="80000"/>
              </a:lnSpc>
            </a:pPr>
            <a:r>
              <a:rPr lang="en-US" sz="2400" b="1">
                <a:solidFill>
                  <a:srgbClr val="002060"/>
                </a:solidFill>
                <a:latin typeface="UTM Aptima" panose="02040603050506020204" pitchFamily="18" charset="0"/>
              </a:rPr>
              <a:t>   - Thưa trời, khi nấu canh riêu cá hoặc làm chả cá, chả mực mà không có con thì mất cả ngon ạ.</a:t>
            </a:r>
          </a:p>
          <a:p>
            <a:pPr algn="just">
              <a:lnSpc>
                <a:spcPct val="80000"/>
              </a:lnSpc>
            </a:pPr>
            <a:r>
              <a:rPr lang="en-US" sz="2400" b="1">
                <a:solidFill>
                  <a:srgbClr val="002060"/>
                </a:solidFill>
                <a:latin typeface="UTM Aptima" panose="02040603050506020204" pitchFamily="18" charset="0"/>
              </a:rPr>
              <a:t>   Trời liền bảo:</a:t>
            </a:r>
          </a:p>
          <a:p>
            <a:pPr algn="just">
              <a:lnSpc>
                <a:spcPct val="80000"/>
              </a:lnSpc>
            </a:pPr>
            <a:r>
              <a:rPr lang="en-US" sz="2400" b="1">
                <a:solidFill>
                  <a:srgbClr val="002060"/>
                </a:solidFill>
                <a:latin typeface="UTM Aptima" panose="02040603050506020204" pitchFamily="18" charset="0"/>
              </a:rPr>
              <a:t>   - Ừ, để ta nghĩ cho một cái tên. Tên chú thì… là… thì… là…</a:t>
            </a:r>
          </a:p>
          <a:p>
            <a:pPr algn="just">
              <a:lnSpc>
                <a:spcPct val="80000"/>
              </a:lnSpc>
            </a:pPr>
            <a:r>
              <a:rPr lang="en-US" sz="2400" b="1">
                <a:solidFill>
                  <a:srgbClr val="002060"/>
                </a:solidFill>
                <a:latin typeface="UTM Aptima" panose="02040603050506020204" pitchFamily="18" charset="0"/>
              </a:rPr>
              <a:t>   Trời còn đang suy nghĩ, cây nhỏ đã chạy đi xa rồi. Nó mừng rỡ khoe với bạn bè:</a:t>
            </a:r>
          </a:p>
          <a:p>
            <a:pPr algn="just">
              <a:lnSpc>
                <a:spcPct val="80000"/>
              </a:lnSpc>
            </a:pPr>
            <a:r>
              <a:rPr lang="en-US" sz="2400" b="1">
                <a:solidFill>
                  <a:srgbClr val="002060"/>
                </a:solidFill>
                <a:latin typeface="UTM Aptima" panose="02040603050506020204" pitchFamily="18" charset="0"/>
              </a:rPr>
              <a:t>   - Trời đặt tên cho tôi là cây “thì là” đấy!</a:t>
            </a:r>
          </a:p>
          <a:p>
            <a:pPr algn="r">
              <a:lnSpc>
                <a:spcPct val="80000"/>
              </a:lnSpc>
            </a:pPr>
            <a:r>
              <a:rPr lang="en-US" sz="2400" b="1">
                <a:solidFill>
                  <a:srgbClr val="002060"/>
                </a:solidFill>
                <a:latin typeface="UTM Aptima" panose="02040603050506020204" pitchFamily="18" charset="0"/>
              </a:rPr>
              <a:t> </a:t>
            </a:r>
            <a:r>
              <a:rPr lang="en-US" sz="2400" b="1" i="1">
                <a:solidFill>
                  <a:srgbClr val="002060"/>
                </a:solidFill>
                <a:latin typeface="UTM Aptima" panose="02040603050506020204" pitchFamily="18" charset="0"/>
              </a:rPr>
              <a:t>(Sự tích cây thì là – Trịnh Mạnh kể) </a:t>
            </a:r>
            <a:endParaRPr lang="en-US" sz="2400" b="1">
              <a:solidFill>
                <a:srgbClr val="002060"/>
              </a:solidFill>
              <a:latin typeface="UTM Aptima" panose="02040603050506020204" pitchFamily="18" charset="0"/>
            </a:endParaRPr>
          </a:p>
        </p:txBody>
      </p:sp>
    </p:spTree>
    <p:extLst>
      <p:ext uri="{BB962C8B-B14F-4D97-AF65-F5344CB8AC3E}">
        <p14:creationId xmlns:p14="http://schemas.microsoft.com/office/powerpoint/2010/main" val="4283963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0">
            <a:extLst>
              <a:ext uri="{FF2B5EF4-FFF2-40B4-BE49-F238E27FC236}">
                <a16:creationId xmlns:a16="http://schemas.microsoft.com/office/drawing/2014/main" id="{C71641AD-E4BC-4B7B-9FE5-62CF532DB97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8" name="图片 19">
            <a:extLst>
              <a:ext uri="{FF2B5EF4-FFF2-40B4-BE49-F238E27FC236}">
                <a16:creationId xmlns:a16="http://schemas.microsoft.com/office/drawing/2014/main" id="{8D6942F6-F7D2-4A3E-904F-56C124C896F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grpSp>
        <p:nvGrpSpPr>
          <p:cNvPr id="2" name="Group 1"/>
          <p:cNvGrpSpPr/>
          <p:nvPr/>
        </p:nvGrpSpPr>
        <p:grpSpPr>
          <a:xfrm>
            <a:off x="5803713" y="148668"/>
            <a:ext cx="6278442" cy="3843526"/>
            <a:chOff x="2436399" y="-939904"/>
            <a:chExt cx="6278442" cy="3843526"/>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6399" y="-939904"/>
              <a:ext cx="6278442" cy="3843526"/>
            </a:xfrm>
            <a:prstGeom prst="rect">
              <a:avLst/>
            </a:prstGeom>
          </p:spPr>
        </p:pic>
        <p:sp>
          <p:nvSpPr>
            <p:cNvPr id="4" name="TextBox 3"/>
            <p:cNvSpPr txBox="1"/>
            <p:nvPr/>
          </p:nvSpPr>
          <p:spPr>
            <a:xfrm>
              <a:off x="3823515" y="860856"/>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6" name="Speech Bubble: Oval 9">
            <a:extLst>
              <a:ext uri="{FF2B5EF4-FFF2-40B4-BE49-F238E27FC236}">
                <a16:creationId xmlns:a16="http://schemas.microsoft.com/office/drawing/2014/main" id="{7242D3E7-C1CC-5917-A9C9-1DFAF6DBB850}"/>
              </a:ext>
            </a:extLst>
          </p:cNvPr>
          <p:cNvSpPr/>
          <p:nvPr/>
        </p:nvSpPr>
        <p:spPr>
          <a:xfrm>
            <a:off x="3090701" y="262306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7" name="Speech Bubble: Oval 9">
            <a:extLst>
              <a:ext uri="{FF2B5EF4-FFF2-40B4-BE49-F238E27FC236}">
                <a16:creationId xmlns:a16="http://schemas.microsoft.com/office/drawing/2014/main" id="{7242D3E7-C1CC-5917-A9C9-1DFAF6DBB850}"/>
              </a:ext>
            </a:extLst>
          </p:cNvPr>
          <p:cNvSpPr/>
          <p:nvPr/>
        </p:nvSpPr>
        <p:spPr>
          <a:xfrm>
            <a:off x="3109035" y="2623061"/>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2</a:t>
            </a:r>
            <a:r>
              <a:rPr lang="en-US" sz="4400" b="1">
                <a:solidFill>
                  <a:schemeClr val="accent1">
                    <a:lumMod val="50000"/>
                  </a:schemeClr>
                </a:solidFill>
                <a:latin typeface="UTM Avo" panose="02040603050506020204" pitchFamily="18" charset="0"/>
                <a:ea typeface="Cambria" panose="02040503050406030204" pitchFamily="18" charset="0"/>
              </a:rPr>
              <a:t> đoạn.</a:t>
            </a:r>
          </a:p>
        </p:txBody>
      </p:sp>
    </p:spTree>
    <p:extLst>
      <p:ext uri="{BB962C8B-B14F-4D97-AF65-F5344CB8AC3E}">
        <p14:creationId xmlns:p14="http://schemas.microsoft.com/office/powerpoint/2010/main" val="720938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0">
            <a:extLst>
              <a:ext uri="{FF2B5EF4-FFF2-40B4-BE49-F238E27FC236}">
                <a16:creationId xmlns:a16="http://schemas.microsoft.com/office/drawing/2014/main" id="{C71641AD-E4BC-4B7B-9FE5-62CF532DB97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a:xfrm rot="10800000">
            <a:off x="10305125"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grpSp>
        <p:nvGrpSpPr>
          <p:cNvPr id="11" name="Group 10"/>
          <p:cNvGrpSpPr/>
          <p:nvPr/>
        </p:nvGrpSpPr>
        <p:grpSpPr>
          <a:xfrm>
            <a:off x="-635628" y="-143975"/>
            <a:ext cx="5239045" cy="2853499"/>
            <a:chOff x="2724911" y="-939904"/>
            <a:chExt cx="5239045" cy="2853499"/>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4911" y="-939904"/>
              <a:ext cx="5239045" cy="2853499"/>
            </a:xfrm>
            <a:prstGeom prst="rect">
              <a:avLst/>
            </a:prstGeom>
          </p:spPr>
        </p:pic>
        <p:sp>
          <p:nvSpPr>
            <p:cNvPr id="13" name="TextBox 12"/>
            <p:cNvSpPr txBox="1"/>
            <p:nvPr/>
          </p:nvSpPr>
          <p:spPr>
            <a:xfrm>
              <a:off x="3841803" y="367300"/>
              <a:ext cx="3988990" cy="769441"/>
            </a:xfrm>
            <a:prstGeom prst="rect">
              <a:avLst/>
            </a:prstGeom>
            <a:noFill/>
          </p:spPr>
          <p:txBody>
            <a:bodyPr wrap="square" rtlCol="0">
              <a:spAutoFit/>
            </a:bodyPr>
            <a:lstStyle/>
            <a:p>
              <a:r>
                <a:rPr lang="en-US" sz="4400" b="1">
                  <a:solidFill>
                    <a:srgbClr val="E53B8C"/>
                  </a:solidFill>
                  <a:latin typeface="UTM Avo" panose="02040603050506020204" pitchFamily="18" charset="0"/>
                </a:rPr>
                <a:t>Chia đoạn</a:t>
              </a:r>
            </a:p>
          </p:txBody>
        </p:sp>
      </p:grpSp>
      <p:grpSp>
        <p:nvGrpSpPr>
          <p:cNvPr id="22" name="Group 21"/>
          <p:cNvGrpSpPr/>
          <p:nvPr/>
        </p:nvGrpSpPr>
        <p:grpSpPr>
          <a:xfrm>
            <a:off x="2182284" y="2809646"/>
            <a:ext cx="9193202" cy="804820"/>
            <a:chOff x="2182284" y="2809646"/>
            <a:chExt cx="9193202" cy="804820"/>
          </a:xfrm>
        </p:grpSpPr>
        <p:sp>
          <p:nvSpPr>
            <p:cNvPr id="15" name="Oval 14"/>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17" name="TextBox 16"/>
            <p:cNvSpPr txBox="1"/>
            <p:nvPr/>
          </p:nvSpPr>
          <p:spPr>
            <a:xfrm>
              <a:off x="3036915" y="2906580"/>
              <a:ext cx="833857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Từ đầu đến ………</a:t>
              </a:r>
              <a:r>
                <a:rPr lang="en-US" sz="4000" b="1" i="1">
                  <a:solidFill>
                    <a:srgbClr val="002060"/>
                  </a:solidFill>
                  <a:latin typeface="Arial" panose="020B0604020202020204" pitchFamily="34" charset="0"/>
                  <a:cs typeface="Arial" panose="020B0604020202020204" pitchFamily="34" charset="0"/>
                </a:rPr>
                <a:t>chú là cây tỏi</a:t>
              </a:r>
              <a:r>
                <a:rPr lang="en-US" sz="4000" b="1">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grpSp>
        <p:nvGrpSpPr>
          <p:cNvPr id="23" name="Group 22"/>
          <p:cNvGrpSpPr/>
          <p:nvPr/>
        </p:nvGrpSpPr>
        <p:grpSpPr>
          <a:xfrm>
            <a:off x="2271468" y="4200677"/>
            <a:ext cx="5537217" cy="765447"/>
            <a:chOff x="2271468" y="4200677"/>
            <a:chExt cx="5537217" cy="765447"/>
          </a:xfrm>
        </p:grpSpPr>
        <p:sp>
          <p:nvSpPr>
            <p:cNvPr id="19" name="Oval 18"/>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21" name="TextBox 20"/>
            <p:cNvSpPr txBox="1"/>
            <p:nvPr/>
          </p:nvSpPr>
          <p:spPr>
            <a:xfrm>
              <a:off x="3217334" y="4229457"/>
              <a:ext cx="4591351"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Đoạn còn lại.</a:t>
              </a:r>
              <a:endParaRPr lang="en-US" sz="4000" b="1" i="1" dirty="0">
                <a:solidFill>
                  <a:srgbClr val="002060"/>
                </a:solidFill>
                <a:latin typeface="Arial" panose="020B0604020202020204" pitchFamily="34" charset="0"/>
                <a:cs typeface="Arial" panose="020B0604020202020204" pitchFamily="34" charset="0"/>
              </a:endParaRPr>
            </a:p>
          </p:txBody>
        </p:sp>
      </p:grpSp>
      <p:pic>
        <p:nvPicPr>
          <p:cNvPr id="24" name="Picture 2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2363" y1="1688" x2="55144" y2="9335"/>
                        <a14:foregroundMark x1="32437" y1="34459" x2="61631" y2="36842"/>
                        <a14:foregroundMark x1="45227" y1="52731" x2="47451" y2="61768"/>
                        <a14:foregroundMark x1="17980" y1="55015" x2="81001" y2="55015"/>
                        <a14:foregroundMark x1="33642" y1="39126" x2="55700" y2="41013"/>
                      </a14:backgroundRemoval>
                    </a14:imgEffect>
                  </a14:imgLayer>
                </a14:imgProps>
              </a:ext>
              <a:ext uri="{28A0092B-C50C-407E-A947-70E740481C1C}">
                <a14:useLocalDpi xmlns:a14="http://schemas.microsoft.com/office/drawing/2010/main" val="0"/>
              </a:ext>
            </a:extLst>
          </a:blip>
          <a:stretch>
            <a:fillRect/>
          </a:stretch>
        </p:blipFill>
        <p:spPr>
          <a:xfrm>
            <a:off x="9416928" y="4397733"/>
            <a:ext cx="2636175" cy="2460267"/>
          </a:xfrm>
          <a:prstGeom prst="rect">
            <a:avLst/>
          </a:prstGeom>
        </p:spPr>
      </p:pic>
      <p:pic>
        <p:nvPicPr>
          <p:cNvPr id="25" name="Picture 24"/>
          <p:cNvPicPr>
            <a:picLocks noChangeAspect="1"/>
          </p:cNvPicPr>
          <p:nvPr/>
        </p:nvPicPr>
        <p:blipFill>
          <a:blip r:embed="rId7">
            <a:extLst>
              <a:ext uri="{BEBA8EAE-BF5A-486C-A8C5-ECC9F3942E4B}">
                <a14:imgProps xmlns:a14="http://schemas.microsoft.com/office/drawing/2010/main">
                  <a14:imgLayer r:embed="rId8">
                    <a14:imgEffect>
                      <a14:backgroundRemoval t="2612" b="98881" l="2294" r="95413">
                        <a14:foregroundMark x1="48624" y1="66045" x2="39908" y2="83209"/>
                        <a14:foregroundMark x1="37615" y1="66791" x2="27982" y2="86940"/>
                        <a14:foregroundMark x1="32569" y1="72388" x2="45872" y2="74254"/>
                      </a14:backgroundRemoval>
                    </a14:imgEffect>
                  </a14:imgLayer>
                </a14:imgProps>
              </a:ext>
              <a:ext uri="{28A0092B-C50C-407E-A947-70E740481C1C}">
                <a14:useLocalDpi xmlns:a14="http://schemas.microsoft.com/office/drawing/2010/main" val="0"/>
              </a:ext>
            </a:extLst>
          </a:blip>
          <a:stretch>
            <a:fillRect/>
          </a:stretch>
        </p:blipFill>
        <p:spPr>
          <a:xfrm flipH="1">
            <a:off x="-7411" y="4016728"/>
            <a:ext cx="2420624" cy="2975812"/>
          </a:xfrm>
          <a:prstGeom prst="rect">
            <a:avLst/>
          </a:prstGeom>
        </p:spPr>
      </p:pic>
    </p:spTree>
    <p:extLst>
      <p:ext uri="{BB962C8B-B14F-4D97-AF65-F5344CB8AC3E}">
        <p14:creationId xmlns:p14="http://schemas.microsoft.com/office/powerpoint/2010/main" val="17387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38863" y="208548"/>
            <a:ext cx="4032680" cy="584775"/>
          </a:xfrm>
          <a:prstGeom prst="rect">
            <a:avLst/>
          </a:prstGeom>
          <a:noFill/>
        </p:spPr>
        <p:txBody>
          <a:bodyPr wrap="square" rtlCol="0">
            <a:spAutoFit/>
          </a:bodyPr>
          <a:lstStyle/>
          <a:p>
            <a:r>
              <a:rPr lang="en-US" sz="3200" b="1">
                <a:solidFill>
                  <a:srgbClr val="00CC00"/>
                </a:solidFill>
                <a:effectLst>
                  <a:reflection blurRad="6350" stA="50000" endA="300" endPos="50000" dist="29997" dir="5400000" sy="-100000" algn="bl" rotWithShape="0"/>
                </a:effectLst>
                <a:latin typeface="UTM Avo" panose="02040603050506020204" pitchFamily="18" charset="0"/>
              </a:rPr>
              <a:t>Sự tích cây thì là</a:t>
            </a:r>
          </a:p>
        </p:txBody>
      </p:sp>
      <p:sp>
        <p:nvSpPr>
          <p:cNvPr id="3" name="TextBox 2"/>
          <p:cNvSpPr txBox="1"/>
          <p:nvPr/>
        </p:nvSpPr>
        <p:spPr>
          <a:xfrm>
            <a:off x="304799" y="804338"/>
            <a:ext cx="11625943" cy="6001643"/>
          </a:xfrm>
          <a:prstGeom prst="rect">
            <a:avLst/>
          </a:prstGeom>
          <a:noFill/>
        </p:spPr>
        <p:txBody>
          <a:bodyPr wrap="square" rtlCol="0">
            <a:spAutoFit/>
          </a:bodyPr>
          <a:lstStyle/>
          <a:p>
            <a:pPr algn="just">
              <a:lnSpc>
                <a:spcPct val="80000"/>
              </a:lnSpc>
            </a:pPr>
            <a:r>
              <a:rPr lang="en-US" sz="2400" b="1">
                <a:solidFill>
                  <a:srgbClr val="002060"/>
                </a:solidFill>
                <a:latin typeface="UTM Aptima" panose="02040603050506020204" pitchFamily="18" charset="0"/>
              </a:rPr>
              <a:t>     </a:t>
            </a:r>
            <a:r>
              <a:rPr lang="en-US" sz="2400" b="1">
                <a:solidFill>
                  <a:schemeClr val="accent4">
                    <a:lumMod val="75000"/>
                  </a:schemeClr>
                </a:solidFill>
                <a:latin typeface="UTM Aptima" panose="02040603050506020204" pitchFamily="18" charset="0"/>
              </a:rPr>
              <a:t>Ngày xưa, cây cối trên trái đất chưa có tên gọi. Trời bèn gọi chúng lên để đặt tên. Cây cối mừng rỡ kéo nhau lên trời. Trời chỉ tay vào từng cây và đặt tên:</a:t>
            </a:r>
          </a:p>
          <a:p>
            <a:pPr algn="just">
              <a:lnSpc>
                <a:spcPct val="80000"/>
              </a:lnSpc>
            </a:pPr>
            <a:r>
              <a:rPr lang="en-US" sz="2400" b="1">
                <a:solidFill>
                  <a:schemeClr val="accent4">
                    <a:lumMod val="75000"/>
                  </a:schemeClr>
                </a:solidFill>
                <a:latin typeface="UTM Aptima" panose="02040603050506020204" pitchFamily="18" charset="0"/>
              </a:rPr>
              <a:t>    - Chú thì ta đặt tên cho là cây dừa.</a:t>
            </a:r>
          </a:p>
          <a:p>
            <a:pPr algn="just">
              <a:lnSpc>
                <a:spcPct val="80000"/>
              </a:lnSpc>
            </a:pPr>
            <a:r>
              <a:rPr lang="en-US" sz="2400" b="1">
                <a:solidFill>
                  <a:schemeClr val="accent4">
                    <a:lumMod val="75000"/>
                  </a:schemeClr>
                </a:solidFill>
                <a:latin typeface="UTM Aptima" panose="02040603050506020204" pitchFamily="18" charset="0"/>
              </a:rPr>
              <a:t>    - Chú thì ta đặt tên cho là cây cau.</a:t>
            </a:r>
          </a:p>
          <a:p>
            <a:pPr algn="just">
              <a:lnSpc>
                <a:spcPct val="80000"/>
              </a:lnSpc>
            </a:pPr>
            <a:r>
              <a:rPr lang="en-US" sz="2400" b="1">
                <a:solidFill>
                  <a:schemeClr val="accent4">
                    <a:lumMod val="75000"/>
                  </a:schemeClr>
                </a:solidFill>
                <a:latin typeface="UTM Aptima" panose="02040603050506020204" pitchFamily="18" charset="0"/>
              </a:rPr>
              <a:t>    - Chú thì ta đặt tên cho là cây mít…</a:t>
            </a:r>
          </a:p>
          <a:p>
            <a:pPr algn="just">
              <a:lnSpc>
                <a:spcPct val="80000"/>
              </a:lnSpc>
            </a:pPr>
            <a:r>
              <a:rPr lang="en-US" sz="2400" b="1">
                <a:solidFill>
                  <a:schemeClr val="accent4">
                    <a:lumMod val="75000"/>
                  </a:schemeClr>
                </a:solidFill>
                <a:latin typeface="UTM Aptima" panose="02040603050506020204" pitchFamily="18" charset="0"/>
              </a:rPr>
              <a:t>Trời đặt tên mãi mà vẫn chưa hết. Về sau, trời chỉ nói vắn tắt:</a:t>
            </a:r>
          </a:p>
          <a:p>
            <a:pPr algn="just">
              <a:lnSpc>
                <a:spcPct val="80000"/>
              </a:lnSpc>
            </a:pPr>
            <a:r>
              <a:rPr lang="en-US" sz="2400" b="1">
                <a:solidFill>
                  <a:schemeClr val="accent4">
                    <a:lumMod val="75000"/>
                  </a:schemeClr>
                </a:solidFill>
                <a:latin typeface="UTM Aptima" panose="02040603050506020204" pitchFamily="18" charset="0"/>
              </a:rPr>
              <a:t>   - Chú thì là cây cải.</a:t>
            </a:r>
          </a:p>
          <a:p>
            <a:pPr algn="just">
              <a:lnSpc>
                <a:spcPct val="80000"/>
              </a:lnSpc>
            </a:pPr>
            <a:r>
              <a:rPr lang="en-US" sz="2400" b="1">
                <a:solidFill>
                  <a:schemeClr val="accent4">
                    <a:lumMod val="75000"/>
                  </a:schemeClr>
                </a:solidFill>
                <a:latin typeface="UTM Aptima" panose="02040603050506020204" pitchFamily="18" charset="0"/>
              </a:rPr>
              <a:t>   - Chú là cây ớt.</a:t>
            </a:r>
          </a:p>
          <a:p>
            <a:pPr algn="just">
              <a:lnSpc>
                <a:spcPct val="80000"/>
              </a:lnSpc>
            </a:pPr>
            <a:r>
              <a:rPr lang="en-US" sz="2400" b="1">
                <a:solidFill>
                  <a:schemeClr val="accent4">
                    <a:lumMod val="75000"/>
                  </a:schemeClr>
                </a:solidFill>
                <a:latin typeface="UTM Aptima" panose="02040603050506020204" pitchFamily="18" charset="0"/>
              </a:rPr>
              <a:t>   - Chú là cây tỏi…</a:t>
            </a:r>
          </a:p>
          <a:p>
            <a:pPr algn="just">
              <a:lnSpc>
                <a:spcPct val="80000"/>
              </a:lnSpc>
            </a:pPr>
            <a:r>
              <a:rPr lang="en-US" sz="2400" b="1">
                <a:solidFill>
                  <a:srgbClr val="002060"/>
                </a:solidFill>
                <a:latin typeface="UTM Aptima" panose="02040603050506020204" pitchFamily="18" charset="0"/>
              </a:rPr>
              <a:t>  </a:t>
            </a:r>
            <a:r>
              <a:rPr lang="en-US" sz="2400" b="1">
                <a:solidFill>
                  <a:schemeClr val="accent5">
                    <a:lumMod val="50000"/>
                  </a:schemeClr>
                </a:solidFill>
                <a:latin typeface="UTM Aptima" panose="02040603050506020204" pitchFamily="18" charset="0"/>
              </a:rPr>
              <a:t>Khi các loài cây đều đã có tên, bỗng một cái cây dáng mảnh khảnh, lá nhỏ xíu đến xin đặt tên.</a:t>
            </a:r>
          </a:p>
          <a:p>
            <a:pPr algn="just">
              <a:lnSpc>
                <a:spcPct val="80000"/>
              </a:lnSpc>
            </a:pPr>
            <a:r>
              <a:rPr lang="en-US" sz="2400" b="1">
                <a:solidFill>
                  <a:schemeClr val="accent5">
                    <a:lumMod val="50000"/>
                  </a:schemeClr>
                </a:solidFill>
                <a:latin typeface="UTM Aptima" panose="02040603050506020204" pitchFamily="18" charset="0"/>
              </a:rPr>
              <a:t>   - Chú bé tí xíu, chú có ích gì để ta đặt tên nào? – Trời hỏi.</a:t>
            </a:r>
          </a:p>
          <a:p>
            <a:pPr algn="just">
              <a:lnSpc>
                <a:spcPct val="80000"/>
              </a:lnSpc>
            </a:pPr>
            <a:r>
              <a:rPr lang="en-US" sz="2400" b="1">
                <a:solidFill>
                  <a:schemeClr val="accent5">
                    <a:lumMod val="50000"/>
                  </a:schemeClr>
                </a:solidFill>
                <a:latin typeface="UTM Aptima" panose="02040603050506020204" pitchFamily="18" charset="0"/>
              </a:rPr>
              <a:t>  Cây nhỏ liền thưa:</a:t>
            </a:r>
          </a:p>
          <a:p>
            <a:pPr algn="just">
              <a:lnSpc>
                <a:spcPct val="80000"/>
              </a:lnSpc>
            </a:pPr>
            <a:r>
              <a:rPr lang="en-US" sz="2400" b="1">
                <a:solidFill>
                  <a:schemeClr val="accent5">
                    <a:lumMod val="50000"/>
                  </a:schemeClr>
                </a:solidFill>
                <a:latin typeface="UTM Aptima" panose="02040603050506020204" pitchFamily="18" charset="0"/>
              </a:rPr>
              <a:t>   - Thưa trời, khi nấu canh riêu cá hoặc làm chả cá, chả mực mà không có con thì mất cả ngon ạ.</a:t>
            </a:r>
          </a:p>
          <a:p>
            <a:pPr algn="just">
              <a:lnSpc>
                <a:spcPct val="80000"/>
              </a:lnSpc>
            </a:pPr>
            <a:r>
              <a:rPr lang="en-US" sz="2400" b="1">
                <a:solidFill>
                  <a:schemeClr val="accent5">
                    <a:lumMod val="50000"/>
                  </a:schemeClr>
                </a:solidFill>
                <a:latin typeface="UTM Aptima" panose="02040603050506020204" pitchFamily="18" charset="0"/>
              </a:rPr>
              <a:t>   Trời liền bảo:</a:t>
            </a:r>
          </a:p>
          <a:p>
            <a:pPr algn="just">
              <a:lnSpc>
                <a:spcPct val="80000"/>
              </a:lnSpc>
            </a:pPr>
            <a:r>
              <a:rPr lang="en-US" sz="2400" b="1">
                <a:solidFill>
                  <a:schemeClr val="accent5">
                    <a:lumMod val="50000"/>
                  </a:schemeClr>
                </a:solidFill>
                <a:latin typeface="UTM Aptima" panose="02040603050506020204" pitchFamily="18" charset="0"/>
              </a:rPr>
              <a:t>   - Ừ, để ta nghĩ cho một cái tên. Tên chú thì… là… thì… là…</a:t>
            </a:r>
          </a:p>
          <a:p>
            <a:pPr algn="just">
              <a:lnSpc>
                <a:spcPct val="80000"/>
              </a:lnSpc>
            </a:pPr>
            <a:r>
              <a:rPr lang="en-US" sz="2400" b="1">
                <a:solidFill>
                  <a:schemeClr val="accent5">
                    <a:lumMod val="50000"/>
                  </a:schemeClr>
                </a:solidFill>
                <a:latin typeface="UTM Aptima" panose="02040603050506020204" pitchFamily="18" charset="0"/>
              </a:rPr>
              <a:t>   Trời còn đang suy nghĩ, cây nhỏ đã chạy đi xa rồi. Nó mừng rỡ khoe với bạn bè:</a:t>
            </a:r>
          </a:p>
          <a:p>
            <a:pPr algn="just">
              <a:lnSpc>
                <a:spcPct val="80000"/>
              </a:lnSpc>
            </a:pPr>
            <a:r>
              <a:rPr lang="en-US" sz="2400" b="1">
                <a:solidFill>
                  <a:schemeClr val="accent5">
                    <a:lumMod val="50000"/>
                  </a:schemeClr>
                </a:solidFill>
                <a:latin typeface="UTM Aptima" panose="02040603050506020204" pitchFamily="18" charset="0"/>
              </a:rPr>
              <a:t>   - Trời đặt tên cho tôi là cây “thì là” đấy!</a:t>
            </a:r>
          </a:p>
          <a:p>
            <a:pPr algn="r">
              <a:lnSpc>
                <a:spcPct val="80000"/>
              </a:lnSpc>
            </a:pPr>
            <a:r>
              <a:rPr lang="en-US" sz="2400" b="1">
                <a:solidFill>
                  <a:srgbClr val="002060"/>
                </a:solidFill>
                <a:latin typeface="UTM Aptima" panose="02040603050506020204" pitchFamily="18" charset="0"/>
              </a:rPr>
              <a:t> </a:t>
            </a:r>
            <a:r>
              <a:rPr lang="en-US" sz="2400" b="1" i="1">
                <a:solidFill>
                  <a:srgbClr val="002060"/>
                </a:solidFill>
                <a:latin typeface="UTM Aptima" panose="02040603050506020204" pitchFamily="18" charset="0"/>
              </a:rPr>
              <a:t>(Sự tích cây thì là – Trịnh Mạnh kể) </a:t>
            </a:r>
            <a:endParaRPr lang="en-US" sz="2400" b="1">
              <a:solidFill>
                <a:srgbClr val="002060"/>
              </a:solidFill>
              <a:latin typeface="UTM Aptima" panose="02040603050506020204" pitchFamily="18" charset="0"/>
            </a:endParaRPr>
          </a:p>
        </p:txBody>
      </p:sp>
    </p:spTree>
    <p:extLst>
      <p:ext uri="{BB962C8B-B14F-4D97-AF65-F5344CB8AC3E}">
        <p14:creationId xmlns:p14="http://schemas.microsoft.com/office/powerpoint/2010/main" val="259144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16501" y="212943"/>
            <a:ext cx="8705019" cy="5329024"/>
            <a:chOff x="1639564" y="0"/>
            <a:chExt cx="8705019" cy="5329024"/>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564" y="0"/>
              <a:ext cx="8705019" cy="5329024"/>
            </a:xfrm>
            <a:prstGeom prst="rect">
              <a:avLst/>
            </a:prstGeom>
          </p:spPr>
        </p:pic>
        <p:sp>
          <p:nvSpPr>
            <p:cNvPr id="4" name="TextBox 3"/>
            <p:cNvSpPr txBox="1"/>
            <p:nvPr/>
          </p:nvSpPr>
          <p:spPr>
            <a:xfrm>
              <a:off x="3418566" y="2403255"/>
              <a:ext cx="5438051" cy="1569660"/>
            </a:xfrm>
            <a:prstGeom prst="rect">
              <a:avLst/>
            </a:prstGeom>
            <a:noFill/>
          </p:spPr>
          <p:txBody>
            <a:bodyPr wrap="square" rtlCol="0">
              <a:spAutoFit/>
            </a:bodyPr>
            <a:lstStyle/>
            <a:p>
              <a:pPr algn="ctr"/>
              <a:r>
                <a:rPr lang="en-US" sz="4800" b="1">
                  <a:solidFill>
                    <a:srgbClr val="FF6600"/>
                  </a:solidFill>
                  <a:latin typeface="UTM Avo" panose="02040603050506020204" pitchFamily="18" charset="0"/>
                </a:rPr>
                <a:t>Luyện đọc </a:t>
              </a:r>
            </a:p>
            <a:p>
              <a:pPr algn="ctr"/>
              <a:r>
                <a:rPr lang="en-US" sz="4800" b="1">
                  <a:solidFill>
                    <a:srgbClr val="FF6600"/>
                  </a:solidFill>
                  <a:latin typeface="UTM Avo" panose="02040603050506020204" pitchFamily="18" charset="0"/>
                </a:rPr>
                <a:t>nối tiếp đoạn</a:t>
              </a:r>
            </a:p>
          </p:txBody>
        </p:sp>
      </p:grpSp>
    </p:spTree>
    <p:extLst>
      <p:ext uri="{BB962C8B-B14F-4D97-AF65-F5344CB8AC3E}">
        <p14:creationId xmlns:p14="http://schemas.microsoft.com/office/powerpoint/2010/main" val="90328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01079" y="-529936"/>
            <a:ext cx="6409743" cy="4708243"/>
            <a:chOff x="2663918" y="-504883"/>
            <a:chExt cx="6409743" cy="4708243"/>
          </a:xfrm>
        </p:grpSpPr>
        <p:pic>
          <p:nvPicPr>
            <p:cNvPr id="3" name="Picture 2">
              <a:extLst>
                <a:ext uri="{FF2B5EF4-FFF2-40B4-BE49-F238E27FC236}">
                  <a16:creationId xmlns:a16="http://schemas.microsoft.com/office/drawing/2014/main" id="{7C64295E-FA19-48CC-A97D-0B2DA475D0A9}"/>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4" name="TextBox 3"/>
            <p:cNvSpPr txBox="1"/>
            <p:nvPr/>
          </p:nvSpPr>
          <p:spPr>
            <a:xfrm>
              <a:off x="3073765" y="820419"/>
              <a:ext cx="5900418" cy="769441"/>
            </a:xfrm>
            <a:prstGeom prst="rect">
              <a:avLst/>
            </a:prstGeom>
            <a:noFill/>
          </p:spPr>
          <p:txBody>
            <a:bodyPr wrap="square" rtlCol="0">
              <a:spAutoFit/>
            </a:bodyPr>
            <a:lstStyle/>
            <a:p>
              <a:r>
                <a:rPr lang="en-US" sz="4400" b="1">
                  <a:solidFill>
                    <a:schemeClr val="accent1">
                      <a:lumMod val="75000"/>
                    </a:schemeClr>
                  </a:solidFill>
                  <a:latin typeface="UTM Avo" panose="02040603050506020204" pitchFamily="18" charset="0"/>
                </a:rPr>
                <a:t>Luyện đọc từ khó</a:t>
              </a:r>
            </a:p>
          </p:txBody>
        </p:sp>
      </p:grpSp>
      <p:sp>
        <p:nvSpPr>
          <p:cNvPr id="5" name="Google Shape;276;p7">
            <a:extLst>
              <a:ext uri="{FF2B5EF4-FFF2-40B4-BE49-F238E27FC236}">
                <a16:creationId xmlns:a16="http://schemas.microsoft.com/office/drawing/2014/main" id="{D33CB0D1-8FD9-7C5D-268F-E2711EEE24E1}"/>
              </a:ext>
            </a:extLst>
          </p:cNvPr>
          <p:cNvSpPr/>
          <p:nvPr/>
        </p:nvSpPr>
        <p:spPr>
          <a:xfrm>
            <a:off x="6675566" y="2523704"/>
            <a:ext cx="35860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mảnh khảnh</a:t>
            </a:r>
            <a:endParaRPr sz="3600" b="1" dirty="0">
              <a:ln w="3175">
                <a:solidFill>
                  <a:schemeClr val="bg1"/>
                </a:solidFill>
              </a:ln>
              <a:solidFill>
                <a:schemeClr val="accent5">
                  <a:lumMod val="75000"/>
                </a:schemeClr>
              </a:solidFill>
              <a:latin typeface="UTM Avo" panose="02040603050506020204" pitchFamily="18" charset="0"/>
            </a:endParaRPr>
          </a:p>
        </p:txBody>
      </p:sp>
      <p:sp>
        <p:nvSpPr>
          <p:cNvPr id="6" name="Google Shape;276;p7">
            <a:extLst>
              <a:ext uri="{FF2B5EF4-FFF2-40B4-BE49-F238E27FC236}">
                <a16:creationId xmlns:a16="http://schemas.microsoft.com/office/drawing/2014/main" id="{D33CB0D1-8FD9-7C5D-268F-E2711EEE24E1}"/>
              </a:ext>
            </a:extLst>
          </p:cNvPr>
          <p:cNvSpPr/>
          <p:nvPr/>
        </p:nvSpPr>
        <p:spPr>
          <a:xfrm>
            <a:off x="2314495" y="2523704"/>
            <a:ext cx="2841335"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solidFill>
                  <a:schemeClr val="bg1"/>
                </a:solidFill>
                <a:effectLst>
                  <a:outerShdw blurRad="38100" dist="38100" dir="2700000" algn="tl">
                    <a:srgbClr val="000000">
                      <a:alpha val="43137"/>
                    </a:srgbClr>
                  </a:outerShdw>
                </a:effectLst>
                <a:latin typeface="UTM Avo" panose="02040603050506020204" pitchFamily="18" charset="0"/>
              </a:rPr>
              <a:t>mừng rỡ</a:t>
            </a:r>
            <a:endParaRPr sz="36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1292498" y="4029198"/>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ln w="3175">
                  <a:noFill/>
                </a:ln>
                <a:solidFill>
                  <a:srgbClr val="FFFF00"/>
                </a:solidFill>
                <a:latin typeface="UTM Avo" panose="02040603050506020204" pitchFamily="18" charset="0"/>
              </a:rPr>
              <a:t>vắt tắt</a:t>
            </a:r>
            <a:endParaRPr sz="3600" b="1" dirty="0">
              <a:ln w="3175">
                <a:noFill/>
              </a:ln>
              <a:solidFill>
                <a:srgbClr val="FFFF00"/>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5463319" y="4172810"/>
            <a:ext cx="3634087"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chemeClr val="bg2"/>
                </a:solidFill>
                <a:latin typeface="UTM Avo" panose="02040603050506020204" pitchFamily="18" charset="0"/>
              </a:rPr>
              <a:t>canh riêu cá</a:t>
            </a:r>
            <a:endParaRPr sz="3600" b="1" dirty="0">
              <a:solidFill>
                <a:schemeClr val="bg2"/>
              </a:solidFill>
              <a:latin typeface="UTM Avo" panose="02040603050506020204" pitchFamily="18" charset="0"/>
            </a:endParaRPr>
          </a:p>
        </p:txBody>
      </p:sp>
    </p:spTree>
    <p:extLst>
      <p:ext uri="{BB962C8B-B14F-4D97-AF65-F5344CB8AC3E}">
        <p14:creationId xmlns:p14="http://schemas.microsoft.com/office/powerpoint/2010/main" val="215761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8970" y="103202"/>
            <a:ext cx="2825480" cy="2125046"/>
          </a:xfrm>
          <a:prstGeom prst="rect">
            <a:avLst/>
          </a:prstGeom>
          <a:effectLst>
            <a:reflection blurRad="6350" stA="50000" endA="300" endPos="55000" dir="5400000" sy="-100000" algn="bl" rotWithShape="0"/>
          </a:effectLst>
        </p:spPr>
      </p:pic>
      <p:sp>
        <p:nvSpPr>
          <p:cNvPr id="3" name="TextBox 2"/>
          <p:cNvSpPr txBox="1"/>
          <p:nvPr/>
        </p:nvSpPr>
        <p:spPr>
          <a:xfrm>
            <a:off x="3183571" y="781004"/>
            <a:ext cx="2733524" cy="769441"/>
          </a:xfrm>
          <a:prstGeom prst="rect">
            <a:avLst/>
          </a:prstGeom>
          <a:noFill/>
        </p:spPr>
        <p:txBody>
          <a:bodyPr wrap="square" rtlCol="0">
            <a:spAutoFit/>
          </a:bodyPr>
          <a:lstStyle/>
          <a:p>
            <a:r>
              <a:rPr lang="en-US" sz="4400" b="1">
                <a:solidFill>
                  <a:srgbClr val="FF6600"/>
                </a:solidFill>
                <a:effectLst>
                  <a:outerShdw blurRad="38100" dist="38100" dir="2700000" algn="tl">
                    <a:srgbClr val="000000">
                      <a:alpha val="43137"/>
                    </a:srgbClr>
                  </a:outerShdw>
                </a:effectLst>
                <a:latin typeface="UTM Avo" panose="02040603050506020204" pitchFamily="18" charset="0"/>
              </a:rPr>
              <a:t>Từ ngữ</a:t>
            </a:r>
          </a:p>
        </p:txBody>
      </p:sp>
      <p:grpSp>
        <p:nvGrpSpPr>
          <p:cNvPr id="4" name="Group 3"/>
          <p:cNvGrpSpPr/>
          <p:nvPr/>
        </p:nvGrpSpPr>
        <p:grpSpPr>
          <a:xfrm>
            <a:off x="509223" y="2801115"/>
            <a:ext cx="4456633" cy="1855495"/>
            <a:chOff x="627017" y="2942870"/>
            <a:chExt cx="4350622" cy="1449548"/>
          </a:xfrm>
        </p:grpSpPr>
        <p:sp>
          <p:nvSpPr>
            <p:cNvPr id="5" name="矩形: 圆角 11">
              <a:extLst>
                <a:ext uri="{FF2B5EF4-FFF2-40B4-BE49-F238E27FC236}">
                  <a16:creationId xmlns:a16="http://schemas.microsoft.com/office/drawing/2014/main" id="{3ACF7974-899B-4EB0-B7ED-143926AC71B9}"/>
                </a:ext>
              </a:extLst>
            </p:cNvPr>
            <p:cNvSpPr/>
            <p:nvPr/>
          </p:nvSpPr>
          <p:spPr>
            <a:xfrm>
              <a:off x="627017" y="2942870"/>
              <a:ext cx="3944983" cy="1449548"/>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6" name="TextBox 5"/>
            <p:cNvSpPr txBox="1"/>
            <p:nvPr/>
          </p:nvSpPr>
          <p:spPr>
            <a:xfrm>
              <a:off x="627017" y="3367092"/>
              <a:ext cx="4350622" cy="601102"/>
            </a:xfrm>
            <a:prstGeom prst="rect">
              <a:avLst/>
            </a:prstGeom>
            <a:noFill/>
          </p:spPr>
          <p:txBody>
            <a:bodyPr wrap="square" rtlCol="0">
              <a:spAutoFit/>
            </a:bodyPr>
            <a:lstStyle/>
            <a:p>
              <a:pPr algn="just"/>
              <a:r>
                <a:rPr lang="en-US" sz="4400" b="1" i="1">
                  <a:solidFill>
                    <a:srgbClr val="0070C0"/>
                  </a:solidFill>
                  <a:latin typeface="UTM Avo" panose="02040603050506020204" pitchFamily="18" charset="0"/>
                </a:rPr>
                <a:t>Mảnh khảnh</a:t>
              </a:r>
              <a:r>
                <a:rPr lang="en-US" sz="4400" b="1">
                  <a:solidFill>
                    <a:srgbClr val="0070C0"/>
                  </a:solidFill>
                  <a:latin typeface="UTM Avo" panose="02040603050506020204" pitchFamily="18" charset="0"/>
                </a:rPr>
                <a:t>: </a:t>
              </a:r>
              <a:endParaRPr lang="en-US" sz="4400">
                <a:solidFill>
                  <a:srgbClr val="0070C0"/>
                </a:solidFill>
                <a:latin typeface="UTM Avo" panose="02040603050506020204" pitchFamily="18" charset="0"/>
              </a:endParaRPr>
            </a:p>
          </p:txBody>
        </p:sp>
      </p:grpSp>
      <p:sp>
        <p:nvSpPr>
          <p:cNvPr id="7" name="TextBox 6"/>
          <p:cNvSpPr txBox="1"/>
          <p:nvPr/>
        </p:nvSpPr>
        <p:spPr>
          <a:xfrm>
            <a:off x="4753533" y="3210060"/>
            <a:ext cx="6828867" cy="1446550"/>
          </a:xfrm>
          <a:prstGeom prst="rect">
            <a:avLst/>
          </a:prstGeom>
          <a:noFill/>
          <a:ln w="28575">
            <a:noFill/>
            <a:prstDash val="dash"/>
          </a:ln>
        </p:spPr>
        <p:txBody>
          <a:bodyPr wrap="square" rtlCol="0">
            <a:spAutoFit/>
          </a:bodyPr>
          <a:lstStyle/>
          <a:p>
            <a:r>
              <a:rPr lang="en-US" sz="4400" b="1">
                <a:solidFill>
                  <a:schemeClr val="accent5">
                    <a:lumMod val="50000"/>
                  </a:schemeClr>
                </a:solidFill>
                <a:latin typeface="UTM Alexander" panose="02040603050506020204" pitchFamily="18" charset="0"/>
              </a:rPr>
              <a:t>Cao gầy, nhỏ, trông có vẻ yếu đuối.</a:t>
            </a:r>
            <a:endParaRPr lang="en-US" sz="4400">
              <a:solidFill>
                <a:schemeClr val="accent5">
                  <a:lumMod val="50000"/>
                </a:schemeClr>
              </a:solidFill>
              <a:latin typeface="UTM Alexander" panose="02040603050506020204" pitchFamily="18" charset="0"/>
            </a:endParaRPr>
          </a:p>
        </p:txBody>
      </p:sp>
    </p:spTree>
    <p:extLst>
      <p:ext uri="{BB962C8B-B14F-4D97-AF65-F5344CB8AC3E}">
        <p14:creationId xmlns:p14="http://schemas.microsoft.com/office/powerpoint/2010/main" val="563788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1AF5171-C4A7-4147-9CA2-5A34C7AB2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346" y="534927"/>
            <a:ext cx="5747660" cy="2515984"/>
          </a:xfrm>
          <a:prstGeom prst="rect">
            <a:avLst/>
          </a:prstGeom>
        </p:spPr>
      </p:pic>
      <p:sp>
        <p:nvSpPr>
          <p:cNvPr id="3" name="Rectangle 2"/>
          <p:cNvSpPr/>
          <p:nvPr/>
        </p:nvSpPr>
        <p:spPr>
          <a:xfrm>
            <a:off x="4204100" y="1792919"/>
            <a:ext cx="3065262" cy="830997"/>
          </a:xfrm>
          <a:prstGeom prst="rect">
            <a:avLst/>
          </a:prstGeom>
          <a:noFill/>
        </p:spPr>
        <p:txBody>
          <a:bodyPr wrap="none" lIns="91440" tIns="45720" rIns="91440" bIns="45720">
            <a:prstTxWarp prst="textArchUp">
              <a:avLst/>
            </a:prstTxWarp>
            <a:spAutoFit/>
          </a:bodyPr>
          <a:lstStyle/>
          <a:p>
            <a:pPr algn="ctr"/>
            <a:r>
              <a:rPr lang="en-US" sz="4800">
                <a:ln w="0"/>
                <a:solidFill>
                  <a:schemeClr val="accent2">
                    <a:lumMod val="50000"/>
                  </a:schemeClr>
                </a:solidFill>
                <a:effectLst>
                  <a:reflection blurRad="6350" stA="55000" endA="50" endPos="85000" dir="5400000" sy="-100000" algn="bl" rotWithShape="0"/>
                </a:effectLst>
                <a:latin typeface="UTM Azuki" panose="02040603050506020204" pitchFamily="18" charset="0"/>
              </a:rPr>
              <a:t>Hoạt động 2</a:t>
            </a:r>
            <a:endParaRPr lang="en-US" sz="4800" b="0" cap="none" spc="0" dirty="0">
              <a:ln w="0"/>
              <a:solidFill>
                <a:schemeClr val="accent2">
                  <a:lumMod val="50000"/>
                </a:schemeClr>
              </a:solidFill>
              <a:effectLst>
                <a:reflection blurRad="6350" stA="55000" endA="50" endPos="85000" dir="5400000" sy="-100000" algn="bl" rotWithShape="0"/>
              </a:effectLst>
              <a:latin typeface="UTM Azuki" panose="02040603050506020204" pitchFamily="18" charset="0"/>
            </a:endParaRPr>
          </a:p>
        </p:txBody>
      </p:sp>
      <p:sp>
        <p:nvSpPr>
          <p:cNvPr id="4" name="Rectangle 3"/>
          <p:cNvSpPr/>
          <p:nvPr/>
        </p:nvSpPr>
        <p:spPr>
          <a:xfrm>
            <a:off x="1889719" y="3358082"/>
            <a:ext cx="9025024" cy="1862048"/>
          </a:xfrm>
          <a:prstGeom prst="rect">
            <a:avLst/>
          </a:prstGeom>
          <a:noFill/>
        </p:spPr>
        <p:txBody>
          <a:bodyPr wrap="square" lIns="91440" tIns="45720" rIns="91440" bIns="45720">
            <a:spAutoFit/>
          </a:bodyPr>
          <a:lstStyle/>
          <a:p>
            <a:pPr algn="ctr"/>
            <a:r>
              <a:rPr lang="en-US" sz="11500">
                <a:ln w="0"/>
                <a:solidFill>
                  <a:schemeClr val="accent6">
                    <a:lumMod val="75000"/>
                  </a:schemeClr>
                </a:solidFill>
                <a:effectLst>
                  <a:reflection blurRad="6350" stA="53000" endA="300" endPos="35500" dir="5400000" sy="-90000" algn="bl" rotWithShape="0"/>
                </a:effectLst>
                <a:latin typeface="#9Slide07 Cadena" panose="02000503000000020004" pitchFamily="2" charset="0"/>
              </a:rPr>
              <a:t>Tìm hiểu bài</a:t>
            </a:r>
            <a:endParaRPr lang="en-US" sz="11500" b="0" cap="none" spc="0" dirty="0">
              <a:ln w="0"/>
              <a:solidFill>
                <a:schemeClr val="accent6">
                  <a:lumMod val="75000"/>
                </a:schemeClr>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339452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by="(-#ppt_w*2)" calcmode="lin" valueType="num">
                                      <p:cBhvr rctx="PPT">
                                        <p:cTn id="11" dur="250" autoRev="1" fill="hold">
                                          <p:stCondLst>
                                            <p:cond delay="0"/>
                                          </p:stCondLst>
                                        </p:cTn>
                                        <p:tgtEl>
                                          <p:spTgt spid="3"/>
                                        </p:tgtEl>
                                        <p:attrNameLst>
                                          <p:attrName>ppt_w</p:attrName>
                                        </p:attrNameLst>
                                      </p:cBhvr>
                                    </p:anim>
                                    <p:anim by="(#ppt_w*0.50)" calcmode="lin" valueType="num">
                                      <p:cBhvr>
                                        <p:cTn id="12" dur="250" decel="50000" autoRev="1" fill="hold">
                                          <p:stCondLst>
                                            <p:cond delay="0"/>
                                          </p:stCondLst>
                                        </p:cTn>
                                        <p:tgtEl>
                                          <p:spTgt spid="3"/>
                                        </p:tgtEl>
                                        <p:attrNameLst>
                                          <p:attrName>ppt_x</p:attrName>
                                        </p:attrNameLst>
                                      </p:cBhvr>
                                    </p:anim>
                                    <p:anim from="(-#ppt_h/2)" to="(#ppt_y)" calcmode="lin" valueType="num">
                                      <p:cBhvr>
                                        <p:cTn id="13" dur="500" fill="hold">
                                          <p:stCondLst>
                                            <p:cond delay="0"/>
                                          </p:stCondLst>
                                        </p:cTn>
                                        <p:tgtEl>
                                          <p:spTgt spid="3"/>
                                        </p:tgtEl>
                                        <p:attrNameLst>
                                          <p:attrName>ppt_y</p:attrName>
                                        </p:attrNameLst>
                                      </p:cBhvr>
                                    </p:anim>
                                    <p:animRot by="21600000">
                                      <p:cBhvr>
                                        <p:cTn id="14" dur="500" fill="hold">
                                          <p:stCondLst>
                                            <p:cond delay="0"/>
                                          </p:stCondLst>
                                        </p:cTn>
                                        <p:tgtEl>
                                          <p:spTgt spid="3"/>
                                        </p:tgtEl>
                                        <p:attrNameLst>
                                          <p:attrName>r</p:attrName>
                                        </p:attrNameLst>
                                      </p:cBhvr>
                                    </p:animRot>
                                  </p:childTnLst>
                                </p:cTn>
                              </p:par>
                            </p:childTnLst>
                          </p:cTn>
                        </p:par>
                        <p:par>
                          <p:cTn id="15" fill="hold">
                            <p:stCondLst>
                              <p:cond delay="14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by="(-#ppt_w*2)" calcmode="lin" valueType="num">
                                      <p:cBhvr rctx="PPT">
                                        <p:cTn id="18" dur="250" autoRev="1" fill="hold">
                                          <p:stCondLst>
                                            <p:cond delay="0"/>
                                          </p:stCondLst>
                                        </p:cTn>
                                        <p:tgtEl>
                                          <p:spTgt spid="4"/>
                                        </p:tgtEl>
                                        <p:attrNameLst>
                                          <p:attrName>ppt_w</p:attrName>
                                        </p:attrNameLst>
                                      </p:cBhvr>
                                    </p:anim>
                                    <p:anim by="(#ppt_w*0.50)" calcmode="lin" valueType="num">
                                      <p:cBhvr>
                                        <p:cTn id="19" dur="250" decel="50000" autoRev="1" fill="hold">
                                          <p:stCondLst>
                                            <p:cond delay="0"/>
                                          </p:stCondLst>
                                        </p:cTn>
                                        <p:tgtEl>
                                          <p:spTgt spid="4"/>
                                        </p:tgtEl>
                                        <p:attrNameLst>
                                          <p:attrName>ppt_x</p:attrName>
                                        </p:attrNameLst>
                                      </p:cBhvr>
                                    </p:anim>
                                    <p:anim from="(-#ppt_h/2)" to="(#ppt_y)" calcmode="lin" valueType="num">
                                      <p:cBhvr>
                                        <p:cTn id="20" dur="500" fill="hold">
                                          <p:stCondLst>
                                            <p:cond delay="0"/>
                                          </p:stCondLst>
                                        </p:cTn>
                                        <p:tgtEl>
                                          <p:spTgt spid="4"/>
                                        </p:tgtEl>
                                        <p:attrNameLst>
                                          <p:attrName>ppt_y</p:attrName>
                                        </p:attrNameLst>
                                      </p:cBhvr>
                                    </p:anim>
                                    <p:animRot by="21600000">
                                      <p:cBhvr>
                                        <p:cTn id="21"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9673" y="197904"/>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Đóng vai trời và cây cối, diễn lại cảnh trời đặt tên cho các loài cây.</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587" y="2505355"/>
            <a:ext cx="5226448" cy="4214877"/>
          </a:xfrm>
          <a:prstGeom prst="rect">
            <a:avLst/>
          </a:prstGeom>
        </p:spPr>
      </p:pic>
      <p:sp>
        <p:nvSpPr>
          <p:cNvPr id="8" name="Speech Bubble: Oval 9">
            <a:extLst>
              <a:ext uri="{FF2B5EF4-FFF2-40B4-BE49-F238E27FC236}">
                <a16:creationId xmlns:a16="http://schemas.microsoft.com/office/drawing/2014/main" id="{7242D3E7-C1CC-5917-A9C9-1DFAF6DBB850}"/>
              </a:ext>
            </a:extLst>
          </p:cNvPr>
          <p:cNvSpPr/>
          <p:nvPr/>
        </p:nvSpPr>
        <p:spPr>
          <a:xfrm flipH="1">
            <a:off x="496387" y="1794558"/>
            <a:ext cx="3123569" cy="2058985"/>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1">
                    <a:lumMod val="50000"/>
                  </a:schemeClr>
                </a:solidFill>
                <a:latin typeface="UTM Avo" panose="02040603050506020204" pitchFamily="18" charset="0"/>
                <a:ea typeface="Cambria" panose="02040503050406030204" pitchFamily="18" charset="0"/>
              </a:rPr>
              <a:t>Chú thì ta </a:t>
            </a:r>
          </a:p>
          <a:p>
            <a:pPr algn="ctr"/>
            <a:r>
              <a:rPr lang="en-US" sz="3200" b="1">
                <a:solidFill>
                  <a:schemeClr val="accent1">
                    <a:lumMod val="50000"/>
                  </a:schemeClr>
                </a:solidFill>
                <a:latin typeface="UTM Avo" panose="02040603050506020204" pitchFamily="18" charset="0"/>
                <a:ea typeface="Cambria" panose="02040503050406030204" pitchFamily="18" charset="0"/>
              </a:rPr>
              <a:t>đặt tên cho là cây dừa.</a:t>
            </a:r>
          </a:p>
        </p:txBody>
      </p:sp>
      <p:sp>
        <p:nvSpPr>
          <p:cNvPr id="9" name="Speech Bubble: Oval 9">
            <a:extLst>
              <a:ext uri="{FF2B5EF4-FFF2-40B4-BE49-F238E27FC236}">
                <a16:creationId xmlns:a16="http://schemas.microsoft.com/office/drawing/2014/main" id="{7242D3E7-C1CC-5917-A9C9-1DFAF6DBB850}"/>
              </a:ext>
            </a:extLst>
          </p:cNvPr>
          <p:cNvSpPr/>
          <p:nvPr/>
        </p:nvSpPr>
        <p:spPr>
          <a:xfrm>
            <a:off x="7667676" y="2167103"/>
            <a:ext cx="3123569" cy="2058985"/>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1">
                    <a:lumMod val="50000"/>
                  </a:schemeClr>
                </a:solidFill>
                <a:latin typeface="UTM Avo" panose="02040603050506020204" pitchFamily="18" charset="0"/>
                <a:ea typeface="Cambria" panose="02040503050406030204" pitchFamily="18" charset="0"/>
              </a:rPr>
              <a:t>Con cám ơn Trời ạ!</a:t>
            </a:r>
          </a:p>
        </p:txBody>
      </p:sp>
    </p:spTree>
    <p:extLst>
      <p:ext uri="{BB962C8B-B14F-4D97-AF65-F5344CB8AC3E}">
        <p14:creationId xmlns:p14="http://schemas.microsoft.com/office/powerpoint/2010/main" val="442047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9673" y="197904"/>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Đóng vai trời và cây cối, diễn lại cảnh trời đặt tên cho các loài cây.</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587" y="2505355"/>
            <a:ext cx="5226448" cy="4214877"/>
          </a:xfrm>
          <a:prstGeom prst="rect">
            <a:avLst/>
          </a:prstGeom>
        </p:spPr>
      </p:pic>
      <p:sp>
        <p:nvSpPr>
          <p:cNvPr id="8" name="Speech Bubble: Oval 9">
            <a:extLst>
              <a:ext uri="{FF2B5EF4-FFF2-40B4-BE49-F238E27FC236}">
                <a16:creationId xmlns:a16="http://schemas.microsoft.com/office/drawing/2014/main" id="{7242D3E7-C1CC-5917-A9C9-1DFAF6DBB850}"/>
              </a:ext>
            </a:extLst>
          </p:cNvPr>
          <p:cNvSpPr/>
          <p:nvPr/>
        </p:nvSpPr>
        <p:spPr>
          <a:xfrm flipH="1">
            <a:off x="496387" y="1794558"/>
            <a:ext cx="3123569" cy="2058985"/>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1">
                    <a:lumMod val="50000"/>
                  </a:schemeClr>
                </a:solidFill>
                <a:latin typeface="UTM Avo" panose="02040603050506020204" pitchFamily="18" charset="0"/>
                <a:ea typeface="Cambria" panose="02040503050406030204" pitchFamily="18" charset="0"/>
              </a:rPr>
              <a:t>Chú thì ta </a:t>
            </a:r>
          </a:p>
          <a:p>
            <a:pPr algn="ctr"/>
            <a:r>
              <a:rPr lang="en-US" sz="3200" b="1">
                <a:solidFill>
                  <a:schemeClr val="accent1">
                    <a:lumMod val="50000"/>
                  </a:schemeClr>
                </a:solidFill>
                <a:latin typeface="UTM Avo" panose="02040603050506020204" pitchFamily="18" charset="0"/>
                <a:ea typeface="Cambria" panose="02040503050406030204" pitchFamily="18" charset="0"/>
              </a:rPr>
              <a:t>đặt tên cho là cây cau.</a:t>
            </a:r>
          </a:p>
        </p:txBody>
      </p:sp>
      <p:sp>
        <p:nvSpPr>
          <p:cNvPr id="9" name="Speech Bubble: Oval 9">
            <a:extLst>
              <a:ext uri="{FF2B5EF4-FFF2-40B4-BE49-F238E27FC236}">
                <a16:creationId xmlns:a16="http://schemas.microsoft.com/office/drawing/2014/main" id="{7242D3E7-C1CC-5917-A9C9-1DFAF6DBB850}"/>
              </a:ext>
            </a:extLst>
          </p:cNvPr>
          <p:cNvSpPr/>
          <p:nvPr/>
        </p:nvSpPr>
        <p:spPr>
          <a:xfrm>
            <a:off x="6615898" y="3553097"/>
            <a:ext cx="2606479" cy="193243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2">
                    <a:lumMod val="50000"/>
                  </a:schemeClr>
                </a:solidFill>
                <a:latin typeface="UTM Avo" panose="02040603050506020204" pitchFamily="18" charset="0"/>
                <a:ea typeface="Cambria" panose="02040503050406030204" pitchFamily="18" charset="0"/>
              </a:rPr>
              <a:t>Con cám ơn Trời ạ!</a:t>
            </a:r>
          </a:p>
        </p:txBody>
      </p:sp>
    </p:spTree>
    <p:extLst>
      <p:ext uri="{BB962C8B-B14F-4D97-AF65-F5344CB8AC3E}">
        <p14:creationId xmlns:p14="http://schemas.microsoft.com/office/powerpoint/2010/main" val="1077380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1AF5171-C4A7-4147-9CA2-5A34C7AB2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9975" y="950426"/>
            <a:ext cx="5747660" cy="2515984"/>
          </a:xfrm>
          <a:prstGeom prst="rect">
            <a:avLst/>
          </a:prstGeom>
        </p:spPr>
      </p:pic>
      <p:sp>
        <p:nvSpPr>
          <p:cNvPr id="3" name="Rectangle 2"/>
          <p:cNvSpPr/>
          <p:nvPr/>
        </p:nvSpPr>
        <p:spPr>
          <a:xfrm>
            <a:off x="4858125" y="1416069"/>
            <a:ext cx="1757212" cy="1323439"/>
          </a:xfrm>
          <a:prstGeom prst="rect">
            <a:avLst/>
          </a:prstGeom>
          <a:noFill/>
        </p:spPr>
        <p:txBody>
          <a:bodyPr wrap="none" lIns="91440" tIns="45720" rIns="91440" bIns="45720">
            <a:spAutoFit/>
          </a:bodyPr>
          <a:lstStyle/>
          <a:p>
            <a:pPr algn="ctr"/>
            <a:r>
              <a:rPr lang="en-US" sz="8000">
                <a:ln w="0"/>
                <a:solidFill>
                  <a:srgbClr val="FFFF00"/>
                </a:solidFill>
                <a:effectLst>
                  <a:reflection blurRad="6350" stA="53000" endA="300" endPos="35500" dir="5400000" sy="-90000" algn="bl" rotWithShape="0"/>
                </a:effectLst>
                <a:latin typeface="UTM Brewers KT" panose="02040603050506020204" pitchFamily="18" charset="0"/>
              </a:rPr>
              <a:t>01</a:t>
            </a:r>
            <a:endParaRPr lang="en-US" sz="8000" b="0" cap="none" spc="0" dirty="0">
              <a:ln w="0"/>
              <a:solidFill>
                <a:srgbClr val="FFFF00"/>
              </a:solidFill>
              <a:effectLst>
                <a:reflection blurRad="6350" stA="53000" endA="300" endPos="35500" dir="5400000" sy="-90000" algn="bl" rotWithShape="0"/>
              </a:effectLst>
              <a:latin typeface="UTM Brewers KT" panose="02040603050506020204" pitchFamily="18" charset="0"/>
            </a:endParaRPr>
          </a:p>
        </p:txBody>
      </p:sp>
      <p:sp>
        <p:nvSpPr>
          <p:cNvPr id="4" name="Rectangle 3"/>
          <p:cNvSpPr/>
          <p:nvPr/>
        </p:nvSpPr>
        <p:spPr>
          <a:xfrm>
            <a:off x="1593668" y="3593213"/>
            <a:ext cx="9052559" cy="1446550"/>
          </a:xfrm>
          <a:prstGeom prst="rect">
            <a:avLst/>
          </a:prstGeom>
          <a:noFill/>
        </p:spPr>
        <p:txBody>
          <a:bodyPr wrap="square" lIns="91440" tIns="45720" rIns="91440" bIns="45720">
            <a:spAutoFit/>
          </a:bodyPr>
          <a:lstStyle/>
          <a:p>
            <a:pPr algn="ctr"/>
            <a:r>
              <a:rPr lang="en-US" sz="8800">
                <a:ln w="0"/>
                <a:solidFill>
                  <a:schemeClr val="accent1">
                    <a:lumMod val="50000"/>
                  </a:schemeClr>
                </a:solidFill>
                <a:effectLst>
                  <a:reflection blurRad="6350" stA="53000" endA="300" endPos="35500" dir="5400000" sy="-90000" algn="bl" rotWithShape="0"/>
                </a:effectLst>
                <a:latin typeface="UTM Brewers KT" panose="02040603050506020204" pitchFamily="18" charset="0"/>
              </a:rPr>
              <a:t>Khởi động</a:t>
            </a:r>
            <a:endParaRPr lang="en-US" sz="8800" b="0" cap="none" spc="0" dirty="0">
              <a:ln w="0"/>
              <a:solidFill>
                <a:schemeClr val="accent1">
                  <a:lumMod val="50000"/>
                </a:schemeClr>
              </a:solidFill>
              <a:effectLst>
                <a:reflection blurRad="6350" stA="53000" endA="300" endPos="35500" dir="5400000" sy="-90000" algn="bl" rotWithShape="0"/>
              </a:effectLst>
              <a:latin typeface="UTM Brewers KT" panose="02040603050506020204" pitchFamily="18" charset="0"/>
            </a:endParaRPr>
          </a:p>
        </p:txBody>
      </p:sp>
    </p:spTree>
    <p:extLst>
      <p:ext uri="{BB962C8B-B14F-4D97-AF65-F5344CB8AC3E}">
        <p14:creationId xmlns:p14="http://schemas.microsoft.com/office/powerpoint/2010/main" val="248251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by="(-#ppt_w*2)" calcmode="lin" valueType="num">
                                      <p:cBhvr rctx="PPT">
                                        <p:cTn id="11" dur="250" autoRev="1" fill="hold">
                                          <p:stCondLst>
                                            <p:cond delay="0"/>
                                          </p:stCondLst>
                                        </p:cTn>
                                        <p:tgtEl>
                                          <p:spTgt spid="3"/>
                                        </p:tgtEl>
                                        <p:attrNameLst>
                                          <p:attrName>ppt_w</p:attrName>
                                        </p:attrNameLst>
                                      </p:cBhvr>
                                    </p:anim>
                                    <p:anim by="(#ppt_w*0.50)" calcmode="lin" valueType="num">
                                      <p:cBhvr>
                                        <p:cTn id="12" dur="250" decel="50000" autoRev="1" fill="hold">
                                          <p:stCondLst>
                                            <p:cond delay="0"/>
                                          </p:stCondLst>
                                        </p:cTn>
                                        <p:tgtEl>
                                          <p:spTgt spid="3"/>
                                        </p:tgtEl>
                                        <p:attrNameLst>
                                          <p:attrName>ppt_x</p:attrName>
                                        </p:attrNameLst>
                                      </p:cBhvr>
                                    </p:anim>
                                    <p:anim from="(-#ppt_h/2)" to="(#ppt_y)" calcmode="lin" valueType="num">
                                      <p:cBhvr>
                                        <p:cTn id="13" dur="500" fill="hold">
                                          <p:stCondLst>
                                            <p:cond delay="0"/>
                                          </p:stCondLst>
                                        </p:cTn>
                                        <p:tgtEl>
                                          <p:spTgt spid="3"/>
                                        </p:tgtEl>
                                        <p:attrNameLst>
                                          <p:attrName>ppt_y</p:attrName>
                                        </p:attrNameLst>
                                      </p:cBhvr>
                                    </p:anim>
                                    <p:animRot by="21600000">
                                      <p:cBhvr>
                                        <p:cTn id="14" dur="500" fill="hold">
                                          <p:stCondLst>
                                            <p:cond delay="0"/>
                                          </p:stCondLst>
                                        </p:cTn>
                                        <p:tgtEl>
                                          <p:spTgt spid="3"/>
                                        </p:tgtEl>
                                        <p:attrNameLst>
                                          <p:attrName>r</p:attrName>
                                        </p:attrNameLst>
                                      </p:cBhvr>
                                    </p:animRot>
                                  </p:childTnLst>
                                </p:cTn>
                              </p:par>
                            </p:childTnLst>
                          </p:cTn>
                        </p:par>
                        <p:par>
                          <p:cTn id="15" fill="hold">
                            <p:stCondLst>
                              <p:cond delay="105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by="(-#ppt_w*2)" calcmode="lin" valueType="num">
                                      <p:cBhvr rctx="PPT">
                                        <p:cTn id="18" dur="250" autoRev="1" fill="hold">
                                          <p:stCondLst>
                                            <p:cond delay="0"/>
                                          </p:stCondLst>
                                        </p:cTn>
                                        <p:tgtEl>
                                          <p:spTgt spid="4"/>
                                        </p:tgtEl>
                                        <p:attrNameLst>
                                          <p:attrName>ppt_w</p:attrName>
                                        </p:attrNameLst>
                                      </p:cBhvr>
                                    </p:anim>
                                    <p:anim by="(#ppt_w*0.50)" calcmode="lin" valueType="num">
                                      <p:cBhvr>
                                        <p:cTn id="19" dur="250" decel="50000" autoRev="1" fill="hold">
                                          <p:stCondLst>
                                            <p:cond delay="0"/>
                                          </p:stCondLst>
                                        </p:cTn>
                                        <p:tgtEl>
                                          <p:spTgt spid="4"/>
                                        </p:tgtEl>
                                        <p:attrNameLst>
                                          <p:attrName>ppt_x</p:attrName>
                                        </p:attrNameLst>
                                      </p:cBhvr>
                                    </p:anim>
                                    <p:anim from="(-#ppt_h/2)" to="(#ppt_y)" calcmode="lin" valueType="num">
                                      <p:cBhvr>
                                        <p:cTn id="20" dur="500" fill="hold">
                                          <p:stCondLst>
                                            <p:cond delay="0"/>
                                          </p:stCondLst>
                                        </p:cTn>
                                        <p:tgtEl>
                                          <p:spTgt spid="4"/>
                                        </p:tgtEl>
                                        <p:attrNameLst>
                                          <p:attrName>ppt_y</p:attrName>
                                        </p:attrNameLst>
                                      </p:cBhvr>
                                    </p:anim>
                                    <p:animRot by="21600000">
                                      <p:cBhvr>
                                        <p:cTn id="21"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9673" y="197904"/>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Đóng vai trời và cây cối, diễn lại cảnh trời đặt tên cho các loài cây.</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587" y="2505355"/>
            <a:ext cx="5226448" cy="4214877"/>
          </a:xfrm>
          <a:prstGeom prst="rect">
            <a:avLst/>
          </a:prstGeom>
        </p:spPr>
      </p:pic>
      <p:sp>
        <p:nvSpPr>
          <p:cNvPr id="8" name="Speech Bubble: Oval 9">
            <a:extLst>
              <a:ext uri="{FF2B5EF4-FFF2-40B4-BE49-F238E27FC236}">
                <a16:creationId xmlns:a16="http://schemas.microsoft.com/office/drawing/2014/main" id="{7242D3E7-C1CC-5917-A9C9-1DFAF6DBB850}"/>
              </a:ext>
            </a:extLst>
          </p:cNvPr>
          <p:cNvSpPr/>
          <p:nvPr/>
        </p:nvSpPr>
        <p:spPr>
          <a:xfrm flipH="1">
            <a:off x="496387" y="1794558"/>
            <a:ext cx="3123569" cy="2058985"/>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1">
                    <a:lumMod val="50000"/>
                  </a:schemeClr>
                </a:solidFill>
                <a:latin typeface="UTM Avo" panose="02040603050506020204" pitchFamily="18" charset="0"/>
                <a:ea typeface="Cambria" panose="02040503050406030204" pitchFamily="18" charset="0"/>
              </a:rPr>
              <a:t>Chú thì ta </a:t>
            </a:r>
          </a:p>
          <a:p>
            <a:pPr algn="ctr"/>
            <a:r>
              <a:rPr lang="en-US" sz="3200" b="1">
                <a:solidFill>
                  <a:schemeClr val="accent1">
                    <a:lumMod val="50000"/>
                  </a:schemeClr>
                </a:solidFill>
                <a:latin typeface="UTM Avo" panose="02040603050506020204" pitchFamily="18" charset="0"/>
                <a:ea typeface="Cambria" panose="02040503050406030204" pitchFamily="18" charset="0"/>
              </a:rPr>
              <a:t>đặt tên cho là cây mít.</a:t>
            </a:r>
          </a:p>
        </p:txBody>
      </p:sp>
      <p:sp>
        <p:nvSpPr>
          <p:cNvPr id="9" name="Speech Bubble: Oval 9">
            <a:extLst>
              <a:ext uri="{FF2B5EF4-FFF2-40B4-BE49-F238E27FC236}">
                <a16:creationId xmlns:a16="http://schemas.microsoft.com/office/drawing/2014/main" id="{7242D3E7-C1CC-5917-A9C9-1DFAF6DBB850}"/>
              </a:ext>
            </a:extLst>
          </p:cNvPr>
          <p:cNvSpPr/>
          <p:nvPr/>
        </p:nvSpPr>
        <p:spPr>
          <a:xfrm>
            <a:off x="7752367" y="3278777"/>
            <a:ext cx="2606479" cy="193243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002060"/>
                </a:solidFill>
                <a:latin typeface="UTM Avo" panose="02040603050506020204" pitchFamily="18" charset="0"/>
                <a:ea typeface="Cambria" panose="02040503050406030204" pitchFamily="18" charset="0"/>
              </a:rPr>
              <a:t>Con cám ơn Trời ạ!</a:t>
            </a:r>
          </a:p>
        </p:txBody>
      </p:sp>
    </p:spTree>
    <p:extLst>
      <p:ext uri="{BB962C8B-B14F-4D97-AF65-F5344CB8AC3E}">
        <p14:creationId xmlns:p14="http://schemas.microsoft.com/office/powerpoint/2010/main" val="240883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75980" y="184841"/>
            <a:ext cx="10536453" cy="1722336"/>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341084"/>
              <a:ext cx="9615308" cy="732219"/>
            </a:xfrm>
            <a:prstGeom prst="rect">
              <a:avLst/>
            </a:prstGeom>
            <a:noFill/>
          </p:spPr>
          <p:txBody>
            <a:bodyPr wrap="square" rtlCol="0">
              <a:spAutoFit/>
            </a:bodyPr>
            <a:lstStyle/>
            <a:p>
              <a:pPr algn="ctr"/>
              <a:r>
                <a:rPr lang="en-US" sz="3200" b="1">
                  <a:solidFill>
                    <a:schemeClr val="accent2">
                      <a:lumMod val="75000"/>
                    </a:schemeClr>
                  </a:solidFill>
                  <a:latin typeface="Arial" panose="020B0604020202020204" pitchFamily="34" charset="0"/>
                  <a:cs typeface="Arial" panose="020B0604020202020204" pitchFamily="34" charset="0"/>
                </a:rPr>
                <a:t>2</a:t>
              </a:r>
              <a:r>
                <a:rPr lang="en-US" sz="3200" b="1">
                  <a:solidFill>
                    <a:srgbClr val="002060"/>
                  </a:solidFill>
                  <a:latin typeface="Arial" panose="020B0604020202020204" pitchFamily="34" charset="0"/>
                  <a:cs typeface="Arial" panose="020B0604020202020204" pitchFamily="34" charset="0"/>
                </a:rPr>
                <a:t>. Để được trời đặt tên, cái cây dáng mảnh khảnh, lá nhỏ xíu đã giới thiệu về mình như thế nào?</a:t>
              </a:r>
              <a:endParaRPr lang="en-US" sz="32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818" y="2076842"/>
            <a:ext cx="5982925" cy="4735899"/>
          </a:xfrm>
          <a:prstGeom prst="rect">
            <a:avLst/>
          </a:prstGeom>
          <a:ln>
            <a:noFill/>
          </a:ln>
          <a:effectLst>
            <a:softEdge rad="112500"/>
          </a:effectLst>
        </p:spPr>
      </p:pic>
      <p:sp>
        <p:nvSpPr>
          <p:cNvPr id="8" name="Speech Bubble: Oval 9">
            <a:extLst>
              <a:ext uri="{FF2B5EF4-FFF2-40B4-BE49-F238E27FC236}">
                <a16:creationId xmlns:a16="http://schemas.microsoft.com/office/drawing/2014/main" id="{7242D3E7-C1CC-5917-A9C9-1DFAF6DBB850}"/>
              </a:ext>
            </a:extLst>
          </p:cNvPr>
          <p:cNvSpPr/>
          <p:nvPr/>
        </p:nvSpPr>
        <p:spPr>
          <a:xfrm>
            <a:off x="6975565" y="1737512"/>
            <a:ext cx="3814356" cy="2586446"/>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1">
                    <a:lumMod val="50000"/>
                  </a:schemeClr>
                </a:solidFill>
                <a:latin typeface="UTM Avo" panose="02040603050506020204" pitchFamily="18" charset="0"/>
                <a:ea typeface="Cambria" panose="02040503050406030204" pitchFamily="18" charset="0"/>
              </a:rPr>
              <a:t>Chú bé tí xíu, chú có ích gì để ta đặt tên nào? </a:t>
            </a:r>
          </a:p>
        </p:txBody>
      </p:sp>
      <p:sp>
        <p:nvSpPr>
          <p:cNvPr id="9" name="Speech Bubble: Oval 9">
            <a:extLst>
              <a:ext uri="{FF2B5EF4-FFF2-40B4-BE49-F238E27FC236}">
                <a16:creationId xmlns:a16="http://schemas.microsoft.com/office/drawing/2014/main" id="{7242D3E7-C1CC-5917-A9C9-1DFAF6DBB850}"/>
              </a:ext>
            </a:extLst>
          </p:cNvPr>
          <p:cNvSpPr/>
          <p:nvPr/>
        </p:nvSpPr>
        <p:spPr>
          <a:xfrm flipH="1">
            <a:off x="91304" y="2442755"/>
            <a:ext cx="4203056" cy="288689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lnSpc>
                <a:spcPct val="80000"/>
              </a:lnSpc>
            </a:pPr>
            <a:r>
              <a:rPr lang="en-US" sz="3200" b="1">
                <a:solidFill>
                  <a:schemeClr val="accent5">
                    <a:lumMod val="50000"/>
                  </a:schemeClr>
                </a:solidFill>
                <a:latin typeface="UTM Aptima" panose="02040603050506020204" pitchFamily="18" charset="0"/>
              </a:rPr>
              <a:t>Thưa trời, khi nấu canh riêu cá hoặc làm chả cá, chả mực mà không có con thì mất cả ngon ạ.</a:t>
            </a:r>
          </a:p>
        </p:txBody>
      </p:sp>
    </p:spTree>
    <p:extLst>
      <p:ext uri="{BB962C8B-B14F-4D97-AF65-F5344CB8AC3E}">
        <p14:creationId xmlns:p14="http://schemas.microsoft.com/office/powerpoint/2010/main" val="172841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9673" y="197904"/>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983739" y="507969"/>
              <a:ext cx="9615308" cy="769441"/>
            </a:xfrm>
            <a:prstGeom prst="rect">
              <a:avLst/>
            </a:prstGeom>
            <a:noFill/>
          </p:spPr>
          <p:txBody>
            <a:bodyPr wrap="square" rtlCol="0">
              <a:spAutoFit/>
            </a:bodyPr>
            <a:lstStyle/>
            <a:p>
              <a:pPr algn="ctr"/>
              <a:r>
                <a:rPr lang="en-US" sz="4400" b="1">
                  <a:solidFill>
                    <a:schemeClr val="accent2">
                      <a:lumMod val="75000"/>
                    </a:schemeClr>
                  </a:solidFill>
                  <a:latin typeface="Arial" panose="020B0604020202020204" pitchFamily="34" charset="0"/>
                  <a:cs typeface="Arial" panose="020B0604020202020204" pitchFamily="34" charset="0"/>
                </a:rPr>
                <a:t>3</a:t>
              </a:r>
              <a:r>
                <a:rPr lang="en-US" sz="4400" b="1">
                  <a:solidFill>
                    <a:srgbClr val="002060"/>
                  </a:solidFill>
                  <a:latin typeface="Arial" panose="020B0604020202020204" pitchFamily="34" charset="0"/>
                  <a:cs typeface="Arial" panose="020B0604020202020204" pitchFamily="34" charset="0"/>
                </a:rPr>
                <a:t>. Vì sao cây này có tên là “thì là”?</a:t>
              </a:r>
              <a:endParaRPr lang="en-US" sz="4400" b="1" dirty="0">
                <a:solidFill>
                  <a:srgbClr val="002060"/>
                </a:solidFill>
                <a:latin typeface="Arial" panose="020B0604020202020204" pitchFamily="34" charset="0"/>
                <a:cs typeface="Arial" panose="020B0604020202020204" pitchFamily="34" charset="0"/>
              </a:endParaRPr>
            </a:p>
          </p:txBody>
        </p:sp>
      </p:grpSp>
      <p:sp>
        <p:nvSpPr>
          <p:cNvPr id="7" name="TextBox 6"/>
          <p:cNvSpPr txBox="1"/>
          <p:nvPr/>
        </p:nvSpPr>
        <p:spPr>
          <a:xfrm>
            <a:off x="731520" y="1818263"/>
            <a:ext cx="10711543" cy="2160591"/>
          </a:xfrm>
          <a:prstGeom prst="rect">
            <a:avLst/>
          </a:prstGeom>
          <a:noFill/>
          <a:ln>
            <a:solidFill>
              <a:schemeClr val="accent1">
                <a:lumMod val="75000"/>
              </a:schemeClr>
            </a:solidFill>
            <a:prstDash val="dash"/>
          </a:ln>
        </p:spPr>
        <p:txBody>
          <a:bodyPr wrap="square" rtlCol="0">
            <a:spAutoFit/>
          </a:bodyPr>
          <a:lstStyle/>
          <a:p>
            <a:pPr algn="just">
              <a:lnSpc>
                <a:spcPct val="80000"/>
              </a:lnSpc>
            </a:pPr>
            <a:r>
              <a:rPr lang="en-US" sz="2800" b="1">
                <a:solidFill>
                  <a:schemeClr val="accent5">
                    <a:lumMod val="50000"/>
                  </a:schemeClr>
                </a:solidFill>
                <a:latin typeface="UTM Avo" panose="02040603050506020204" pitchFamily="18" charset="0"/>
              </a:rPr>
              <a:t>Trời liền bảo:</a:t>
            </a:r>
          </a:p>
          <a:p>
            <a:pPr algn="just">
              <a:lnSpc>
                <a:spcPct val="80000"/>
              </a:lnSpc>
            </a:pPr>
            <a:r>
              <a:rPr lang="en-US" sz="2800" b="1">
                <a:solidFill>
                  <a:schemeClr val="accent5">
                    <a:lumMod val="50000"/>
                  </a:schemeClr>
                </a:solidFill>
                <a:latin typeface="UTM Avo" panose="02040603050506020204" pitchFamily="18" charset="0"/>
              </a:rPr>
              <a:t>   - Ừ, để ta nghĩ cho một cái tên. Tên chú thì…là…thì… là…</a:t>
            </a:r>
          </a:p>
          <a:p>
            <a:pPr algn="just">
              <a:lnSpc>
                <a:spcPct val="80000"/>
              </a:lnSpc>
            </a:pPr>
            <a:r>
              <a:rPr lang="en-US" sz="2800" b="1">
                <a:solidFill>
                  <a:schemeClr val="accent5">
                    <a:lumMod val="50000"/>
                  </a:schemeClr>
                </a:solidFill>
                <a:latin typeface="UTM Avo" panose="02040603050506020204" pitchFamily="18" charset="0"/>
              </a:rPr>
              <a:t>   Trời còn đang suy nghĩ, cây nhỏ đã chạy đi xa rồi. Nó mừng rỡ khoe với bạn bè:</a:t>
            </a:r>
          </a:p>
          <a:p>
            <a:pPr algn="just">
              <a:lnSpc>
                <a:spcPct val="80000"/>
              </a:lnSpc>
            </a:pPr>
            <a:r>
              <a:rPr lang="en-US" sz="2800" b="1">
                <a:solidFill>
                  <a:schemeClr val="accent5">
                    <a:lumMod val="50000"/>
                  </a:schemeClr>
                </a:solidFill>
                <a:latin typeface="UTM Avo" panose="02040603050506020204" pitchFamily="18" charset="0"/>
              </a:rPr>
              <a:t>   - Trời đặt tên cho tôi là cây “thì là” đấy!</a:t>
            </a:r>
            <a:endParaRPr lang="en-US" sz="2800" b="1">
              <a:latin typeface="UTM Avo" panose="02040603050506020204" pitchFamily="18" charset="0"/>
            </a:endParaRPr>
          </a:p>
        </p:txBody>
      </p:sp>
      <p:sp>
        <p:nvSpPr>
          <p:cNvPr id="8" name="Right Arrow 7"/>
          <p:cNvSpPr/>
          <p:nvPr/>
        </p:nvSpPr>
        <p:spPr>
          <a:xfrm>
            <a:off x="731520" y="4493623"/>
            <a:ext cx="613954" cy="5617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49977" y="4288919"/>
            <a:ext cx="9901645" cy="1384995"/>
          </a:xfrm>
          <a:prstGeom prst="rect">
            <a:avLst/>
          </a:prstGeom>
          <a:noFill/>
        </p:spPr>
        <p:txBody>
          <a:bodyPr wrap="square" rtlCol="0">
            <a:spAutoFit/>
          </a:bodyPr>
          <a:lstStyle/>
          <a:p>
            <a:pPr algn="just"/>
            <a:r>
              <a:rPr lang="en-US" sz="2800" b="1">
                <a:solidFill>
                  <a:schemeClr val="accent1">
                    <a:lumMod val="50000"/>
                  </a:schemeClr>
                </a:solidFill>
                <a:latin typeface="UTM Avo" panose="02040603050506020204" pitchFamily="18" charset="0"/>
              </a:rPr>
              <a:t>Cây này có tên là “thì là” bởi vì cây đã vội vã và hấp tấp nên nhầm lời lẩm nhẩm của trời là tên đặt cho cây.</a:t>
            </a:r>
          </a:p>
        </p:txBody>
      </p:sp>
    </p:spTree>
    <p:extLst>
      <p:ext uri="{BB962C8B-B14F-4D97-AF65-F5344CB8AC3E}">
        <p14:creationId xmlns:p14="http://schemas.microsoft.com/office/powerpoint/2010/main" val="213735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9673" y="197904"/>
            <a:ext cx="9871572" cy="1453474"/>
            <a:chOff x="919673" y="197904"/>
            <a:chExt cx="9871572" cy="1453474"/>
          </a:xfrm>
          <a:effectLst>
            <a:outerShdw blurRad="50800" dist="38100" dir="16200000" rotWithShape="0">
              <a:prstClr val="black">
                <a:alpha val="40000"/>
              </a:prstClr>
            </a:outerShdw>
          </a:effectLst>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307869"/>
              <a:ext cx="9615308" cy="1200329"/>
            </a:xfrm>
            <a:prstGeom prst="rect">
              <a:avLst/>
            </a:prstGeom>
            <a:noFill/>
          </p:spPr>
          <p:txBody>
            <a:bodyPr wrap="square" rtlCol="0">
              <a:spAutoFit/>
            </a:bodyPr>
            <a:lstStyle/>
            <a:p>
              <a:pPr algn="ctr"/>
              <a:r>
                <a:rPr lang="en-US" sz="3600" b="1">
                  <a:solidFill>
                    <a:schemeClr val="accent2">
                      <a:lumMod val="75000"/>
                    </a:schemeClr>
                  </a:solidFill>
                  <a:latin typeface="Arial" panose="020B0604020202020204" pitchFamily="34" charset="0"/>
                  <a:cs typeface="Arial" panose="020B0604020202020204" pitchFamily="34" charset="0"/>
                </a:rPr>
                <a:t>4</a:t>
              </a:r>
              <a:r>
                <a:rPr lang="en-US" sz="3600" b="1">
                  <a:solidFill>
                    <a:srgbClr val="002060"/>
                  </a:solidFill>
                  <a:latin typeface="Arial" panose="020B0604020202020204" pitchFamily="34" charset="0"/>
                  <a:cs typeface="Arial" panose="020B0604020202020204" pitchFamily="34" charset="0"/>
                </a:rPr>
                <a:t>. Theo em, bạn bè của cây nhỏ sẽ nói gì khi nó khoe tên mình là cây “thì là”? </a:t>
              </a:r>
              <a:endParaRPr lang="en-US" sz="3600" b="1" dirty="0">
                <a:solidFill>
                  <a:srgbClr val="00206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0904" y="2194560"/>
            <a:ext cx="5875935" cy="4663440"/>
          </a:xfrm>
          <a:prstGeom prst="rect">
            <a:avLst/>
          </a:prstGeom>
        </p:spPr>
      </p:pic>
      <p:sp>
        <p:nvSpPr>
          <p:cNvPr id="9" name="Speech Bubble: Oval 9">
            <a:extLst>
              <a:ext uri="{FF2B5EF4-FFF2-40B4-BE49-F238E27FC236}">
                <a16:creationId xmlns:a16="http://schemas.microsoft.com/office/drawing/2014/main" id="{7242D3E7-C1CC-5917-A9C9-1DFAF6DBB850}"/>
              </a:ext>
            </a:extLst>
          </p:cNvPr>
          <p:cNvSpPr/>
          <p:nvPr/>
        </p:nvSpPr>
        <p:spPr>
          <a:xfrm flipH="1">
            <a:off x="535576" y="1794558"/>
            <a:ext cx="2965268" cy="2345852"/>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lnSpc>
                <a:spcPct val="80000"/>
              </a:lnSpc>
            </a:pPr>
            <a:r>
              <a:rPr lang="en-US" sz="3200" b="1">
                <a:solidFill>
                  <a:schemeClr val="accent1">
                    <a:lumMod val="75000"/>
                  </a:schemeClr>
                </a:solidFill>
                <a:latin typeface="UTM Aptima" panose="02040603050506020204" pitchFamily="18" charset="0"/>
              </a:rPr>
              <a:t>Trời đặt tên </a:t>
            </a:r>
          </a:p>
          <a:p>
            <a:pPr algn="ctr">
              <a:lnSpc>
                <a:spcPct val="80000"/>
              </a:lnSpc>
            </a:pPr>
            <a:r>
              <a:rPr lang="en-US" sz="3200" b="1">
                <a:solidFill>
                  <a:schemeClr val="accent1">
                    <a:lumMod val="75000"/>
                  </a:schemeClr>
                </a:solidFill>
                <a:latin typeface="UTM Aptima" panose="02040603050506020204" pitchFamily="18" charset="0"/>
              </a:rPr>
              <a:t>cho tôi là cây “thì là” đấy!</a:t>
            </a:r>
          </a:p>
        </p:txBody>
      </p:sp>
      <p:sp>
        <p:nvSpPr>
          <p:cNvPr id="10" name="Speech Bubble: Oval 9">
            <a:extLst>
              <a:ext uri="{FF2B5EF4-FFF2-40B4-BE49-F238E27FC236}">
                <a16:creationId xmlns:a16="http://schemas.microsoft.com/office/drawing/2014/main" id="{7242D3E7-C1CC-5917-A9C9-1DFAF6DBB850}"/>
              </a:ext>
            </a:extLst>
          </p:cNvPr>
          <p:cNvSpPr/>
          <p:nvPr/>
        </p:nvSpPr>
        <p:spPr>
          <a:xfrm>
            <a:off x="8194233" y="1684593"/>
            <a:ext cx="2468880" cy="2153229"/>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1">
                    <a:lumMod val="50000"/>
                  </a:schemeClr>
                </a:solidFill>
                <a:latin typeface="UTM Avo" panose="02040603050506020204" pitchFamily="18" charset="0"/>
                <a:ea typeface="Cambria" panose="02040503050406030204" pitchFamily="18" charset="0"/>
              </a:rPr>
              <a:t>Tên cậu đặc biệt quá!</a:t>
            </a:r>
          </a:p>
        </p:txBody>
      </p:sp>
      <p:sp>
        <p:nvSpPr>
          <p:cNvPr id="11" name="Speech Bubble: Oval 9">
            <a:extLst>
              <a:ext uri="{FF2B5EF4-FFF2-40B4-BE49-F238E27FC236}">
                <a16:creationId xmlns:a16="http://schemas.microsoft.com/office/drawing/2014/main" id="{7242D3E7-C1CC-5917-A9C9-1DFAF6DBB850}"/>
              </a:ext>
            </a:extLst>
          </p:cNvPr>
          <p:cNvSpPr/>
          <p:nvPr/>
        </p:nvSpPr>
        <p:spPr>
          <a:xfrm>
            <a:off x="7146095" y="3449665"/>
            <a:ext cx="2860053" cy="2153229"/>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2">
                    <a:lumMod val="50000"/>
                  </a:schemeClr>
                </a:solidFill>
                <a:latin typeface="UTM Avo" panose="02040603050506020204" pitchFamily="18" charset="0"/>
                <a:ea typeface="Cambria" panose="02040503050406030204" pitchFamily="18" charset="0"/>
              </a:rPr>
              <a:t>Tên cậu thật dễ nhớ.</a:t>
            </a:r>
          </a:p>
        </p:txBody>
      </p:sp>
    </p:spTree>
    <p:extLst>
      <p:ext uri="{BB962C8B-B14F-4D97-AF65-F5344CB8AC3E}">
        <p14:creationId xmlns:p14="http://schemas.microsoft.com/office/powerpoint/2010/main" val="2074971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1AF5171-C4A7-4147-9CA2-5A34C7AB2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346" y="534927"/>
            <a:ext cx="5747660" cy="2515984"/>
          </a:xfrm>
          <a:prstGeom prst="rect">
            <a:avLst/>
          </a:prstGeom>
        </p:spPr>
      </p:pic>
      <p:sp>
        <p:nvSpPr>
          <p:cNvPr id="3" name="Rectangle 2"/>
          <p:cNvSpPr/>
          <p:nvPr/>
        </p:nvSpPr>
        <p:spPr>
          <a:xfrm>
            <a:off x="4204100" y="1792919"/>
            <a:ext cx="3065262" cy="830997"/>
          </a:xfrm>
          <a:prstGeom prst="rect">
            <a:avLst/>
          </a:prstGeom>
          <a:noFill/>
        </p:spPr>
        <p:txBody>
          <a:bodyPr wrap="none" lIns="91440" tIns="45720" rIns="91440" bIns="45720">
            <a:prstTxWarp prst="textArchUp">
              <a:avLst/>
            </a:prstTxWarp>
            <a:spAutoFit/>
          </a:bodyPr>
          <a:lstStyle/>
          <a:p>
            <a:pPr algn="ctr"/>
            <a:r>
              <a:rPr lang="en-US" sz="4800">
                <a:ln w="0"/>
                <a:solidFill>
                  <a:schemeClr val="accent2">
                    <a:lumMod val="50000"/>
                  </a:schemeClr>
                </a:solidFill>
                <a:effectLst>
                  <a:reflection blurRad="6350" stA="55000" endA="50" endPos="85000" dir="5400000" sy="-100000" algn="bl" rotWithShape="0"/>
                </a:effectLst>
                <a:latin typeface="UTM Azuki" panose="02040603050506020204" pitchFamily="18" charset="0"/>
              </a:rPr>
              <a:t>Hoạt động 3</a:t>
            </a:r>
            <a:endParaRPr lang="en-US" sz="4800" b="0" cap="none" spc="0" dirty="0">
              <a:ln w="0"/>
              <a:solidFill>
                <a:schemeClr val="accent2">
                  <a:lumMod val="50000"/>
                </a:schemeClr>
              </a:solidFill>
              <a:effectLst>
                <a:reflection blurRad="6350" stA="55000" endA="50" endPos="85000" dir="5400000" sy="-100000" algn="bl" rotWithShape="0"/>
              </a:effectLst>
              <a:latin typeface="UTM Azuki" panose="02040603050506020204" pitchFamily="18" charset="0"/>
            </a:endParaRPr>
          </a:p>
        </p:txBody>
      </p:sp>
      <p:sp>
        <p:nvSpPr>
          <p:cNvPr id="4" name="Rectangle 3"/>
          <p:cNvSpPr/>
          <p:nvPr/>
        </p:nvSpPr>
        <p:spPr>
          <a:xfrm>
            <a:off x="1484771" y="3050911"/>
            <a:ext cx="9025024" cy="2800767"/>
          </a:xfrm>
          <a:prstGeom prst="rect">
            <a:avLst/>
          </a:prstGeom>
          <a:noFill/>
        </p:spPr>
        <p:txBody>
          <a:bodyPr wrap="square" lIns="91440" tIns="45720" rIns="91440" bIns="45720">
            <a:spAutoFit/>
          </a:bodyPr>
          <a:lstStyle/>
          <a:p>
            <a:pPr algn="ctr"/>
            <a:r>
              <a:rPr lang="en-US" sz="8800">
                <a:ln w="0"/>
                <a:solidFill>
                  <a:srgbClr val="00CC00"/>
                </a:solidFill>
                <a:effectLst>
                  <a:reflection blurRad="6350" stA="53000" endA="300" endPos="35500" dir="5400000" sy="-90000" algn="bl" rotWithShape="0"/>
                </a:effectLst>
                <a:latin typeface="#9Slide07 Cadena" panose="02000503000000020004" pitchFamily="2" charset="0"/>
              </a:rPr>
              <a:t>Luyện tập theo văn bản đọc</a:t>
            </a:r>
            <a:endParaRPr lang="en-US" sz="8800" b="0" cap="none" spc="0" dirty="0">
              <a:ln w="0"/>
              <a:solidFill>
                <a:srgbClr val="00CC00"/>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89887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by="(-#ppt_w*2)" calcmode="lin" valueType="num">
                                      <p:cBhvr rctx="PPT">
                                        <p:cTn id="11" dur="250" autoRev="1" fill="hold">
                                          <p:stCondLst>
                                            <p:cond delay="0"/>
                                          </p:stCondLst>
                                        </p:cTn>
                                        <p:tgtEl>
                                          <p:spTgt spid="3"/>
                                        </p:tgtEl>
                                        <p:attrNameLst>
                                          <p:attrName>ppt_w</p:attrName>
                                        </p:attrNameLst>
                                      </p:cBhvr>
                                    </p:anim>
                                    <p:anim by="(#ppt_w*0.50)" calcmode="lin" valueType="num">
                                      <p:cBhvr>
                                        <p:cTn id="12" dur="250" decel="50000" autoRev="1" fill="hold">
                                          <p:stCondLst>
                                            <p:cond delay="0"/>
                                          </p:stCondLst>
                                        </p:cTn>
                                        <p:tgtEl>
                                          <p:spTgt spid="3"/>
                                        </p:tgtEl>
                                        <p:attrNameLst>
                                          <p:attrName>ppt_x</p:attrName>
                                        </p:attrNameLst>
                                      </p:cBhvr>
                                    </p:anim>
                                    <p:anim from="(-#ppt_h/2)" to="(#ppt_y)" calcmode="lin" valueType="num">
                                      <p:cBhvr>
                                        <p:cTn id="13" dur="500" fill="hold">
                                          <p:stCondLst>
                                            <p:cond delay="0"/>
                                          </p:stCondLst>
                                        </p:cTn>
                                        <p:tgtEl>
                                          <p:spTgt spid="3"/>
                                        </p:tgtEl>
                                        <p:attrNameLst>
                                          <p:attrName>ppt_y</p:attrName>
                                        </p:attrNameLst>
                                      </p:cBhvr>
                                    </p:anim>
                                    <p:animRot by="21600000">
                                      <p:cBhvr>
                                        <p:cTn id="14" dur="500" fill="hold">
                                          <p:stCondLst>
                                            <p:cond delay="0"/>
                                          </p:stCondLst>
                                        </p:cTn>
                                        <p:tgtEl>
                                          <p:spTgt spid="3"/>
                                        </p:tgtEl>
                                        <p:attrNameLst>
                                          <p:attrName>r</p:attrName>
                                        </p:attrNameLst>
                                      </p:cBhvr>
                                    </p:animRot>
                                  </p:childTnLst>
                                </p:cTn>
                              </p:par>
                            </p:childTnLst>
                          </p:cTn>
                        </p:par>
                        <p:par>
                          <p:cTn id="15" fill="hold">
                            <p:stCondLst>
                              <p:cond delay="14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by="(-#ppt_w*2)" calcmode="lin" valueType="num">
                                      <p:cBhvr rctx="PPT">
                                        <p:cTn id="18" dur="250" autoRev="1" fill="hold">
                                          <p:stCondLst>
                                            <p:cond delay="0"/>
                                          </p:stCondLst>
                                        </p:cTn>
                                        <p:tgtEl>
                                          <p:spTgt spid="4"/>
                                        </p:tgtEl>
                                        <p:attrNameLst>
                                          <p:attrName>ppt_w</p:attrName>
                                        </p:attrNameLst>
                                      </p:cBhvr>
                                    </p:anim>
                                    <p:anim by="(#ppt_w*0.50)" calcmode="lin" valueType="num">
                                      <p:cBhvr>
                                        <p:cTn id="19" dur="250" decel="50000" autoRev="1" fill="hold">
                                          <p:stCondLst>
                                            <p:cond delay="0"/>
                                          </p:stCondLst>
                                        </p:cTn>
                                        <p:tgtEl>
                                          <p:spTgt spid="4"/>
                                        </p:tgtEl>
                                        <p:attrNameLst>
                                          <p:attrName>ppt_x</p:attrName>
                                        </p:attrNameLst>
                                      </p:cBhvr>
                                    </p:anim>
                                    <p:anim from="(-#ppt_h/2)" to="(#ppt_y)" calcmode="lin" valueType="num">
                                      <p:cBhvr>
                                        <p:cTn id="20" dur="500" fill="hold">
                                          <p:stCondLst>
                                            <p:cond delay="0"/>
                                          </p:stCondLst>
                                        </p:cTn>
                                        <p:tgtEl>
                                          <p:spTgt spid="4"/>
                                        </p:tgtEl>
                                        <p:attrNameLst>
                                          <p:attrName>ppt_y</p:attrName>
                                        </p:attrNameLst>
                                      </p:cBhvr>
                                    </p:anim>
                                    <p:animRot by="21600000">
                                      <p:cBhvr>
                                        <p:cTn id="21"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72370" y="184841"/>
            <a:ext cx="9871572" cy="1453474"/>
            <a:chOff x="919673" y="197904"/>
            <a:chExt cx="9871572" cy="1453474"/>
          </a:xfrm>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1</a:t>
              </a:r>
              <a:r>
                <a:rPr lang="en-US" sz="3700" b="1">
                  <a:solidFill>
                    <a:srgbClr val="002060"/>
                  </a:solidFill>
                  <a:latin typeface="Arial" panose="020B0604020202020204" pitchFamily="34" charset="0"/>
                  <a:cs typeface="Arial" panose="020B0604020202020204" pitchFamily="34" charset="0"/>
                </a:rPr>
                <a:t>. Đóng vai cây thì là, nói lời đề nghị trời đặt tên.</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3629" y="2039972"/>
            <a:ext cx="6086680" cy="4818028"/>
          </a:xfrm>
          <a:prstGeom prst="rect">
            <a:avLst/>
          </a:prstGeom>
        </p:spPr>
      </p:pic>
      <p:sp>
        <p:nvSpPr>
          <p:cNvPr id="13" name="Speech Bubble: Oval 9">
            <a:extLst>
              <a:ext uri="{FF2B5EF4-FFF2-40B4-BE49-F238E27FC236}">
                <a16:creationId xmlns:a16="http://schemas.microsoft.com/office/drawing/2014/main" id="{7242D3E7-C1CC-5917-A9C9-1DFAF6DBB850}"/>
              </a:ext>
            </a:extLst>
          </p:cNvPr>
          <p:cNvSpPr/>
          <p:nvPr/>
        </p:nvSpPr>
        <p:spPr>
          <a:xfrm flipH="1">
            <a:off x="287382" y="2588612"/>
            <a:ext cx="3592286" cy="26752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lnSpc>
                <a:spcPct val="80000"/>
              </a:lnSpc>
            </a:pPr>
            <a:r>
              <a:rPr lang="en-US" sz="3200" b="1">
                <a:solidFill>
                  <a:schemeClr val="accent1">
                    <a:lumMod val="75000"/>
                  </a:schemeClr>
                </a:solidFill>
                <a:latin typeface="UTM Aptima" panose="02040603050506020204" pitchFamily="18" charset="0"/>
              </a:rPr>
              <a:t>Thưa trời, con muốn trời đặt cho con một cái tên thật đẹp ạ!</a:t>
            </a:r>
          </a:p>
        </p:txBody>
      </p:sp>
    </p:spTree>
    <p:extLst>
      <p:ext uri="{BB962C8B-B14F-4D97-AF65-F5344CB8AC3E}">
        <p14:creationId xmlns:p14="http://schemas.microsoft.com/office/powerpoint/2010/main" val="402560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72370" y="184841"/>
            <a:ext cx="9871572" cy="1453474"/>
            <a:chOff x="919673" y="197904"/>
            <a:chExt cx="9871572" cy="1453474"/>
          </a:xfrm>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2</a:t>
              </a:r>
              <a:r>
                <a:rPr lang="en-US" sz="3700" b="1">
                  <a:solidFill>
                    <a:srgbClr val="002060"/>
                  </a:solidFill>
                  <a:latin typeface="Arial" panose="020B0604020202020204" pitchFamily="34" charset="0"/>
                  <a:cs typeface="Arial" panose="020B0604020202020204" pitchFamily="34" charset="0"/>
                </a:rPr>
                <a:t>. Cùng bạn nói và đáp lời đề nghị chơi một trò chơi.</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37690" y1="32970" x2="52006" y2="3521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375206" y="1175657"/>
            <a:ext cx="6010823" cy="6858000"/>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6610" b="89994" l="9943" r="89976">
                        <a14:foregroundMark x1="44543" y1="14251" x2="80113" y2="29715"/>
                        <a14:foregroundMark x1="79871" y1="27411" x2="75263" y2="30261"/>
                      </a14:backgroundRemoval>
                    </a14:imgEffect>
                  </a14:imgLayer>
                </a14:imgProps>
              </a:ext>
              <a:ext uri="{28A0092B-C50C-407E-A947-70E740481C1C}">
                <a14:useLocalDpi xmlns:a14="http://schemas.microsoft.com/office/drawing/2010/main" val="0"/>
              </a:ext>
            </a:extLst>
          </a:blip>
          <a:stretch>
            <a:fillRect/>
          </a:stretch>
        </p:blipFill>
        <p:spPr>
          <a:xfrm flipH="1">
            <a:off x="122570" y="1830804"/>
            <a:ext cx="4160780" cy="5547706"/>
          </a:xfrm>
          <a:prstGeom prst="rect">
            <a:avLst/>
          </a:prstGeom>
        </p:spPr>
      </p:pic>
      <p:sp>
        <p:nvSpPr>
          <p:cNvPr id="13" name="Rounded Rectangular Callout 12"/>
          <p:cNvSpPr/>
          <p:nvPr/>
        </p:nvSpPr>
        <p:spPr>
          <a:xfrm>
            <a:off x="5310514" y="1754199"/>
            <a:ext cx="3964115" cy="1420075"/>
          </a:xfrm>
          <a:prstGeom prst="wedgeRoundRectCallout">
            <a:avLst>
              <a:gd name="adj1" fmla="val 46165"/>
              <a:gd name="adj2" fmla="val 7359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5">
                    <a:lumMod val="50000"/>
                  </a:schemeClr>
                </a:solidFill>
                <a:latin typeface="UTM Avo" panose="02040603050506020204" pitchFamily="18" charset="0"/>
              </a:rPr>
              <a:t>Cậu có muốn chơi máy bay giấy cùng tớ không?</a:t>
            </a:r>
          </a:p>
        </p:txBody>
      </p:sp>
      <p:sp>
        <p:nvSpPr>
          <p:cNvPr id="14" name="Speech Bubble: Oval 9">
            <a:extLst>
              <a:ext uri="{FF2B5EF4-FFF2-40B4-BE49-F238E27FC236}">
                <a16:creationId xmlns:a16="http://schemas.microsoft.com/office/drawing/2014/main" id="{7242D3E7-C1CC-5917-A9C9-1DFAF6DBB850}"/>
              </a:ext>
            </a:extLst>
          </p:cNvPr>
          <p:cNvSpPr/>
          <p:nvPr/>
        </p:nvSpPr>
        <p:spPr>
          <a:xfrm>
            <a:off x="3487989" y="3290158"/>
            <a:ext cx="3265508" cy="2366059"/>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chemeClr val="accent2">
                    <a:lumMod val="50000"/>
                  </a:schemeClr>
                </a:solidFill>
                <a:latin typeface="UTM Avo" panose="02040603050506020204" pitchFamily="18" charset="0"/>
                <a:ea typeface="Cambria" panose="02040503050406030204" pitchFamily="18" charset="0"/>
              </a:rPr>
              <a:t>Thích quá, chúng mình cùng chơi nhé!</a:t>
            </a:r>
          </a:p>
        </p:txBody>
      </p:sp>
    </p:spTree>
    <p:extLst>
      <p:ext uri="{BB962C8B-B14F-4D97-AF65-F5344CB8AC3E}">
        <p14:creationId xmlns:p14="http://schemas.microsoft.com/office/powerpoint/2010/main" val="3164922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72370" y="184841"/>
            <a:ext cx="9871572" cy="1453474"/>
            <a:chOff x="919673" y="197904"/>
            <a:chExt cx="9871572" cy="1453474"/>
          </a:xfrm>
        </p:grpSpPr>
        <p:grpSp>
          <p:nvGrpSpPr>
            <p:cNvPr id="3" name="Group 2"/>
            <p:cNvGrpSpPr/>
            <p:nvPr/>
          </p:nvGrpSpPr>
          <p:grpSpPr>
            <a:xfrm>
              <a:off x="919673" y="197904"/>
              <a:ext cx="9871572" cy="1453474"/>
              <a:chOff x="994238" y="364022"/>
              <a:chExt cx="9871572" cy="1679262"/>
            </a:xfrm>
          </p:grpSpPr>
          <p:sp>
            <p:nvSpPr>
              <p:cNvPr id="5"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1047805" y="225200"/>
              <a:ext cx="9615308" cy="1231106"/>
            </a:xfrm>
            <a:prstGeom prst="rect">
              <a:avLst/>
            </a:prstGeom>
            <a:noFill/>
          </p:spPr>
          <p:txBody>
            <a:bodyPr wrap="square" rtlCol="0">
              <a:spAutoFit/>
            </a:bodyPr>
            <a:lstStyle/>
            <a:p>
              <a:pPr algn="ctr"/>
              <a:r>
                <a:rPr lang="en-US" sz="3700" b="1">
                  <a:solidFill>
                    <a:schemeClr val="accent2">
                      <a:lumMod val="75000"/>
                    </a:schemeClr>
                  </a:solidFill>
                  <a:latin typeface="Arial" panose="020B0604020202020204" pitchFamily="34" charset="0"/>
                  <a:cs typeface="Arial" panose="020B0604020202020204" pitchFamily="34" charset="0"/>
                </a:rPr>
                <a:t>2</a:t>
              </a:r>
              <a:r>
                <a:rPr lang="en-US" sz="3700" b="1">
                  <a:solidFill>
                    <a:srgbClr val="002060"/>
                  </a:solidFill>
                  <a:latin typeface="Arial" panose="020B0604020202020204" pitchFamily="34" charset="0"/>
                  <a:cs typeface="Arial" panose="020B0604020202020204" pitchFamily="34" charset="0"/>
                </a:rPr>
                <a:t>. Cùng bạn nói và đáp lời đề nghị chơi một trò chơi.</a:t>
              </a:r>
              <a:endParaRPr lang="en-US" sz="3700" b="1" dirty="0">
                <a:solidFill>
                  <a:srgbClr val="00206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2329" y1="33414" x2="56277" y2="33657"/>
                      </a14:backgroundRemoval>
                    </a14:imgEffect>
                  </a14:imgLayer>
                </a14:imgProps>
              </a:ext>
              <a:ext uri="{28A0092B-C50C-407E-A947-70E740481C1C}">
                <a14:useLocalDpi xmlns:a14="http://schemas.microsoft.com/office/drawing/2010/main" val="0"/>
              </a:ext>
            </a:extLst>
          </a:blip>
          <a:stretch>
            <a:fillRect/>
          </a:stretch>
        </p:blipFill>
        <p:spPr>
          <a:xfrm>
            <a:off x="0" y="2003564"/>
            <a:ext cx="5599019" cy="5599019"/>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6489" b="93511" l="9863" r="89976"/>
                    </a14:imgEffect>
                  </a14:imgLayer>
                </a14:imgProps>
              </a:ext>
              <a:ext uri="{28A0092B-C50C-407E-A947-70E740481C1C}">
                <a14:useLocalDpi xmlns:a14="http://schemas.microsoft.com/office/drawing/2010/main" val="0"/>
              </a:ext>
            </a:extLst>
          </a:blip>
          <a:stretch>
            <a:fillRect/>
          </a:stretch>
        </p:blipFill>
        <p:spPr>
          <a:xfrm flipH="1">
            <a:off x="8400904" y="2392166"/>
            <a:ext cx="3616361" cy="4821814"/>
          </a:xfrm>
          <a:prstGeom prst="rect">
            <a:avLst/>
          </a:prstGeom>
        </p:spPr>
      </p:pic>
      <p:sp>
        <p:nvSpPr>
          <p:cNvPr id="10" name="Rounded Rectangular Callout 9"/>
          <p:cNvSpPr/>
          <p:nvPr/>
        </p:nvSpPr>
        <p:spPr>
          <a:xfrm>
            <a:off x="3259645" y="1754199"/>
            <a:ext cx="4186184" cy="1420075"/>
          </a:xfrm>
          <a:prstGeom prst="wedgeRoundRectCallout">
            <a:avLst>
              <a:gd name="adj1" fmla="val -46236"/>
              <a:gd name="adj2" fmla="val 66238"/>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5">
                    <a:lumMod val="50000"/>
                  </a:schemeClr>
                </a:solidFill>
                <a:latin typeface="UTM Avo" panose="02040603050506020204" pitchFamily="18" charset="0"/>
              </a:rPr>
              <a:t>Chào Nam, cậu có muốn đi đạp xe cùng tớ không?</a:t>
            </a:r>
          </a:p>
        </p:txBody>
      </p:sp>
      <p:sp>
        <p:nvSpPr>
          <p:cNvPr id="12" name="Speech Bubble: Oval 9">
            <a:extLst>
              <a:ext uri="{FF2B5EF4-FFF2-40B4-BE49-F238E27FC236}">
                <a16:creationId xmlns:a16="http://schemas.microsoft.com/office/drawing/2014/main" id="{7242D3E7-C1CC-5917-A9C9-1DFAF6DBB850}"/>
              </a:ext>
            </a:extLst>
          </p:cNvPr>
          <p:cNvSpPr/>
          <p:nvPr/>
        </p:nvSpPr>
        <p:spPr>
          <a:xfrm flipH="1">
            <a:off x="6035038" y="3630147"/>
            <a:ext cx="2965268" cy="2345852"/>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lnSpc>
                <a:spcPct val="80000"/>
              </a:lnSpc>
            </a:pPr>
            <a:r>
              <a:rPr lang="en-US" sz="3200" b="1">
                <a:solidFill>
                  <a:schemeClr val="accent1">
                    <a:lumMod val="75000"/>
                  </a:schemeClr>
                </a:solidFill>
                <a:latin typeface="UTM Aptima" panose="02040603050506020204" pitchFamily="18" charset="0"/>
              </a:rPr>
              <a:t>Thật tiếc quá, tớ đang bận mất rồi.</a:t>
            </a:r>
          </a:p>
        </p:txBody>
      </p:sp>
    </p:spTree>
    <p:extLst>
      <p:ext uri="{BB962C8B-B14F-4D97-AF65-F5344CB8AC3E}">
        <p14:creationId xmlns:p14="http://schemas.microsoft.com/office/powerpoint/2010/main" val="297244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6"/>
          <p:cNvSpPr txBox="1"/>
          <p:nvPr/>
        </p:nvSpPr>
        <p:spPr>
          <a:xfrm>
            <a:off x="612684" y="1137738"/>
            <a:ext cx="10731500" cy="4339650"/>
          </a:xfrm>
          <a:prstGeom prst="rect">
            <a:avLst/>
          </a:prstGeom>
          <a:noFill/>
        </p:spPr>
        <p:txBody>
          <a:bodyPr wrap="square" rtlCol="0">
            <a:spAutoFit/>
          </a:bodyPr>
          <a:lstStyle/>
          <a:p>
            <a:pPr algn="ctr"/>
            <a:r>
              <a:rPr lang="en-US" altLang="zh-CN" sz="13800" i="0" dirty="0">
                <a:solidFill>
                  <a:srgbClr val="0DBF9F"/>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CHÀO </a:t>
            </a:r>
          </a:p>
          <a:p>
            <a:pPr algn="ctr"/>
            <a:r>
              <a:rPr lang="en-US" altLang="zh-CN" sz="13800" i="0" dirty="0">
                <a:solidFill>
                  <a:srgbClr val="0DBF9F"/>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TẠM BIỆT</a:t>
            </a:r>
          </a:p>
        </p:txBody>
      </p:sp>
    </p:spTree>
    <p:extLst>
      <p:ext uri="{BB962C8B-B14F-4D97-AF65-F5344CB8AC3E}">
        <p14:creationId xmlns:p14="http://schemas.microsoft.com/office/powerpoint/2010/main" val="93374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2"/>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rPr>
              <a:t>GIÁO ÁN ĐIỆN TỬ LỚP 4</a:t>
            </a:r>
            <a:endParaRPr kumimoji="0" lang="id-ID"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997587" y="1619436"/>
            <a:ext cx="11371987" cy="173368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GIÁO ÁN ĐIỆN TỬ LỚP 2 </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a:rPr>
              <a:t>&amp;</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 LỚP 3</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B</a:t>
            </a:r>
            <a:r>
              <a:rPr kumimoji="0" lang="en-US" sz="5333"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a:rPr>
              <a:t>ộ</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a:rPr>
              <a:t>K</a:t>
            </a:r>
            <a:r>
              <a:rPr kumimoji="0" lang="en-US" sz="5333"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a:rPr>
              <a:t>ế</a:t>
            </a:r>
            <a:r>
              <a:rPr kumimoji="0" lang="en-US" sz="5333"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a:rPr>
              <a:t>n</a:t>
            </a:r>
            <a:r>
              <a:rPr kumimoji="0" lang="en-US" sz="5333"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a:rPr>
              <a:t>ố</a:t>
            </a:r>
            <a:r>
              <a:rPr kumimoji="0" lang="en-US" sz="5333"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a:rPr>
              <a:t>r</a:t>
            </a:r>
            <a:r>
              <a:rPr kumimoji="0" lang="en-US" sz="5333"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a:rPr>
              <a:t>h</a:t>
            </a:r>
            <a:r>
              <a:rPr kumimoji="0" lang="en-US" sz="5333"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a:rPr>
              <a:t>ứ</a:t>
            </a:r>
            <a:r>
              <a:rPr kumimoji="0" lang="en-US"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rPr>
              <a:t>c</a:t>
            </a:r>
            <a:endParaRPr kumimoji="0" lang="id-ID"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394983" y="4768184"/>
            <a:ext cx="10346724" cy="1323632"/>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vi-VN"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cập: MĂNG NON- TÀI LIỆU TIỂU HỌC/ Facebook</a:t>
            </a:r>
            <a:endParaRPr kumimoji="0" lang="en-US" sz="2667"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SĐT ZALO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1404993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92327" y="783772"/>
            <a:ext cx="10776859" cy="5343336"/>
          </a:xfrm>
          <a:prstGeom prst="rect">
            <a:avLst/>
          </a:prstGeom>
          <a:ln>
            <a:noFill/>
          </a:ln>
          <a:effectLst>
            <a:softEdge rad="112500"/>
          </a:effectLst>
        </p:spPr>
      </p:pic>
      <p:sp>
        <p:nvSpPr>
          <p:cNvPr id="3" name="TextBox 2"/>
          <p:cNvSpPr txBox="1"/>
          <p:nvPr/>
        </p:nvSpPr>
        <p:spPr>
          <a:xfrm>
            <a:off x="2470201" y="655656"/>
            <a:ext cx="5438051" cy="830997"/>
          </a:xfrm>
          <a:prstGeom prst="rect">
            <a:avLst/>
          </a:prstGeom>
          <a:noFill/>
        </p:spPr>
        <p:txBody>
          <a:bodyPr wrap="square" rtlCol="0">
            <a:spAutoFit/>
          </a:bodyPr>
          <a:lstStyle/>
          <a:p>
            <a:pPr algn="ctr"/>
            <a:r>
              <a:rPr lang="en-US" sz="4800" b="1">
                <a:solidFill>
                  <a:srgbClr val="002060"/>
                </a:solidFill>
                <a:latin typeface="UTM Avo" panose="02040603050506020204" pitchFamily="18" charset="0"/>
              </a:rPr>
              <a:t>Tranh vẽ gì?</a:t>
            </a:r>
          </a:p>
        </p:txBody>
      </p:sp>
    </p:spTree>
    <p:extLst>
      <p:ext uri="{BB962C8B-B14F-4D97-AF65-F5344CB8AC3E}">
        <p14:creationId xmlns:p14="http://schemas.microsoft.com/office/powerpoint/2010/main" val="3191520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92327" y="783772"/>
            <a:ext cx="10776859" cy="5343336"/>
          </a:xfrm>
          <a:prstGeom prst="rect">
            <a:avLst/>
          </a:prstGeom>
          <a:ln>
            <a:noFill/>
          </a:ln>
          <a:effectLst>
            <a:softEdge rad="112500"/>
          </a:effectLst>
        </p:spPr>
      </p:pic>
      <p:sp>
        <p:nvSpPr>
          <p:cNvPr id="3" name="TextBox 2"/>
          <p:cNvSpPr txBox="1"/>
          <p:nvPr/>
        </p:nvSpPr>
        <p:spPr>
          <a:xfrm>
            <a:off x="692327" y="429829"/>
            <a:ext cx="9639067" cy="707886"/>
          </a:xfrm>
          <a:prstGeom prst="rect">
            <a:avLst/>
          </a:prstGeom>
          <a:noFill/>
        </p:spPr>
        <p:txBody>
          <a:bodyPr wrap="square" rtlCol="0">
            <a:spAutoFit/>
          </a:bodyPr>
          <a:lstStyle/>
          <a:p>
            <a:pPr algn="ctr"/>
            <a:r>
              <a:rPr lang="en-US" sz="4000" b="1">
                <a:solidFill>
                  <a:srgbClr val="002060"/>
                </a:solidFill>
                <a:latin typeface="UTM Avo" panose="02040603050506020204" pitchFamily="18" charset="0"/>
              </a:rPr>
              <a:t>Nói tên các cây rau có trong tranh.</a:t>
            </a:r>
          </a:p>
        </p:txBody>
      </p:sp>
      <p:sp>
        <p:nvSpPr>
          <p:cNvPr id="4" name="Rounded Rectangular Callout 3"/>
          <p:cNvSpPr/>
          <p:nvPr/>
        </p:nvSpPr>
        <p:spPr>
          <a:xfrm>
            <a:off x="5590238" y="2829045"/>
            <a:ext cx="2011680" cy="535577"/>
          </a:xfrm>
          <a:prstGeom prst="wedgeRoundRectCallout">
            <a:avLst>
              <a:gd name="adj1" fmla="val -38275"/>
              <a:gd name="adj2" fmla="val 1039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UTM Avo" panose="02040603050506020204" pitchFamily="18" charset="0"/>
              </a:rPr>
              <a:t>Su hào</a:t>
            </a:r>
          </a:p>
        </p:txBody>
      </p:sp>
      <p:sp>
        <p:nvSpPr>
          <p:cNvPr id="5" name="Rounded Rectangular Callout 4"/>
          <p:cNvSpPr/>
          <p:nvPr/>
        </p:nvSpPr>
        <p:spPr>
          <a:xfrm>
            <a:off x="1323701" y="2251476"/>
            <a:ext cx="2011680" cy="535577"/>
          </a:xfrm>
          <a:prstGeom prst="wedgeRoundRectCallout">
            <a:avLst>
              <a:gd name="adj1" fmla="val -2561"/>
              <a:gd name="adj2" fmla="val 1039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UTM Avo" panose="02040603050506020204" pitchFamily="18" charset="0"/>
              </a:rPr>
              <a:t>Cà rốt</a:t>
            </a:r>
          </a:p>
        </p:txBody>
      </p:sp>
      <p:sp>
        <p:nvSpPr>
          <p:cNvPr id="6" name="Rounded Rectangular Callout 5"/>
          <p:cNvSpPr/>
          <p:nvPr/>
        </p:nvSpPr>
        <p:spPr>
          <a:xfrm>
            <a:off x="6411686" y="4498909"/>
            <a:ext cx="1728651" cy="535577"/>
          </a:xfrm>
          <a:prstGeom prst="wedgeRoundRectCallout">
            <a:avLst>
              <a:gd name="adj1" fmla="val -38275"/>
              <a:gd name="adj2" fmla="val 1039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UTM Avo" panose="02040603050506020204" pitchFamily="18" charset="0"/>
              </a:rPr>
              <a:t>Hành</a:t>
            </a:r>
          </a:p>
        </p:txBody>
      </p:sp>
      <p:sp>
        <p:nvSpPr>
          <p:cNvPr id="7" name="Rounded Rectangular Callout 6"/>
          <p:cNvSpPr/>
          <p:nvPr/>
        </p:nvSpPr>
        <p:spPr>
          <a:xfrm>
            <a:off x="8140337" y="2184763"/>
            <a:ext cx="2185851" cy="535577"/>
          </a:xfrm>
          <a:prstGeom prst="wedgeRoundRectCallout">
            <a:avLst>
              <a:gd name="adj1" fmla="val 37050"/>
              <a:gd name="adj2" fmla="val 1161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UTM Avo" panose="02040603050506020204" pitchFamily="18" charset="0"/>
              </a:rPr>
              <a:t>Cà chua</a:t>
            </a:r>
          </a:p>
        </p:txBody>
      </p:sp>
      <p:sp>
        <p:nvSpPr>
          <p:cNvPr id="8" name="Rounded Rectangular Callout 7"/>
          <p:cNvSpPr/>
          <p:nvPr/>
        </p:nvSpPr>
        <p:spPr>
          <a:xfrm>
            <a:off x="2329541" y="3231813"/>
            <a:ext cx="2011680" cy="535577"/>
          </a:xfrm>
          <a:prstGeom prst="wedgeRoundRectCallout">
            <a:avLst>
              <a:gd name="adj1" fmla="val -38275"/>
              <a:gd name="adj2" fmla="val 1039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UTM Avo" panose="02040603050506020204" pitchFamily="18" charset="0"/>
              </a:rPr>
              <a:t>Bắp cải</a:t>
            </a:r>
          </a:p>
        </p:txBody>
      </p:sp>
      <p:sp>
        <p:nvSpPr>
          <p:cNvPr id="9" name="Rounded Rectangular Callout 8"/>
          <p:cNvSpPr/>
          <p:nvPr/>
        </p:nvSpPr>
        <p:spPr>
          <a:xfrm>
            <a:off x="9320348" y="3954932"/>
            <a:ext cx="2011680" cy="535577"/>
          </a:xfrm>
          <a:prstGeom prst="wedgeRoundRectCallout">
            <a:avLst>
              <a:gd name="adj1" fmla="val -5158"/>
              <a:gd name="adj2" fmla="val 1161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UTM Avo" panose="02040603050506020204" pitchFamily="18" charset="0"/>
              </a:rPr>
              <a:t>Rau cải</a:t>
            </a:r>
          </a:p>
        </p:txBody>
      </p:sp>
    </p:spTree>
    <p:extLst>
      <p:ext uri="{BB962C8B-B14F-4D97-AF65-F5344CB8AC3E}">
        <p14:creationId xmlns:p14="http://schemas.microsoft.com/office/powerpoint/2010/main" val="2936885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92327" y="783772"/>
            <a:ext cx="10776859" cy="5343336"/>
          </a:xfrm>
          <a:prstGeom prst="rect">
            <a:avLst/>
          </a:prstGeom>
          <a:ln>
            <a:noFill/>
          </a:ln>
          <a:effectLst>
            <a:softEdge rad="112500"/>
          </a:effectLst>
        </p:spPr>
      </p:pic>
      <p:pic>
        <p:nvPicPr>
          <p:cNvPr id="10"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985" y="1803822"/>
            <a:ext cx="4048249" cy="5262725"/>
          </a:xfrm>
          <a:prstGeom prst="rect">
            <a:avLst/>
          </a:prstGeom>
        </p:spPr>
      </p:pic>
      <p:sp>
        <p:nvSpPr>
          <p:cNvPr id="11" name="Speech Bubble: Oval 9">
            <a:extLst>
              <a:ext uri="{FF2B5EF4-FFF2-40B4-BE49-F238E27FC236}">
                <a16:creationId xmlns:a16="http://schemas.microsoft.com/office/drawing/2014/main" id="{7242D3E7-C1CC-5917-A9C9-1DFAF6DBB850}"/>
              </a:ext>
            </a:extLst>
          </p:cNvPr>
          <p:cNvSpPr/>
          <p:nvPr/>
        </p:nvSpPr>
        <p:spPr>
          <a:xfrm>
            <a:off x="3330701" y="783772"/>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chemeClr val="accent1">
                    <a:lumMod val="50000"/>
                  </a:schemeClr>
                </a:solidFill>
                <a:latin typeface="UTM Avo" panose="02040603050506020204" pitchFamily="18" charset="0"/>
                <a:ea typeface="Cambria" panose="02040503050406030204" pitchFamily="18" charset="0"/>
              </a:rPr>
              <a:t>Nói tên một </a:t>
            </a:r>
          </a:p>
          <a:p>
            <a:pPr algn="ctr"/>
            <a:r>
              <a:rPr lang="en-US" sz="4000" b="1">
                <a:solidFill>
                  <a:schemeClr val="accent1">
                    <a:lumMod val="50000"/>
                  </a:schemeClr>
                </a:solidFill>
                <a:latin typeface="UTM Avo" panose="02040603050506020204" pitchFamily="18" charset="0"/>
                <a:ea typeface="Cambria" panose="02040503050406030204" pitchFamily="18" charset="0"/>
              </a:rPr>
              <a:t>số loại rau khác mà em biết.</a:t>
            </a:r>
          </a:p>
        </p:txBody>
      </p:sp>
    </p:spTree>
    <p:extLst>
      <p:ext uri="{BB962C8B-B14F-4D97-AF65-F5344CB8AC3E}">
        <p14:creationId xmlns:p14="http://schemas.microsoft.com/office/powerpoint/2010/main" val="816202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20475946">
            <a:off x="6256265" y="1641003"/>
            <a:ext cx="2973860" cy="2096571"/>
          </a:xfrm>
          <a:prstGeom prst="rect">
            <a:avLst/>
          </a:prstGeom>
        </p:spPr>
      </p:pic>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4"/>
          <a:stretch>
            <a:fillRect/>
          </a:stretch>
        </p:blipFill>
        <p:spPr>
          <a:xfrm>
            <a:off x="10786280" y="-141584"/>
            <a:ext cx="1173607" cy="1161988"/>
          </a:xfrm>
          <a:prstGeom prst="rect">
            <a:avLst/>
          </a:prstGeom>
        </p:spPr>
      </p:pic>
      <p:grpSp>
        <p:nvGrpSpPr>
          <p:cNvPr id="6" name="Group 5"/>
          <p:cNvGrpSpPr/>
          <p:nvPr/>
        </p:nvGrpSpPr>
        <p:grpSpPr>
          <a:xfrm>
            <a:off x="9380560" y="598606"/>
            <a:ext cx="2811440" cy="1105510"/>
            <a:chOff x="-856881" y="1091821"/>
            <a:chExt cx="2811440" cy="1105510"/>
          </a:xfrm>
        </p:grpSpPr>
        <p:sp>
          <p:nvSpPr>
            <p:cNvPr id="7"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ln w="60325">
                    <a:solidFill>
                      <a:schemeClr val="bg1"/>
                    </a:solidFill>
                  </a:ln>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sp>
          <p:nvSpPr>
            <p:cNvPr id="8"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defTabSz="1219170">
                <a:buClr>
                  <a:srgbClr val="FF8E77"/>
                </a:buClr>
              </a:pPr>
              <a:r>
                <a:rPr lang="en-US" sz="2400" b="1" kern="0">
                  <a:solidFill>
                    <a:srgbClr val="002060"/>
                  </a:solidFill>
                  <a:effectLst>
                    <a:outerShdw blurRad="38100" dist="38100" dir="2700000" algn="tl">
                      <a:srgbClr val="000000">
                        <a:alpha val="43137"/>
                      </a:srgbClr>
                    </a:outerShdw>
                  </a:effectLst>
                  <a:latin typeface="#9Slide05 Aphrodite Pro" panose="02000000000000000000" pitchFamily="2" charset="0"/>
                </a:rPr>
                <a:t>Tiếng việt 2</a:t>
              </a:r>
            </a:p>
          </p:txBody>
        </p:sp>
      </p:grpSp>
      <p:grpSp>
        <p:nvGrpSpPr>
          <p:cNvPr id="9" name="Group 8"/>
          <p:cNvGrpSpPr/>
          <p:nvPr/>
        </p:nvGrpSpPr>
        <p:grpSpPr>
          <a:xfrm>
            <a:off x="3206934" y="3797219"/>
            <a:ext cx="7759351" cy="5201424"/>
            <a:chOff x="6452031" y="4250906"/>
            <a:chExt cx="7398870" cy="5201424"/>
          </a:xfrm>
        </p:grpSpPr>
        <p:sp>
          <p:nvSpPr>
            <p:cNvPr id="10" name="TextBox 9"/>
            <p:cNvSpPr txBox="1"/>
            <p:nvPr/>
          </p:nvSpPr>
          <p:spPr>
            <a:xfrm>
              <a:off x="6452031" y="4285094"/>
              <a:ext cx="7398870" cy="2646878"/>
            </a:xfrm>
            <a:prstGeom prst="rect">
              <a:avLst/>
            </a:prstGeom>
            <a:noFill/>
          </p:spPr>
          <p:txBody>
            <a:bodyPr wrap="square" rtlCol="0">
              <a:spAutoFit/>
            </a:bodyPr>
            <a:lstStyle/>
            <a:p>
              <a:r>
                <a:rPr lang="en-US" sz="16600" b="1">
                  <a:ln w="177800">
                    <a:solidFill>
                      <a:schemeClr val="bg1"/>
                    </a:solidFill>
                  </a:ln>
                  <a:solidFill>
                    <a:schemeClr val="bg1"/>
                  </a:solidFill>
                  <a:effectLst>
                    <a:outerShdw blurRad="38100" dist="38100" dir="2700000" algn="tl">
                      <a:srgbClr val="000000">
                        <a:alpha val="43137"/>
                      </a:srgbClr>
                    </a:outerShdw>
                  </a:effectLst>
                  <a:latin typeface="#9Slide05 SVNMaphylla" pitchFamily="2" charset="0"/>
                </a:rPr>
                <a:t> </a:t>
              </a:r>
              <a:r>
                <a:rPr lang="en-US" sz="16600" b="1">
                  <a:ln w="177800">
                    <a:solidFill>
                      <a:schemeClr val="accent1">
                        <a:lumMod val="75000"/>
                      </a:schemeClr>
                    </a:solidFill>
                  </a:ln>
                  <a:solidFill>
                    <a:schemeClr val="accent1">
                      <a:lumMod val="75000"/>
                    </a:schemeClr>
                  </a:solidFill>
                  <a:effectLst>
                    <a:outerShdw blurRad="38100" dist="38100" dir="2700000" algn="tl">
                      <a:srgbClr val="000000">
                        <a:alpha val="43137"/>
                      </a:srgbClr>
                    </a:outerShdw>
                  </a:effectLst>
                  <a:latin typeface="#9Slide05 SVNMaphylla" pitchFamily="2" charset="0"/>
                </a:rPr>
                <a:t>cây thì là</a:t>
              </a:r>
            </a:p>
          </p:txBody>
        </p:sp>
        <p:sp>
          <p:nvSpPr>
            <p:cNvPr id="11" name="TextBox 10"/>
            <p:cNvSpPr txBox="1"/>
            <p:nvPr/>
          </p:nvSpPr>
          <p:spPr>
            <a:xfrm>
              <a:off x="6452031" y="4250906"/>
              <a:ext cx="6079126" cy="5201424"/>
            </a:xfrm>
            <a:prstGeom prst="rect">
              <a:avLst/>
            </a:prstGeom>
            <a:noFill/>
          </p:spPr>
          <p:txBody>
            <a:bodyPr wrap="square" rtlCol="0">
              <a:spAutoFit/>
            </a:bodyPr>
            <a:lstStyle/>
            <a:p>
              <a:r>
                <a:rPr lang="en-US" sz="16600" b="1">
                  <a:solidFill>
                    <a:srgbClr val="FF0066"/>
                  </a:solidFill>
                  <a:effectLst>
                    <a:outerShdw blurRad="38100" dist="38100" dir="2700000" algn="tl">
                      <a:srgbClr val="000000">
                        <a:alpha val="43137"/>
                      </a:srgbClr>
                    </a:outerShdw>
                  </a:effectLst>
                  <a:latin typeface="#9Slide05 SVNMaphylla" pitchFamily="2" charset="0"/>
                </a:rPr>
                <a:t> </a:t>
              </a:r>
              <a:r>
                <a:rPr lang="en-US" sz="16600" b="1">
                  <a:solidFill>
                    <a:srgbClr val="92D050"/>
                  </a:solidFill>
                  <a:effectLst>
                    <a:outerShdw blurRad="38100" dist="38100" dir="2700000" algn="tl">
                      <a:srgbClr val="000000">
                        <a:alpha val="43137"/>
                      </a:srgbClr>
                    </a:outerShdw>
                  </a:effectLst>
                  <a:latin typeface="#9Slide05 SVNMaphylla" pitchFamily="2" charset="0"/>
                </a:rPr>
                <a:t>cây thì là</a:t>
              </a:r>
            </a:p>
          </p:txBody>
        </p:sp>
      </p:grpSp>
      <p:grpSp>
        <p:nvGrpSpPr>
          <p:cNvPr id="15" name="Group 14"/>
          <p:cNvGrpSpPr/>
          <p:nvPr/>
        </p:nvGrpSpPr>
        <p:grpSpPr>
          <a:xfrm>
            <a:off x="1521378" y="2399685"/>
            <a:ext cx="6040078" cy="1579720"/>
            <a:chOff x="614811" y="4538053"/>
            <a:chExt cx="8745047" cy="1579720"/>
          </a:xfrm>
        </p:grpSpPr>
        <p:sp>
          <p:nvSpPr>
            <p:cNvPr id="16" name="TextBox 15"/>
            <p:cNvSpPr txBox="1"/>
            <p:nvPr/>
          </p:nvSpPr>
          <p:spPr>
            <a:xfrm>
              <a:off x="692075" y="4538053"/>
              <a:ext cx="8667783" cy="1569660"/>
            </a:xfrm>
            <a:prstGeom prst="rect">
              <a:avLst/>
            </a:prstGeom>
            <a:noFill/>
            <a:ln>
              <a:noFill/>
            </a:ln>
          </p:spPr>
          <p:txBody>
            <a:bodyPr wrap="square" rtlCol="0">
              <a:spAutoFit/>
            </a:bodyPr>
            <a:lstStyle/>
            <a:p>
              <a:r>
                <a:rPr lang="en-US" sz="9600">
                  <a:ln w="158750">
                    <a:solidFill>
                      <a:schemeClr val="bg1"/>
                    </a:solidFill>
                  </a:ln>
                  <a:solidFill>
                    <a:schemeClr val="bg1"/>
                  </a:solidFill>
                  <a:effectLst>
                    <a:outerShdw blurRad="50800" dist="38100" dir="2700000" algn="tl" rotWithShape="0">
                      <a:prstClr val="black">
                        <a:alpha val="40000"/>
                      </a:prstClr>
                    </a:outerShdw>
                  </a:effectLst>
                  <a:latin typeface="#9Slide07 Koni" pitchFamily="2" charset="0"/>
                </a:rPr>
                <a:t>sự tích</a:t>
              </a:r>
            </a:p>
          </p:txBody>
        </p:sp>
        <p:sp>
          <p:nvSpPr>
            <p:cNvPr id="17" name="TextBox 16"/>
            <p:cNvSpPr txBox="1"/>
            <p:nvPr/>
          </p:nvSpPr>
          <p:spPr>
            <a:xfrm>
              <a:off x="614811" y="4548113"/>
              <a:ext cx="7524461"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sz="9600">
                  <a:solidFill>
                    <a:srgbClr val="00CC00"/>
                  </a:solidFill>
                  <a:latin typeface="#9Slide07 Koni" pitchFamily="2" charset="0"/>
                </a:rPr>
                <a:t>Sự tích</a:t>
              </a:r>
            </a:p>
          </p:txBody>
        </p:sp>
      </p:grpSp>
      <p:grpSp>
        <p:nvGrpSpPr>
          <p:cNvPr id="18" name="Group 17"/>
          <p:cNvGrpSpPr/>
          <p:nvPr/>
        </p:nvGrpSpPr>
        <p:grpSpPr>
          <a:xfrm>
            <a:off x="2544144" y="1356293"/>
            <a:ext cx="5260564" cy="928274"/>
            <a:chOff x="840832" y="5111716"/>
            <a:chExt cx="5260564" cy="928274"/>
          </a:xfrm>
        </p:grpSpPr>
        <p:sp>
          <p:nvSpPr>
            <p:cNvPr id="19" name="Rectangle 18"/>
            <p:cNvSpPr/>
            <p:nvPr/>
          </p:nvSpPr>
          <p:spPr>
            <a:xfrm>
              <a:off x="840832" y="5111716"/>
              <a:ext cx="5258332" cy="923330"/>
            </a:xfrm>
            <a:prstGeom prst="rect">
              <a:avLst/>
            </a:prstGeom>
            <a:ln>
              <a:noFill/>
            </a:ln>
          </p:spPr>
          <p:txBody>
            <a:bodyPr wrap="square">
              <a:spAutoFit/>
            </a:bodyPr>
            <a:lstStyle/>
            <a:p>
              <a:r>
                <a:rPr lang="en-US" sz="5400" b="1" kern="0">
                  <a:ln w="88900">
                    <a:solidFill>
                      <a:schemeClr val="accent2">
                        <a:lumMod val="20000"/>
                        <a:lumOff val="80000"/>
                      </a:schemeClr>
                    </a:solidFill>
                  </a:ln>
                  <a:solidFill>
                    <a:schemeClr val="bg1">
                      <a:lumMod val="95000"/>
                    </a:schemeClr>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sym typeface="Arial"/>
                </a:rPr>
                <a:t>Tiết 1, 2: Đọc </a:t>
              </a:r>
              <a:endParaRPr lang="en-US" sz="5400" b="1">
                <a:ln w="88900">
                  <a:solidFill>
                    <a:schemeClr val="accent2">
                      <a:lumMod val="20000"/>
                      <a:lumOff val="80000"/>
                    </a:schemeClr>
                  </a:solidFill>
                </a:ln>
                <a:solidFill>
                  <a:schemeClr val="bg1">
                    <a:lumMod val="95000"/>
                  </a:schemeClr>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endParaRPr>
            </a:p>
          </p:txBody>
        </p:sp>
        <p:sp>
          <p:nvSpPr>
            <p:cNvPr id="20" name="Rectangle 19"/>
            <p:cNvSpPr/>
            <p:nvPr/>
          </p:nvSpPr>
          <p:spPr>
            <a:xfrm>
              <a:off x="843064" y="5116660"/>
              <a:ext cx="5258332" cy="923330"/>
            </a:xfrm>
            <a:prstGeom prst="rect">
              <a:avLst/>
            </a:prstGeom>
            <a:ln>
              <a:noFill/>
            </a:ln>
          </p:spPr>
          <p:txBody>
            <a:bodyPr wrap="square">
              <a:spAutoFit/>
            </a:bodyPr>
            <a:lstStyle/>
            <a:p>
              <a:r>
                <a:rPr lang="en-US" sz="5400" b="1" kern="0">
                  <a:ln>
                    <a:solidFill>
                      <a:schemeClr val="bg1"/>
                    </a:solidFill>
                  </a:ln>
                  <a:solidFill>
                    <a:srgbClr val="FF0066"/>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sym typeface="Arial"/>
                </a:rPr>
                <a:t>Tiết 1, 2: Đọc </a:t>
              </a:r>
              <a:endParaRPr lang="en-US" sz="5400" b="1">
                <a:ln>
                  <a:solidFill>
                    <a:schemeClr val="bg1"/>
                  </a:solidFill>
                </a:ln>
                <a:solidFill>
                  <a:srgbClr val="FF0066"/>
                </a:solidFill>
                <a:effectLst>
                  <a:outerShdw blurRad="38100" dist="38100" dir="2700000" algn="tl">
                    <a:srgbClr val="000000">
                      <a:alpha val="43137"/>
                    </a:srgbClr>
                  </a:outerShdw>
                </a:effectLst>
                <a:latin typeface="#9Slide05 SVNUT Triumph" panose="00000500000000000000" pitchFamily="2" charset="0"/>
                <a:cs typeface="#9Slide05 Bodega Script" pitchFamily="2" charset="0"/>
              </a:endParaRPr>
            </a:p>
          </p:txBody>
        </p:sp>
      </p:grpSp>
    </p:spTree>
    <p:extLst>
      <p:ext uri="{BB962C8B-B14F-4D97-AF65-F5344CB8AC3E}">
        <p14:creationId xmlns:p14="http://schemas.microsoft.com/office/powerpoint/2010/main" val="1331166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65747" y="120341"/>
            <a:ext cx="4971966" cy="1192564"/>
            <a:chOff x="3218445" y="891050"/>
            <a:chExt cx="4971966" cy="1192564"/>
          </a:xfrm>
        </p:grpSpPr>
        <p:pic>
          <p:nvPicPr>
            <p:cNvPr id="2" name="图片 24">
              <a:extLst>
                <a:ext uri="{FF2B5EF4-FFF2-40B4-BE49-F238E27FC236}">
                  <a16:creationId xmlns:a16="http://schemas.microsoft.com/office/drawing/2014/main" id="{4D635F0F-B284-4F93-8C85-DDD11D7F1F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8445" y="891050"/>
              <a:ext cx="4971966" cy="1192564"/>
            </a:xfrm>
            <a:prstGeom prst="rect">
              <a:avLst/>
            </a:prstGeom>
          </p:spPr>
        </p:pic>
        <p:sp>
          <p:nvSpPr>
            <p:cNvPr id="3" name="文本框 38"/>
            <p:cNvSpPr txBox="1"/>
            <p:nvPr/>
          </p:nvSpPr>
          <p:spPr>
            <a:xfrm>
              <a:off x="4853664" y="1102611"/>
              <a:ext cx="2539913" cy="769441"/>
            </a:xfrm>
            <a:prstGeom prst="rect">
              <a:avLst/>
            </a:prstGeom>
            <a:noFill/>
          </p:spPr>
          <p:txBody>
            <a:bodyPr wrap="square">
              <a:spAutoFit/>
            </a:bodyPr>
            <a:lstStyle/>
            <a:p>
              <a:pPr algn="ctr"/>
              <a:r>
                <a:rPr lang="en-US" altLang="zh-CN" sz="4400">
                  <a:solidFill>
                    <a:srgbClr val="FFFF00"/>
                  </a:solidFill>
                  <a:latin typeface="UTM Azuki" panose="02040603050506020204" pitchFamily="18" charset="0"/>
                  <a:ea typeface="思源黑体 CN Medium" panose="020B0600000000000000" pitchFamily="34" charset="-122"/>
                </a:rPr>
                <a:t>MỤC TIÊU</a:t>
              </a:r>
              <a:endParaRPr lang="zh-CN" altLang="en-US" sz="4400" dirty="0">
                <a:solidFill>
                  <a:srgbClr val="FFFF00"/>
                </a:solidFill>
                <a:latin typeface="UTM Azuki" panose="02040603050506020204" pitchFamily="18" charset="0"/>
                <a:ea typeface="思源黑体 CN Medium" panose="020B0600000000000000" pitchFamily="34" charset="-122"/>
              </a:endParaRPr>
            </a:p>
          </p:txBody>
        </p:sp>
      </p:grpSp>
      <p:sp>
        <p:nvSpPr>
          <p:cNvPr id="5" name="Rectangle 4"/>
          <p:cNvSpPr/>
          <p:nvPr/>
        </p:nvSpPr>
        <p:spPr>
          <a:xfrm>
            <a:off x="1045029" y="1103896"/>
            <a:ext cx="10123714" cy="4893647"/>
          </a:xfrm>
          <a:prstGeom prst="rect">
            <a:avLst/>
          </a:prstGeom>
        </p:spPr>
        <p:txBody>
          <a:bodyPr wrap="square">
            <a:spAutoFit/>
          </a:bodyPr>
          <a:lstStyle/>
          <a:p>
            <a:pPr algn="just"/>
            <a:r>
              <a:rPr lang="en-US" sz="2600" b="1">
                <a:solidFill>
                  <a:schemeClr val="accent1">
                    <a:lumMod val="50000"/>
                  </a:schemeClr>
                </a:solidFill>
                <a:latin typeface="UTM Avo" panose="02040603050506020204" pitchFamily="18" charset="0"/>
              </a:rPr>
              <a:t>*Kiến thức, kĩ năng:</a:t>
            </a:r>
            <a:endParaRPr lang="en-US" sz="2600">
              <a:solidFill>
                <a:schemeClr val="accent1">
                  <a:lumMod val="50000"/>
                </a:schemeClr>
              </a:solidFill>
              <a:latin typeface="UTM Avo" panose="02040603050506020204" pitchFamily="18" charset="0"/>
            </a:endParaRPr>
          </a:p>
          <a:p>
            <a:pPr algn="just"/>
            <a:r>
              <a:rPr lang="en-US" sz="2600">
                <a:solidFill>
                  <a:schemeClr val="accent1">
                    <a:lumMod val="50000"/>
                  </a:schemeClr>
                </a:solidFill>
                <a:latin typeface="UTM Avo" panose="02040603050506020204" pitchFamily="18" charset="0"/>
              </a:rPr>
              <a:t>- Đọc đúng các tiếng trong bài. Biết cách đọc lời nói của các nhân vật trong văn bản. Nhận biết một số loại cây qua bài đọc và tranh minh họa.</a:t>
            </a:r>
          </a:p>
          <a:p>
            <a:pPr algn="just"/>
            <a:r>
              <a:rPr lang="en-US" sz="2600">
                <a:solidFill>
                  <a:schemeClr val="accent1">
                    <a:lumMod val="50000"/>
                  </a:schemeClr>
                </a:solidFill>
                <a:latin typeface="UTM Avo" panose="02040603050506020204" pitchFamily="18" charset="0"/>
              </a:rPr>
              <a:t>- Hiểu nội dung bài: Hiểu được cách giải thích vui về tên gọi của một số loài cây trong câu chuyện và lí do có loài cây tên là “ thì là”.</a:t>
            </a:r>
          </a:p>
          <a:p>
            <a:pPr algn="just"/>
            <a:r>
              <a:rPr lang="en-US" sz="2600" b="1">
                <a:solidFill>
                  <a:schemeClr val="accent1">
                    <a:lumMod val="50000"/>
                  </a:schemeClr>
                </a:solidFill>
                <a:latin typeface="UTM Avo" panose="02040603050506020204" pitchFamily="18" charset="0"/>
              </a:rPr>
              <a:t>*Phát triển năng lực và phẩm chất:</a:t>
            </a:r>
            <a:endParaRPr lang="en-US" sz="2600">
              <a:solidFill>
                <a:schemeClr val="accent1">
                  <a:lumMod val="50000"/>
                </a:schemeClr>
              </a:solidFill>
              <a:latin typeface="UTM Avo" panose="02040603050506020204" pitchFamily="18" charset="0"/>
            </a:endParaRPr>
          </a:p>
          <a:p>
            <a:pPr algn="just"/>
            <a:r>
              <a:rPr lang="en-US" sz="2600">
                <a:solidFill>
                  <a:schemeClr val="accent1">
                    <a:lumMod val="50000"/>
                  </a:schemeClr>
                </a:solidFill>
                <a:latin typeface="UTM Avo" panose="02040603050506020204" pitchFamily="18" charset="0"/>
              </a:rPr>
              <a:t>- Giúp hình thành và phát triển năng lực văn học: Có trí tưởng tượng về các sự vật, sự việc trong tự nhiên, khiếu hài hước.</a:t>
            </a:r>
          </a:p>
          <a:p>
            <a:pPr algn="just"/>
            <a:r>
              <a:rPr lang="en-US" sz="2600">
                <a:solidFill>
                  <a:schemeClr val="accent1">
                    <a:lumMod val="50000"/>
                  </a:schemeClr>
                </a:solidFill>
                <a:latin typeface="UTM Avo" panose="02040603050506020204" pitchFamily="18" charset="0"/>
              </a:rPr>
              <a:t>- Có tinh thần hợp tác khi làm việc nhóm.</a:t>
            </a:r>
          </a:p>
        </p:txBody>
      </p:sp>
    </p:spTree>
    <p:extLst>
      <p:ext uri="{BB962C8B-B14F-4D97-AF65-F5344CB8AC3E}">
        <p14:creationId xmlns:p14="http://schemas.microsoft.com/office/powerpoint/2010/main" val="2949671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41AF5171-C4A7-4147-9CA2-5A34C7AB2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346" y="534927"/>
            <a:ext cx="5747660" cy="2515984"/>
          </a:xfrm>
          <a:prstGeom prst="rect">
            <a:avLst/>
          </a:prstGeom>
        </p:spPr>
      </p:pic>
      <p:sp>
        <p:nvSpPr>
          <p:cNvPr id="3" name="Rectangle 2"/>
          <p:cNvSpPr/>
          <p:nvPr/>
        </p:nvSpPr>
        <p:spPr>
          <a:xfrm>
            <a:off x="4204100" y="1792919"/>
            <a:ext cx="3065262" cy="830997"/>
          </a:xfrm>
          <a:prstGeom prst="rect">
            <a:avLst/>
          </a:prstGeom>
          <a:noFill/>
        </p:spPr>
        <p:txBody>
          <a:bodyPr wrap="none" lIns="91440" tIns="45720" rIns="91440" bIns="45720">
            <a:prstTxWarp prst="textArchUp">
              <a:avLst/>
            </a:prstTxWarp>
            <a:spAutoFit/>
          </a:bodyPr>
          <a:lstStyle/>
          <a:p>
            <a:pPr algn="ctr"/>
            <a:r>
              <a:rPr lang="en-US" sz="4800">
                <a:ln w="0"/>
                <a:solidFill>
                  <a:schemeClr val="accent2">
                    <a:lumMod val="50000"/>
                  </a:schemeClr>
                </a:solidFill>
                <a:effectLst>
                  <a:reflection blurRad="6350" stA="55000" endA="50" endPos="85000" dir="5400000" sy="-100000" algn="bl" rotWithShape="0"/>
                </a:effectLst>
                <a:latin typeface="UTM Azuki" panose="02040603050506020204" pitchFamily="18" charset="0"/>
              </a:rPr>
              <a:t>Hoạt động 1</a:t>
            </a:r>
            <a:endParaRPr lang="en-US" sz="4800" b="0" cap="none" spc="0" dirty="0">
              <a:ln w="0"/>
              <a:solidFill>
                <a:schemeClr val="accent2">
                  <a:lumMod val="50000"/>
                </a:schemeClr>
              </a:solidFill>
              <a:effectLst>
                <a:reflection blurRad="6350" stA="55000" endA="50" endPos="85000" dir="5400000" sy="-100000" algn="bl" rotWithShape="0"/>
              </a:effectLst>
              <a:latin typeface="UTM Azuki" panose="02040603050506020204" pitchFamily="18" charset="0"/>
            </a:endParaRPr>
          </a:p>
        </p:txBody>
      </p:sp>
      <p:sp>
        <p:nvSpPr>
          <p:cNvPr id="4" name="Rectangle 3"/>
          <p:cNvSpPr/>
          <p:nvPr/>
        </p:nvSpPr>
        <p:spPr>
          <a:xfrm>
            <a:off x="1889719" y="3358082"/>
            <a:ext cx="7694024" cy="1569660"/>
          </a:xfrm>
          <a:prstGeom prst="rect">
            <a:avLst/>
          </a:prstGeom>
          <a:noFill/>
        </p:spPr>
        <p:txBody>
          <a:bodyPr wrap="square" lIns="91440" tIns="45720" rIns="91440" bIns="45720">
            <a:spAutoFit/>
          </a:bodyPr>
          <a:lstStyle/>
          <a:p>
            <a:pPr algn="ctr"/>
            <a:r>
              <a:rPr lang="en-US" sz="9600">
                <a:ln w="0"/>
                <a:solidFill>
                  <a:schemeClr val="accent1">
                    <a:lumMod val="50000"/>
                  </a:schemeClr>
                </a:solidFill>
                <a:effectLst>
                  <a:reflection blurRad="6350" stA="53000" endA="300" endPos="35500" dir="5400000" sy="-90000" algn="bl" rotWithShape="0"/>
                </a:effectLst>
                <a:latin typeface="#9Slide07 Cadena" panose="02000503000000020004" pitchFamily="2" charset="0"/>
              </a:rPr>
              <a:t>LUYỆN ĐỌC</a:t>
            </a:r>
            <a:endParaRPr lang="en-US" sz="9600" b="0" cap="none" spc="0" dirty="0">
              <a:ln w="0"/>
              <a:solidFill>
                <a:schemeClr val="accent1">
                  <a:lumMod val="50000"/>
                </a:schemeClr>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1934532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3"/>
                                        </p:tgtEl>
                                        <p:attrNameLst>
                                          <p:attrName>style.visibility</p:attrName>
                                        </p:attrNameLst>
                                      </p:cBhvr>
                                      <p:to>
                                        <p:strVal val="visible"/>
                                      </p:to>
                                    </p:set>
                                    <p:anim by="(-#ppt_w*2)" calcmode="lin" valueType="num">
                                      <p:cBhvr rctx="PPT">
                                        <p:cTn id="11" dur="250" autoRev="1" fill="hold">
                                          <p:stCondLst>
                                            <p:cond delay="0"/>
                                          </p:stCondLst>
                                        </p:cTn>
                                        <p:tgtEl>
                                          <p:spTgt spid="3"/>
                                        </p:tgtEl>
                                        <p:attrNameLst>
                                          <p:attrName>ppt_w</p:attrName>
                                        </p:attrNameLst>
                                      </p:cBhvr>
                                    </p:anim>
                                    <p:anim by="(#ppt_w*0.50)" calcmode="lin" valueType="num">
                                      <p:cBhvr>
                                        <p:cTn id="12" dur="250" decel="50000" autoRev="1" fill="hold">
                                          <p:stCondLst>
                                            <p:cond delay="0"/>
                                          </p:stCondLst>
                                        </p:cTn>
                                        <p:tgtEl>
                                          <p:spTgt spid="3"/>
                                        </p:tgtEl>
                                        <p:attrNameLst>
                                          <p:attrName>ppt_x</p:attrName>
                                        </p:attrNameLst>
                                      </p:cBhvr>
                                    </p:anim>
                                    <p:anim from="(-#ppt_h/2)" to="(#ppt_y)" calcmode="lin" valueType="num">
                                      <p:cBhvr>
                                        <p:cTn id="13" dur="500" fill="hold">
                                          <p:stCondLst>
                                            <p:cond delay="0"/>
                                          </p:stCondLst>
                                        </p:cTn>
                                        <p:tgtEl>
                                          <p:spTgt spid="3"/>
                                        </p:tgtEl>
                                        <p:attrNameLst>
                                          <p:attrName>ppt_y</p:attrName>
                                        </p:attrNameLst>
                                      </p:cBhvr>
                                    </p:anim>
                                    <p:animRot by="21600000">
                                      <p:cBhvr>
                                        <p:cTn id="14" dur="500" fill="hold">
                                          <p:stCondLst>
                                            <p:cond delay="0"/>
                                          </p:stCondLst>
                                        </p:cTn>
                                        <p:tgtEl>
                                          <p:spTgt spid="3"/>
                                        </p:tgtEl>
                                        <p:attrNameLst>
                                          <p:attrName>r</p:attrName>
                                        </p:attrNameLst>
                                      </p:cBhvr>
                                    </p:animRot>
                                  </p:childTnLst>
                                </p:cTn>
                              </p:par>
                            </p:childTnLst>
                          </p:cTn>
                        </p:par>
                        <p:par>
                          <p:cTn id="15" fill="hold">
                            <p:stCondLst>
                              <p:cond delay="14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by="(-#ppt_w*2)" calcmode="lin" valueType="num">
                                      <p:cBhvr rctx="PPT">
                                        <p:cTn id="18" dur="250" autoRev="1" fill="hold">
                                          <p:stCondLst>
                                            <p:cond delay="0"/>
                                          </p:stCondLst>
                                        </p:cTn>
                                        <p:tgtEl>
                                          <p:spTgt spid="4"/>
                                        </p:tgtEl>
                                        <p:attrNameLst>
                                          <p:attrName>ppt_w</p:attrName>
                                        </p:attrNameLst>
                                      </p:cBhvr>
                                    </p:anim>
                                    <p:anim by="(#ppt_w*0.50)" calcmode="lin" valueType="num">
                                      <p:cBhvr>
                                        <p:cTn id="19" dur="250" decel="50000" autoRev="1" fill="hold">
                                          <p:stCondLst>
                                            <p:cond delay="0"/>
                                          </p:stCondLst>
                                        </p:cTn>
                                        <p:tgtEl>
                                          <p:spTgt spid="4"/>
                                        </p:tgtEl>
                                        <p:attrNameLst>
                                          <p:attrName>ppt_x</p:attrName>
                                        </p:attrNameLst>
                                      </p:cBhvr>
                                    </p:anim>
                                    <p:anim from="(-#ppt_h/2)" to="(#ppt_y)" calcmode="lin" valueType="num">
                                      <p:cBhvr>
                                        <p:cTn id="20" dur="500" fill="hold">
                                          <p:stCondLst>
                                            <p:cond delay="0"/>
                                          </p:stCondLst>
                                        </p:cTn>
                                        <p:tgtEl>
                                          <p:spTgt spid="4"/>
                                        </p:tgtEl>
                                        <p:attrNameLst>
                                          <p:attrName>ppt_y</p:attrName>
                                        </p:attrNameLst>
                                      </p:cBhvr>
                                    </p:anim>
                                    <p:animRot by="21600000">
                                      <p:cBhvr>
                                        <p:cTn id="21"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09600" y="1051501"/>
            <a:ext cx="10957210" cy="5029984"/>
          </a:xfrm>
          <a:prstGeom prst="rect">
            <a:avLst/>
          </a:prstGeom>
        </p:spPr>
      </p:pic>
      <p:sp>
        <p:nvSpPr>
          <p:cNvPr id="3" name="TextBox 2"/>
          <p:cNvSpPr txBox="1"/>
          <p:nvPr/>
        </p:nvSpPr>
        <p:spPr>
          <a:xfrm>
            <a:off x="162430" y="270519"/>
            <a:ext cx="5438051" cy="830997"/>
          </a:xfrm>
          <a:prstGeom prst="rect">
            <a:avLst/>
          </a:prstGeom>
          <a:noFill/>
        </p:spPr>
        <p:txBody>
          <a:bodyPr wrap="square" rtlCol="0">
            <a:spAutoFit/>
          </a:bodyPr>
          <a:lstStyle/>
          <a:p>
            <a:pPr algn="ctr"/>
            <a:r>
              <a:rPr lang="en-US" sz="4800" b="1">
                <a:solidFill>
                  <a:srgbClr val="002060"/>
                </a:solidFill>
                <a:latin typeface="UTM Avo" panose="02040603050506020204" pitchFamily="18" charset="0"/>
              </a:rPr>
              <a:t>Tranh vẽ gì?</a:t>
            </a:r>
          </a:p>
        </p:txBody>
      </p:sp>
    </p:spTree>
    <p:extLst>
      <p:ext uri="{BB962C8B-B14F-4D97-AF65-F5344CB8AC3E}">
        <p14:creationId xmlns:p14="http://schemas.microsoft.com/office/powerpoint/2010/main" val="1502414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自定义 364">
      <a:dk1>
        <a:sysClr val="windowText" lastClr="000000"/>
      </a:dk1>
      <a:lt1>
        <a:sysClr val="window" lastClr="FFFFFF"/>
      </a:lt1>
      <a:dk2>
        <a:srgbClr val="44546A"/>
      </a:dk2>
      <a:lt2>
        <a:srgbClr val="E7E6E6"/>
      </a:lt2>
      <a:accent1>
        <a:srgbClr val="FF7C80"/>
      </a:accent1>
      <a:accent2>
        <a:srgbClr val="4EAC68"/>
      </a:accent2>
      <a:accent3>
        <a:srgbClr val="FEA125"/>
      </a:accent3>
      <a:accent4>
        <a:srgbClr val="FF7C80"/>
      </a:accent4>
      <a:accent5>
        <a:srgbClr val="4EAC68"/>
      </a:accent5>
      <a:accent6>
        <a:srgbClr val="FEA125"/>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TotalTime>
  <Words>1375</Words>
  <Application>Microsoft Office PowerPoint</Application>
  <PresentationFormat>Widescreen</PresentationFormat>
  <Paragraphs>140</Paragraphs>
  <Slides>29</Slides>
  <Notes>0</Notes>
  <HiddenSlides>0</HiddenSlides>
  <MMClips>0</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29</vt:i4>
      </vt:variant>
    </vt:vector>
  </HeadingPairs>
  <TitlesOfParts>
    <vt:vector size="54" baseType="lpstr">
      <vt:lpstr>UTM Futura Extra</vt:lpstr>
      <vt:lpstr>#9Slide07 Koni</vt:lpstr>
      <vt:lpstr>UTM Azuki</vt:lpstr>
      <vt:lpstr>Chango</vt:lpstr>
      <vt:lpstr>#9Slide07 Cadena</vt:lpstr>
      <vt:lpstr>SVN-Poky's</vt:lpstr>
      <vt:lpstr>#9Slide07 IcielBC Cubano Normal</vt:lpstr>
      <vt:lpstr>SVN-Newton</vt:lpstr>
      <vt:lpstr>#9Slide07 IcielPony</vt:lpstr>
      <vt:lpstr>UTM Arruba KT</vt:lpstr>
      <vt:lpstr>Times New Roman</vt:lpstr>
      <vt:lpstr>Arial</vt:lpstr>
      <vt:lpstr>SVN-Dancing Script</vt:lpstr>
      <vt:lpstr>#9Slide07 HoneyCream</vt:lpstr>
      <vt:lpstr>#9Slide05 Aphrodite Pro</vt:lpstr>
      <vt:lpstr>#9Slide05 SVNUT Triumph</vt:lpstr>
      <vt:lpstr>#9Slide05 SVNMaphylla</vt:lpstr>
      <vt:lpstr>UTM Brewers KT</vt:lpstr>
      <vt:lpstr>#9Slide05 VL Fadilla</vt:lpstr>
      <vt:lpstr>等线</vt:lpstr>
      <vt:lpstr>UTM Aptima</vt:lpstr>
      <vt:lpstr>UTM Alexander</vt:lpstr>
      <vt:lpstr>UTM Avo</vt:lpstr>
      <vt:lpstr>Office 主题​​</vt:lpstr>
      <vt:lpstr>4_Awesome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Windows User</cp:lastModifiedBy>
  <cp:revision>46</cp:revision>
  <dcterms:created xsi:type="dcterms:W3CDTF">2023-02-09T15:43:13Z</dcterms:created>
  <dcterms:modified xsi:type="dcterms:W3CDTF">2023-02-18T00:15:11Z</dcterms:modified>
</cp:coreProperties>
</file>