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5" r:id="rId3"/>
  </p:sldMasterIdLst>
  <p:sldIdLst>
    <p:sldId id="257" r:id="rId4"/>
    <p:sldId id="258" r:id="rId5"/>
    <p:sldId id="263" r:id="rId6"/>
    <p:sldId id="259" r:id="rId7"/>
    <p:sldId id="262" r:id="rId8"/>
    <p:sldId id="264" r:id="rId9"/>
    <p:sldId id="266" r:id="rId10"/>
    <p:sldId id="267" r:id="rId11"/>
    <p:sldId id="261" r:id="rId12"/>
    <p:sldId id="265" r:id="rId13"/>
    <p:sldId id="268" r:id="rId14"/>
    <p:sldId id="269" r:id="rId15"/>
    <p:sldId id="270" r:id="rId16"/>
    <p:sldId id="271" r:id="rId17"/>
  </p:sldIdLst>
  <p:sldSz cx="12192000" cy="6858000"/>
  <p:notesSz cx="6858000" cy="9144000"/>
  <p:embeddedFontLst>
    <p:embeddedFont>
      <p:font typeface="#9Slide05 Aphrodite Pro" panose="02000000000000000000" pitchFamily="2" charset="0"/>
      <p:regular r:id="rId18"/>
    </p:embeddedFont>
    <p:embeddedFont>
      <p:font typeface="#9Slide05 SVNBulgary" pitchFamily="2" charset="0"/>
      <p:regular r:id="rId19"/>
    </p:embeddedFont>
    <p:embeddedFont>
      <p:font typeface="#9Slide05 VL Fadilla" pitchFamily="2" charset="0"/>
      <p:regular r:id="rId20"/>
    </p:embeddedFont>
    <p:embeddedFont>
      <p:font typeface="#9Slide07 HoneyCream" pitchFamily="2" charset="0"/>
      <p:regular r:id="rId21"/>
    </p:embeddedFont>
    <p:embeddedFont>
      <p:font typeface="#9Slide07 IcielBC Cubano Normal" panose="00000500000000000000" pitchFamily="2" charset="0"/>
      <p:regular r:id="rId22"/>
    </p:embeddedFont>
    <p:embeddedFont>
      <p:font typeface="#9Slide07 IcielPony" panose="02000000000000000000" pitchFamily="2" charset="0"/>
      <p:regular r:id="rId23"/>
    </p:embeddedFont>
    <p:embeddedFont>
      <p:font typeface="#9Slide07 SVNBango" panose="02000000000000000000" pitchFamily="2" charset="0"/>
      <p:regular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SVN-Dancing Script" panose="02040603050506020204" pitchFamily="18" charset="0"/>
      <p:regular r:id="rId31"/>
    </p:embeddedFont>
    <p:embeddedFont>
      <p:font typeface="SVN-Internation" panose="02040603050506020204" pitchFamily="18" charset="0"/>
      <p:regular r:id="rId32"/>
    </p:embeddedFont>
    <p:embeddedFont>
      <p:font typeface="SVN-Newton" panose="02040603050506020204" pitchFamily="18" charset="0"/>
      <p:regular r:id="rId33"/>
    </p:embeddedFont>
    <p:embeddedFont>
      <p:font typeface="SVN-Poky's" panose="020B0606040200020203" pitchFamily="34" charset="0"/>
      <p:regular r:id="rId34"/>
    </p:embeddedFont>
    <p:embeddedFont>
      <p:font typeface="UTM Aptima" panose="02040603050506020204" pitchFamily="18" charset="0"/>
      <p:regular r:id="rId35"/>
      <p:bold r:id="rId36"/>
      <p:italic r:id="rId37"/>
      <p:boldItalic r:id="rId38"/>
    </p:embeddedFont>
    <p:embeddedFont>
      <p:font typeface="UTM Avo" panose="02040603050506020204" pitchFamily="18" charset="0"/>
      <p:regular r:id="rId39"/>
      <p:bold r:id="rId40"/>
      <p:italic r:id="rId41"/>
      <p:boldItalic r:id="rId42"/>
    </p:embeddedFont>
    <p:embeddedFont>
      <p:font typeface="UTM Guanine" panose="02040603050506020204" pitchFamily="18" charset="0"/>
      <p:regular r:id="rId43"/>
    </p:embeddedFont>
    <p:embeddedFont>
      <p:font typeface="UTM Soraya" panose="0204060305050602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D11"/>
    <a:srgbClr val="9900FF"/>
    <a:srgbClr val="6600CC"/>
    <a:srgbClr val="FF0066"/>
    <a:srgbClr val="9933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643" y="2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viewProps" Target="viewProps.xml"/><Relationship Id="rId20" Type="http://schemas.openxmlformats.org/officeDocument/2006/relationships/font" Target="fonts/font3.fntdata"/><Relationship Id="rId41"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15240" y="0"/>
            <a:ext cx="12192000" cy="6858000"/>
          </a:xfrm>
          <a:prstGeom prst="rect">
            <a:avLst/>
          </a:prstGeom>
        </p:spPr>
      </p:pic>
      <p:pic>
        <p:nvPicPr>
          <p:cNvPr id="8" name="Picture 7">
            <a:extLst>
              <a:ext uri="{FF2B5EF4-FFF2-40B4-BE49-F238E27FC236}">
                <a16:creationId xmlns:a16="http://schemas.microsoft.com/office/drawing/2014/main"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4184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61549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2/12/2023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320632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67079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213618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781360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450293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969483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177651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4046882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0007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42E43D-D236-E4DA-5425-7FADA83B486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C9A889F-A3E4-8F72-151D-85F253204610}"/>
              </a:ext>
            </a:extLst>
          </p:cNvPr>
          <p:cNvPicPr>
            <a:picLocks noChangeAspect="1"/>
          </p:cNvPicPr>
          <p:nvPr userDrawn="1"/>
        </p:nvPicPr>
        <p:blipFill>
          <a:blip r:embed="rId3"/>
          <a:stretch>
            <a:fillRect/>
          </a:stretch>
        </p:blipFill>
        <p:spPr>
          <a:xfrm>
            <a:off x="-248205" y="6489420"/>
            <a:ext cx="1542422" cy="518205"/>
          </a:xfrm>
          <a:prstGeom prst="rect">
            <a:avLst/>
          </a:prstGeom>
        </p:spPr>
      </p:pic>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37184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F6B8AF-2638-3024-415F-144BFA284E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48F071C-D8F2-2FFA-3ACD-B21F4BF70E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24C868-8A73-E65F-3C4E-8C0A82B9B5B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561" t="6806" r="5822" b="1790"/>
          <a:stretch/>
        </p:blipFill>
        <p:spPr>
          <a:xfrm>
            <a:off x="0" y="0"/>
            <a:ext cx="12192000" cy="6940296"/>
          </a:xfrm>
          <a:prstGeom prst="rect">
            <a:avLst/>
          </a:prstGeom>
        </p:spPr>
      </p:pic>
      <p:pic>
        <p:nvPicPr>
          <p:cNvPr id="8" name="Picture 7">
            <a:extLst>
              <a:ext uri="{FF2B5EF4-FFF2-40B4-BE49-F238E27FC236}">
                <a16:creationId xmlns:a16="http://schemas.microsoft.com/office/drawing/2014/main" id="{240660C0-F456-1442-6136-AD80F2B705EB}"/>
              </a:ext>
            </a:extLst>
          </p:cNvPr>
          <p:cNvPicPr>
            <a:picLocks noChangeAspect="1"/>
          </p:cNvPicPr>
          <p:nvPr userDrawn="1"/>
        </p:nvPicPr>
        <p:blipFill>
          <a:blip r:embed="rId3"/>
          <a:stretch>
            <a:fillRect/>
          </a:stretch>
        </p:blipFill>
        <p:spPr>
          <a:xfrm>
            <a:off x="-322131" y="6561397"/>
            <a:ext cx="1542422" cy="518205"/>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25450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550C59E-2D00-21BB-BEC1-8623B0184A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65FE70-B689-AC0F-0344-357936755C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FBC813B-B089-8BEB-AC98-2E08C23CF5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6096" y="-3429"/>
            <a:ext cx="12198096" cy="6861429"/>
          </a:xfrm>
          <a:prstGeom prst="rect">
            <a:avLst/>
          </a:prstGeom>
        </p:spPr>
      </p:pic>
      <p:pic>
        <p:nvPicPr>
          <p:cNvPr id="9" name="Picture 8">
            <a:extLst>
              <a:ext uri="{FF2B5EF4-FFF2-40B4-BE49-F238E27FC236}">
                <a16:creationId xmlns:a16="http://schemas.microsoft.com/office/drawing/2014/main" id="{5FBE2B4B-B050-FEF7-5DDD-58A2E125C985}"/>
              </a:ext>
            </a:extLst>
          </p:cNvPr>
          <p:cNvPicPr>
            <a:picLocks noChangeAspect="1"/>
          </p:cNvPicPr>
          <p:nvPr userDrawn="1"/>
        </p:nvPicPr>
        <p:blipFill>
          <a:blip r:embed="rId3"/>
          <a:stretch>
            <a:fillRect/>
          </a:stretch>
        </p:blipFill>
        <p:spPr>
          <a:xfrm>
            <a:off x="-161611" y="6429488"/>
            <a:ext cx="1542422" cy="518205"/>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1" name="Picture 1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2"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1510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1154-EEED-1105-319B-6223DCCCF5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12B0473-8527-43F1-84F1-8932179C0B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ED9E-B168-65DC-F6D9-AEA688698DF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951CD-D42F-6D41-3455-781C79B741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733BE-E476-4396-3CDB-290C4D43FC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09F99-96FA-AB60-077C-5C96BD818F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627FA44-7330-0F55-046B-F1FA4E5378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E81BC0B-7F66-D0BE-4703-B13EC11591A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pic>
        <p:nvPicPr>
          <p:cNvPr id="11" name="Picture 10">
            <a:extLst>
              <a:ext uri="{FF2B5EF4-FFF2-40B4-BE49-F238E27FC236}">
                <a16:creationId xmlns:a16="http://schemas.microsoft.com/office/drawing/2014/main" id="{023EF111-317C-B2E1-12DE-B65AF10B7CCC}"/>
              </a:ext>
            </a:extLst>
          </p:cNvPr>
          <p:cNvPicPr>
            <a:picLocks noChangeAspect="1"/>
          </p:cNvPicPr>
          <p:nvPr userDrawn="1"/>
        </p:nvPicPr>
        <p:blipFill>
          <a:blip r:embed="rId3"/>
          <a:stretch>
            <a:fillRect/>
          </a:stretch>
        </p:blipFill>
        <p:spPr>
          <a:xfrm>
            <a:off x="-470983" y="6408057"/>
            <a:ext cx="1542422" cy="518205"/>
          </a:xfrm>
          <a:prstGeom prst="rect">
            <a:avLst/>
          </a:prstGeom>
        </p:spPr>
      </p:pic>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3" name="Picture 1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extBox 1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5398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
        <p:nvSpPr>
          <p:cNvPr id="6" name="Rectangle: Rounded Corners 7">
            <a:extLst>
              <a:ext uri="{FF2B5EF4-FFF2-40B4-BE49-F238E27FC236}">
                <a16:creationId xmlns:a16="http://schemas.microsoft.com/office/drawing/2014/main" id="{DE31A53A-E877-5E1C-DD71-9EFE0412B53E}"/>
              </a:ext>
            </a:extLst>
          </p:cNvPr>
          <p:cNvSpPr/>
          <p:nvPr userDrawn="1"/>
        </p:nvSpPr>
        <p:spPr>
          <a:xfrm>
            <a:off x="582999" y="51511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94941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24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82807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2911620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0.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B266F89-FD1A-F3CF-483F-92AC899B87B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1FA870BB-4699-B177-0895-BFD8F486ED7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B503DAF4-A93C-E212-59F4-938F29F3FCE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85D2A662-D6BC-E005-F579-C1B0C5E0545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2F9ADC4F-F1EC-9DB9-1416-B890CC568FE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FCCD1FC6-8226-13E0-458E-B011954DC417}"/>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7F5A4E35-7C07-064F-3436-ADBFE77A8058}"/>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2C3CA6E9-4B91-7434-AE09-8E47F33D3CF9}"/>
              </a:ext>
            </a:extLst>
          </p:cNvPr>
          <p:cNvPicPr>
            <a:picLocks noChangeAspect="1"/>
          </p:cNvPicPr>
          <p:nvPr userDrawn="1"/>
        </p:nvPicPr>
        <p:blipFill>
          <a:blip r:embed="rId11"/>
          <a:stretch>
            <a:fillRect/>
          </a:stretch>
        </p:blipFill>
        <p:spPr>
          <a:xfrm>
            <a:off x="-248205" y="6489420"/>
            <a:ext cx="1542422" cy="518205"/>
          </a:xfrm>
          <a:prstGeom prst="rect">
            <a:avLst/>
          </a:prstGeom>
        </p:spPr>
      </p:pic>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6" name="Picture 1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7"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1" name="TextBox 20">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494252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649838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598644659"/>
      </p:ext>
    </p:extLst>
  </p:cSld>
  <p:clrMap bg1="lt1" tx1="dk1" bg2="dk2" tx2="lt2" accent1="accent1" accent2="accent2" accent3="accent3" accent4="accent4" accent5="accent5" accent6="accent6" hlink="hlink" folHlink="folHlink"/>
  <p:sldLayoutIdLst>
    <p:sldLayoutId id="2147483686" r:id="rId1"/>
    <p:sldLayoutId id="2147483687"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219384-D089-F64E-0700-2807B528D19D}"/>
              </a:ext>
            </a:extLst>
          </p:cNvPr>
          <p:cNvPicPr>
            <a:picLocks noChangeAspect="1"/>
          </p:cNvPicPr>
          <p:nvPr/>
        </p:nvPicPr>
        <p:blipFill rotWithShape="1">
          <a:blip r:embed="rId2">
            <a:extLst>
              <a:ext uri="{28A0092B-C50C-407E-A947-70E740481C1C}">
                <a14:useLocalDpi xmlns:a14="http://schemas.microsoft.com/office/drawing/2010/main" val="0"/>
              </a:ext>
            </a:extLst>
          </a:blip>
          <a:srcRect l="27081" t="-1956" r="39649" b="76757"/>
          <a:stretch/>
        </p:blipFill>
        <p:spPr>
          <a:xfrm>
            <a:off x="8259072" y="314325"/>
            <a:ext cx="3310344" cy="2312991"/>
          </a:xfrm>
          <a:prstGeom prst="rect">
            <a:avLst/>
          </a:prstGeom>
        </p:spPr>
      </p:pic>
      <p:pic>
        <p:nvPicPr>
          <p:cNvPr id="10" name="Picture 9">
            <a:extLst>
              <a:ext uri="{FF2B5EF4-FFF2-40B4-BE49-F238E27FC236}">
                <a16:creationId xmlns:a16="http://schemas.microsoft.com/office/drawing/2014/main" id="{8D1E3DBD-51DC-24AC-89C6-E12FBD481B88}"/>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928368" y="4277773"/>
            <a:ext cx="5201289" cy="2687825"/>
          </a:xfrm>
          <a:prstGeom prst="rect">
            <a:avLst/>
          </a:prstGeom>
        </p:spPr>
      </p:pic>
      <p:pic>
        <p:nvPicPr>
          <p:cNvPr id="11" name="Picture 10">
            <a:extLst>
              <a:ext uri="{FF2B5EF4-FFF2-40B4-BE49-F238E27FC236}">
                <a16:creationId xmlns:a16="http://schemas.microsoft.com/office/drawing/2014/main" id="{104E2686-210F-0CD5-B2B2-477A63704114}"/>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a:off x="-419100" y="3144525"/>
            <a:ext cx="4611781" cy="3814944"/>
          </a:xfrm>
          <a:prstGeom prst="rect">
            <a:avLst/>
          </a:prstGeom>
        </p:spPr>
      </p:pic>
      <p:pic>
        <p:nvPicPr>
          <p:cNvPr id="8" name="Picture 7">
            <a:extLst>
              <a:ext uri="{FF2B5EF4-FFF2-40B4-BE49-F238E27FC236}">
                <a16:creationId xmlns:a16="http://schemas.microsoft.com/office/drawing/2014/main" id="{642F2F99-CA51-EB85-7410-7E054C5823B2}"/>
              </a:ext>
            </a:extLst>
          </p:cNvPr>
          <p:cNvPicPr>
            <a:picLocks noChangeAspect="1"/>
          </p:cNvPicPr>
          <p:nvPr/>
        </p:nvPicPr>
        <p:blipFill rotWithShape="1">
          <a:blip r:embed="rId2">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2" name="Picture 1">
            <a:extLst>
              <a:ext uri="{FF2B5EF4-FFF2-40B4-BE49-F238E27FC236}">
                <a16:creationId xmlns:a16="http://schemas.microsoft.com/office/drawing/2014/main" id="{67105E50-8CFC-6795-0906-4C9153348E1E}"/>
              </a:ext>
            </a:extLst>
          </p:cNvPr>
          <p:cNvPicPr>
            <a:picLocks noChangeAspect="1"/>
          </p:cNvPicPr>
          <p:nvPr/>
        </p:nvPicPr>
        <p:blipFill>
          <a:blip r:embed="rId3"/>
          <a:stretch>
            <a:fillRect/>
          </a:stretch>
        </p:blipFill>
        <p:spPr>
          <a:xfrm>
            <a:off x="11119879" y="50740"/>
            <a:ext cx="927262" cy="1126145"/>
          </a:xfrm>
          <a:prstGeom prst="rect">
            <a:avLst/>
          </a:prstGeom>
        </p:spPr>
      </p:pic>
      <p:sp>
        <p:nvSpPr>
          <p:cNvPr id="6" name="TextBox 5"/>
          <p:cNvSpPr txBox="1"/>
          <p:nvPr/>
        </p:nvSpPr>
        <p:spPr>
          <a:xfrm>
            <a:off x="3529013" y="314325"/>
            <a:ext cx="91440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w="508000">
                <a:solidFill>
                  <a:srgbClr val="781C07"/>
                </a:solidFill>
              </a:ln>
              <a:solidFill>
                <a:srgbClr val="781C07"/>
              </a:solidFill>
              <a:effectLst/>
              <a:uLnTx/>
              <a:uFillTx/>
              <a:latin typeface="#9Slide07 SVNBango" panose="02000000000000000000" pitchFamily="2" charset="0"/>
              <a:ea typeface="+mn-ea"/>
              <a:cs typeface="+mn-cs"/>
            </a:endParaRPr>
          </a:p>
        </p:txBody>
      </p:sp>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58650" y="-205004"/>
            <a:ext cx="1523956" cy="1508868"/>
          </a:xfrm>
          <a:prstGeom prst="rect">
            <a:avLst/>
          </a:prstGeom>
        </p:spPr>
      </p:pic>
      <p:grpSp>
        <p:nvGrpSpPr>
          <p:cNvPr id="13" name="Group 12"/>
          <p:cNvGrpSpPr/>
          <p:nvPr/>
        </p:nvGrpSpPr>
        <p:grpSpPr>
          <a:xfrm>
            <a:off x="-1125777" y="884033"/>
            <a:ext cx="2811440" cy="1105510"/>
            <a:chOff x="-856881" y="1091821"/>
            <a:chExt cx="2811440" cy="1105510"/>
          </a:xfrm>
        </p:grpSpPr>
        <p:sp>
          <p:nvSpPr>
            <p:cNvPr id="1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grpSp>
        <p:nvGrpSpPr>
          <p:cNvPr id="17" name="Group 16"/>
          <p:cNvGrpSpPr/>
          <p:nvPr/>
        </p:nvGrpSpPr>
        <p:grpSpPr>
          <a:xfrm>
            <a:off x="5529941" y="3648766"/>
            <a:ext cx="2438077" cy="1024422"/>
            <a:chOff x="4942510" y="1452919"/>
            <a:chExt cx="2438077" cy="1024422"/>
          </a:xfrm>
        </p:grpSpPr>
        <p:sp>
          <p:nvSpPr>
            <p:cNvPr id="18" name="TextBox 17"/>
            <p:cNvSpPr txBox="1"/>
            <p:nvPr/>
          </p:nvSpPr>
          <p:spPr>
            <a:xfrm>
              <a:off x="4951288" y="1452919"/>
              <a:ext cx="242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ln w="130175">
                    <a:solidFill>
                      <a:prstClr val="white"/>
                    </a:solidFill>
                  </a:ln>
                  <a:solidFill>
                    <a:prstClr val="black"/>
                  </a:solidFill>
                  <a:effectLst>
                    <a:outerShdw blurRad="38100" dist="38100" dir="2700000" algn="tl">
                      <a:srgbClr val="000000">
                        <a:alpha val="43137"/>
                      </a:srgbClr>
                    </a:outerShdw>
                  </a:effectLst>
                  <a:latin typeface="#9Slide05 VL Fadilla" pitchFamily="2" charset="0"/>
                </a:rPr>
                <a:t>Tiết 3</a:t>
              </a:r>
              <a:endParaRPr kumimoji="0" lang="en-US" sz="6000" b="0" i="0" u="none" strike="noStrike" kern="1200" cap="none" spc="0" normalizeH="0" baseline="0" noProof="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ndParaRPr>
            </a:p>
          </p:txBody>
        </p:sp>
        <p:sp>
          <p:nvSpPr>
            <p:cNvPr id="19" name="TextBox 18"/>
            <p:cNvSpPr txBox="1"/>
            <p:nvPr/>
          </p:nvSpPr>
          <p:spPr>
            <a:xfrm>
              <a:off x="4942510" y="1461678"/>
              <a:ext cx="242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err="1">
                  <a:solidFill>
                    <a:srgbClr val="0070C0"/>
                  </a:solidFill>
                  <a:effectLst>
                    <a:outerShdw blurRad="38100" dist="38100" dir="2700000" algn="tl">
                      <a:srgbClr val="000000">
                        <a:alpha val="43137"/>
                      </a:srgbClr>
                    </a:outerShdw>
                  </a:effectLst>
                  <a:latin typeface="#9Slide05 VL Fadilla" pitchFamily="2" charset="0"/>
                </a:rPr>
                <a:t>Tiết</a:t>
              </a:r>
              <a:r>
                <a:rPr lang="en-US" sz="6000" dirty="0">
                  <a:solidFill>
                    <a:srgbClr val="0070C0"/>
                  </a:solidFill>
                  <a:effectLst>
                    <a:outerShdw blurRad="38100" dist="38100" dir="2700000" algn="tl">
                      <a:srgbClr val="000000">
                        <a:alpha val="43137"/>
                      </a:srgbClr>
                    </a:outerShdw>
                  </a:effectLst>
                  <a:latin typeface="#9Slide05 VL Fadilla" pitchFamily="2" charset="0"/>
                </a:rPr>
                <a:t> 3</a:t>
              </a:r>
              <a:endParaRPr kumimoji="0" lang="en-US" sz="6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9Slide05 VL Fadilla" pitchFamily="2" charset="0"/>
              </a:endParaRPr>
            </a:p>
          </p:txBody>
        </p:sp>
      </p:grpSp>
      <p:sp>
        <p:nvSpPr>
          <p:cNvPr id="20" name="TextBox 19">
            <a:extLst>
              <a:ext uri="{FF2B5EF4-FFF2-40B4-BE49-F238E27FC236}">
                <a16:creationId xmlns:a16="http://schemas.microsoft.com/office/drawing/2014/main" id="{A27601AC-6AF1-4E09-A9F4-CF1CFC8D789C}"/>
              </a:ext>
            </a:extLst>
          </p:cNvPr>
          <p:cNvSpPr txBox="1"/>
          <p:nvPr/>
        </p:nvSpPr>
        <p:spPr>
          <a:xfrm>
            <a:off x="4047207" y="1182039"/>
            <a:ext cx="4479111" cy="923330"/>
          </a:xfrm>
          <a:prstGeom prst="rect">
            <a:avLst/>
          </a:prstGeom>
          <a:noFill/>
        </p:spPr>
        <p:txBody>
          <a:bodyPr wrap="none" rtlCol="0">
            <a:spAutoFit/>
          </a:bodyPr>
          <a:lstStyle/>
          <a:p>
            <a:r>
              <a:rPr lang="en-US" sz="5400" b="1" dirty="0">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(Nghe – </a:t>
            </a:r>
            <a:r>
              <a:rPr lang="en-US" sz="5400" b="1" dirty="0" err="1">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viết</a:t>
            </a:r>
            <a:r>
              <a:rPr lang="en-US" sz="5400" b="1" dirty="0">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a:t>
            </a:r>
          </a:p>
        </p:txBody>
      </p:sp>
      <p:pic>
        <p:nvPicPr>
          <p:cNvPr id="4" name="Picture 3">
            <a:extLst>
              <a:ext uri="{FF2B5EF4-FFF2-40B4-BE49-F238E27FC236}">
                <a16:creationId xmlns:a16="http://schemas.microsoft.com/office/drawing/2014/main" id="{256A667C-B30E-7301-56E6-B91DC3B11871}"/>
              </a:ext>
            </a:extLst>
          </p:cNvPr>
          <p:cNvPicPr>
            <a:picLocks noChangeAspect="1"/>
          </p:cNvPicPr>
          <p:nvPr/>
        </p:nvPicPr>
        <p:blipFill>
          <a:blip r:embed="rId5"/>
          <a:stretch>
            <a:fillRect/>
          </a:stretch>
        </p:blipFill>
        <p:spPr>
          <a:xfrm>
            <a:off x="1121233" y="1985363"/>
            <a:ext cx="9949534" cy="1713124"/>
          </a:xfrm>
          <a:prstGeom prst="rect">
            <a:avLst/>
          </a:prstGeom>
        </p:spPr>
      </p:pic>
    </p:spTree>
    <p:extLst>
      <p:ext uri="{BB962C8B-B14F-4D97-AF65-F5344CB8AC3E}">
        <p14:creationId xmlns:p14="http://schemas.microsoft.com/office/powerpoint/2010/main" val="413063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38" presetClass="entr" presetSubtype="0" accel="50000" fill="hold" grpId="0" nodeType="afterEffect">
                                  <p:stCondLst>
                                    <p:cond delay="0"/>
                                  </p:stCondLst>
                                  <p:iterate type="lt">
                                    <p:tmPct val="50000"/>
                                  </p:iterate>
                                  <p:childTnLst>
                                    <p:set>
                                      <p:cBhvr>
                                        <p:cTn id="12" dur="1" fill="hold">
                                          <p:stCondLst>
                                            <p:cond delay="0"/>
                                          </p:stCondLst>
                                        </p:cTn>
                                        <p:tgtEl>
                                          <p:spTgt spid="20"/>
                                        </p:tgtEl>
                                        <p:attrNameLst>
                                          <p:attrName>style.visibility</p:attrName>
                                        </p:attrNameLst>
                                      </p:cBhvr>
                                      <p:to>
                                        <p:strVal val="visible"/>
                                      </p:to>
                                    </p:set>
                                    <p:set>
                                      <p:cBhvr>
                                        <p:cTn id="13" dur="227" fill="hold">
                                          <p:stCondLst>
                                            <p:cond delay="0"/>
                                          </p:stCondLst>
                                        </p:cTn>
                                        <p:tgtEl>
                                          <p:spTgt spid="20"/>
                                        </p:tgtEl>
                                        <p:attrNameLst>
                                          <p:attrName>style.rotation</p:attrName>
                                        </p:attrNameLst>
                                      </p:cBhvr>
                                      <p:to>
                                        <p:strVal val="-45.0"/>
                                      </p:to>
                                    </p:set>
                                    <p:anim calcmode="lin" valueType="num">
                                      <p:cBhvr>
                                        <p:cTn id="14" dur="227" fill="hold">
                                          <p:stCondLst>
                                            <p:cond delay="227"/>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15" dur="227"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16" dur="78" decel="50000" autoRev="1" fill="hold">
                                          <p:stCondLst>
                                            <p:cond delay="227"/>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17" dur="68" fill="hold">
                                          <p:stCondLst>
                                            <p:cond delay="432"/>
                                          </p:stCondLst>
                                        </p:cTn>
                                        <p:tgtEl>
                                          <p:spTgt spid="20"/>
                                        </p:tgtEl>
                                        <p:attrNameLst>
                                          <p:attrName>ppt_y</p:attrName>
                                        </p:attrNameLst>
                                      </p:cBhvr>
                                      <p:tavLst>
                                        <p:tav tm="0">
                                          <p:val>
                                            <p:strVal val="#ppt_y-(0.354*#ppt_w-0.172*#ppt_h)"/>
                                          </p:val>
                                        </p:tav>
                                        <p:tav tm="100000">
                                          <p:val>
                                            <p:strVal val="#ppt_y"/>
                                          </p:val>
                                        </p:tav>
                                      </p:tavLst>
                                    </p:anim>
                                  </p:childTnLst>
                                </p:cTn>
                              </p:par>
                            </p:childTnLst>
                          </p:cTn>
                        </p:par>
                        <p:par>
                          <p:cTn id="18" fill="hold">
                            <p:stCondLst>
                              <p:cond delay="45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5000"/>
                            </p:stCondLst>
                            <p:childTnLst>
                              <p:par>
                                <p:cTn id="23" presetID="16" presetClass="entr" presetSubtype="2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050024" y="945086"/>
            <a:ext cx="10865313" cy="677108"/>
          </a:xfrm>
          <a:prstGeom prst="rect">
            <a:avLst/>
          </a:prstGeom>
          <a:noFill/>
        </p:spPr>
        <p:txBody>
          <a:bodyPr wrap="square" rtlCol="0">
            <a:spAutoFit/>
          </a:bodyPr>
          <a:lstStyle/>
          <a:p>
            <a:pPr algn="just"/>
            <a:r>
              <a:rPr lang="en-US" sz="3800" b="1">
                <a:solidFill>
                  <a:srgbClr val="002060"/>
                </a:solidFill>
                <a:latin typeface="UTM Avo" panose="02040603050506020204" pitchFamily="18" charset="0"/>
              </a:rPr>
              <a:t>2. Chọn </a:t>
            </a:r>
            <a:r>
              <a:rPr lang="en-US" sz="3800" b="1">
                <a:solidFill>
                  <a:srgbClr val="FF3399"/>
                </a:solidFill>
                <a:latin typeface="UTM Avo" panose="02040603050506020204" pitchFamily="18" charset="0"/>
              </a:rPr>
              <a:t>uya</a:t>
            </a:r>
            <a:r>
              <a:rPr lang="en-US" sz="3800" b="1">
                <a:solidFill>
                  <a:srgbClr val="002060"/>
                </a:solidFill>
                <a:latin typeface="UTM Avo" panose="02040603050506020204" pitchFamily="18" charset="0"/>
              </a:rPr>
              <a:t> hoặc </a:t>
            </a:r>
            <a:r>
              <a:rPr lang="en-US" sz="3800" b="1">
                <a:solidFill>
                  <a:srgbClr val="FF3399"/>
                </a:solidFill>
                <a:latin typeface="UTM Avo" panose="02040603050506020204" pitchFamily="18" charset="0"/>
              </a:rPr>
              <a:t>uyu</a:t>
            </a:r>
            <a:r>
              <a:rPr lang="en-US" sz="3800" b="1">
                <a:solidFill>
                  <a:srgbClr val="002060"/>
                </a:solidFill>
                <a:latin typeface="UTM Avo" panose="02040603050506020204" pitchFamily="18" charset="0"/>
              </a:rPr>
              <a:t> thay cho ô vuông.</a:t>
            </a:r>
          </a:p>
        </p:txBody>
      </p:sp>
      <p:sp>
        <p:nvSpPr>
          <p:cNvPr id="38" name="TextBox 37"/>
          <p:cNvSpPr txBox="1"/>
          <p:nvPr/>
        </p:nvSpPr>
        <p:spPr>
          <a:xfrm>
            <a:off x="795191" y="2175999"/>
            <a:ext cx="10631606" cy="707886"/>
          </a:xfrm>
          <a:prstGeom prst="rect">
            <a:avLst/>
          </a:prstGeom>
          <a:noFill/>
        </p:spPr>
        <p:txBody>
          <a:bodyPr wrap="square" rtlCol="0">
            <a:spAutoFit/>
          </a:bodyPr>
          <a:lstStyle/>
          <a:p>
            <a:pPr algn="just"/>
            <a:r>
              <a:rPr lang="en-US" sz="4000" b="1">
                <a:solidFill>
                  <a:srgbClr val="0070C0"/>
                </a:solidFill>
                <a:latin typeface="UTM Avo" panose="02040603050506020204" pitchFamily="18" charset="0"/>
              </a:rPr>
              <a:t>a. Đường lên núi quanh co, khúc kh</a:t>
            </a:r>
            <a:r>
              <a:rPr lang="en-US" sz="4000" b="1">
                <a:solidFill>
                  <a:srgbClr val="FF0066"/>
                </a:solidFill>
                <a:latin typeface="UTM Avo" panose="02040603050506020204" pitchFamily="18" charset="0"/>
              </a:rPr>
              <a:t>uỷu</a:t>
            </a:r>
            <a:r>
              <a:rPr lang="en-US" sz="4000" b="1">
                <a:solidFill>
                  <a:srgbClr val="0070C0"/>
                </a:solidFill>
                <a:latin typeface="UTM Avo" panose="02040603050506020204" pitchFamily="18" charset="0"/>
              </a:rPr>
              <a:t>.</a:t>
            </a:r>
          </a:p>
        </p:txBody>
      </p:sp>
      <p:sp>
        <p:nvSpPr>
          <p:cNvPr id="39" name="Rounded Rectangle 38"/>
          <p:cNvSpPr/>
          <p:nvPr/>
        </p:nvSpPr>
        <p:spPr>
          <a:xfrm>
            <a:off x="10185013" y="2372948"/>
            <a:ext cx="977588" cy="51879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95191" y="3248594"/>
            <a:ext cx="10631606" cy="1323439"/>
          </a:xfrm>
          <a:prstGeom prst="rect">
            <a:avLst/>
          </a:prstGeom>
          <a:noFill/>
        </p:spPr>
        <p:txBody>
          <a:bodyPr wrap="square" rtlCol="0">
            <a:spAutoFit/>
          </a:bodyPr>
          <a:lstStyle/>
          <a:p>
            <a:pPr algn="just"/>
            <a:r>
              <a:rPr lang="en-US" sz="4000" b="1">
                <a:solidFill>
                  <a:srgbClr val="0070C0"/>
                </a:solidFill>
                <a:latin typeface="UTM Avo" panose="02040603050506020204" pitchFamily="18" charset="0"/>
              </a:rPr>
              <a:t>a. Mẹ tôi thức kh</a:t>
            </a:r>
            <a:r>
              <a:rPr lang="en-US" sz="4000" b="1">
                <a:solidFill>
                  <a:srgbClr val="FF0066"/>
                </a:solidFill>
                <a:latin typeface="UTM Avo" panose="02040603050506020204" pitchFamily="18" charset="0"/>
              </a:rPr>
              <a:t>uya</a:t>
            </a:r>
            <a:r>
              <a:rPr lang="en-US" sz="4000" b="1">
                <a:solidFill>
                  <a:srgbClr val="0070C0"/>
                </a:solidFill>
                <a:latin typeface="UTM Avo" panose="02040603050506020204" pitchFamily="18" charset="0"/>
              </a:rPr>
              <a:t> dậy sớm làm mọi việc. </a:t>
            </a:r>
          </a:p>
        </p:txBody>
      </p:sp>
      <p:sp>
        <p:nvSpPr>
          <p:cNvPr id="41" name="Rounded Rectangle 40"/>
          <p:cNvSpPr/>
          <p:nvPr/>
        </p:nvSpPr>
        <p:spPr>
          <a:xfrm>
            <a:off x="5478198" y="3370455"/>
            <a:ext cx="977588" cy="51879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1" nodeType="clickEffect">
                                  <p:stCondLst>
                                    <p:cond delay="0"/>
                                  </p:stCondLst>
                                  <p:childTnLst>
                                    <p:animEffect transition="out" filter="barn(inVertical)">
                                      <p:cBhvr>
                                        <p:cTn id="10" dur="500"/>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4066" y="765204"/>
            <a:ext cx="10588699" cy="707886"/>
          </a:xfrm>
          <a:prstGeom prst="rect">
            <a:avLst/>
          </a:prstGeom>
          <a:noFill/>
        </p:spPr>
        <p:txBody>
          <a:bodyPr wrap="square" rtlCol="0">
            <a:spAutoFit/>
          </a:bodyPr>
          <a:lstStyle/>
          <a:p>
            <a:pPr algn="just"/>
            <a:r>
              <a:rPr lang="en-US" sz="4000" b="1">
                <a:solidFill>
                  <a:srgbClr val="002060"/>
                </a:solidFill>
                <a:latin typeface="UTM Avo" panose="02040603050506020204" pitchFamily="18" charset="0"/>
              </a:rPr>
              <a:t>3. Chọn </a:t>
            </a:r>
            <a:r>
              <a:rPr lang="en-US" sz="4000" b="1">
                <a:solidFill>
                  <a:srgbClr val="FF3399"/>
                </a:solidFill>
                <a:latin typeface="UTM Avo" panose="02040603050506020204" pitchFamily="18" charset="0"/>
              </a:rPr>
              <a:t>a </a:t>
            </a:r>
            <a:r>
              <a:rPr lang="en-US" sz="4000" b="1">
                <a:solidFill>
                  <a:srgbClr val="002060"/>
                </a:solidFill>
                <a:latin typeface="UTM Avo" panose="02040603050506020204" pitchFamily="18" charset="0"/>
              </a:rPr>
              <a:t>hoặc</a:t>
            </a:r>
            <a:r>
              <a:rPr lang="en-US" sz="4000" b="1">
                <a:solidFill>
                  <a:srgbClr val="FF3399"/>
                </a:solidFill>
                <a:latin typeface="UTM Avo" panose="02040603050506020204" pitchFamily="18" charset="0"/>
              </a:rPr>
              <a:t> b.</a:t>
            </a:r>
            <a:endParaRPr lang="en-US" sz="4000" b="1">
              <a:solidFill>
                <a:srgbClr val="002060"/>
              </a:solidFill>
              <a:latin typeface="UTM Avo" panose="02040603050506020204" pitchFamily="18" charset="0"/>
            </a:endParaRPr>
          </a:p>
        </p:txBody>
      </p:sp>
      <p:sp>
        <p:nvSpPr>
          <p:cNvPr id="3" name="TextBox 2"/>
          <p:cNvSpPr txBox="1"/>
          <p:nvPr/>
        </p:nvSpPr>
        <p:spPr>
          <a:xfrm>
            <a:off x="670972" y="1468934"/>
            <a:ext cx="10631606" cy="1323439"/>
          </a:xfrm>
          <a:prstGeom prst="rect">
            <a:avLst/>
          </a:prstGeom>
          <a:noFill/>
        </p:spPr>
        <p:txBody>
          <a:bodyPr wrap="square" rtlCol="0">
            <a:spAutoFit/>
          </a:bodyPr>
          <a:lstStyle/>
          <a:p>
            <a:pPr algn="just"/>
            <a:r>
              <a:rPr lang="en-US" sz="4000" b="1">
                <a:solidFill>
                  <a:srgbClr val="002060"/>
                </a:solidFill>
                <a:latin typeface="UTM Aptima" panose="02040603050506020204" pitchFamily="18" charset="0"/>
              </a:rPr>
              <a:t>a. Nhìn hình, tìm từ ngữ chứa </a:t>
            </a:r>
            <a:r>
              <a:rPr lang="en-US" sz="4000" b="1" i="1">
                <a:solidFill>
                  <a:srgbClr val="9900FF"/>
                </a:solidFill>
                <a:latin typeface="UTM Aptima" panose="02040603050506020204" pitchFamily="18" charset="0"/>
              </a:rPr>
              <a:t>iêu</a:t>
            </a:r>
            <a:r>
              <a:rPr lang="en-US" sz="4000" b="1">
                <a:solidFill>
                  <a:srgbClr val="002060"/>
                </a:solidFill>
                <a:latin typeface="UTM Aptima" panose="02040603050506020204" pitchFamily="18" charset="0"/>
              </a:rPr>
              <a:t> hoặc </a:t>
            </a:r>
            <a:r>
              <a:rPr lang="en-US" sz="4000" b="1" i="1">
                <a:solidFill>
                  <a:srgbClr val="9900FF"/>
                </a:solidFill>
                <a:latin typeface="UTM Aptima" panose="02040603050506020204" pitchFamily="18" charset="0"/>
              </a:rPr>
              <a:t>ươu</a:t>
            </a:r>
            <a:r>
              <a:rPr lang="en-US" sz="4000" b="1">
                <a:solidFill>
                  <a:srgbClr val="002060"/>
                </a:solidFill>
                <a:latin typeface="UTM Aptima" panose="02040603050506020204" pitchFamily="18" charset="0"/>
              </a:rPr>
              <a:t> để gọi tên loài vật.</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00266" y="2805687"/>
            <a:ext cx="3065043" cy="2333469"/>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619667" y="2720209"/>
            <a:ext cx="3061607" cy="2385503"/>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8085596" y="2805687"/>
            <a:ext cx="2940991" cy="2270892"/>
          </a:xfrm>
          <a:prstGeom prst="rect">
            <a:avLst/>
          </a:prstGeom>
        </p:spPr>
      </p:pic>
      <p:sp>
        <p:nvSpPr>
          <p:cNvPr id="7" name="TextBox 6"/>
          <p:cNvSpPr txBox="1"/>
          <p:nvPr/>
        </p:nvSpPr>
        <p:spPr>
          <a:xfrm>
            <a:off x="774066" y="5293971"/>
            <a:ext cx="3650016" cy="707886"/>
          </a:xfrm>
          <a:prstGeom prst="rect">
            <a:avLst/>
          </a:prstGeom>
          <a:noFill/>
        </p:spPr>
        <p:txBody>
          <a:bodyPr wrap="square" rtlCol="0">
            <a:spAutoFit/>
          </a:bodyPr>
          <a:lstStyle/>
          <a:p>
            <a:r>
              <a:rPr lang="en-US" sz="4000" b="1">
                <a:solidFill>
                  <a:srgbClr val="FF3300"/>
                </a:solidFill>
                <a:latin typeface="UTM Aptima" panose="02040603050506020204" pitchFamily="18" charset="0"/>
              </a:rPr>
              <a:t>M: </a:t>
            </a:r>
            <a:r>
              <a:rPr lang="en-US" sz="4000" b="1">
                <a:solidFill>
                  <a:srgbClr val="9900FF"/>
                </a:solidFill>
                <a:latin typeface="UTM Aptima" panose="02040603050506020204" pitchFamily="18" charset="0"/>
              </a:rPr>
              <a:t>1. diều hâu</a:t>
            </a:r>
          </a:p>
        </p:txBody>
      </p:sp>
      <p:sp>
        <p:nvSpPr>
          <p:cNvPr id="8" name="TextBox 7"/>
          <p:cNvSpPr txBox="1"/>
          <p:nvPr/>
        </p:nvSpPr>
        <p:spPr>
          <a:xfrm>
            <a:off x="4787297" y="5293971"/>
            <a:ext cx="2893977"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2. đà điểu</a:t>
            </a:r>
          </a:p>
        </p:txBody>
      </p:sp>
      <p:sp>
        <p:nvSpPr>
          <p:cNvPr id="9" name="TextBox 8"/>
          <p:cNvSpPr txBox="1"/>
          <p:nvPr/>
        </p:nvSpPr>
        <p:spPr>
          <a:xfrm>
            <a:off x="8247673" y="5293971"/>
            <a:ext cx="2893977"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3. hươu sao</a:t>
            </a:r>
          </a:p>
        </p:txBody>
      </p:sp>
    </p:spTree>
    <p:extLst>
      <p:ext uri="{BB962C8B-B14F-4D97-AF65-F5344CB8AC3E}">
        <p14:creationId xmlns:p14="http://schemas.microsoft.com/office/powerpoint/2010/main" val="5774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4066" y="765204"/>
            <a:ext cx="10588699" cy="707886"/>
          </a:xfrm>
          <a:prstGeom prst="rect">
            <a:avLst/>
          </a:prstGeom>
          <a:noFill/>
        </p:spPr>
        <p:txBody>
          <a:bodyPr wrap="square" rtlCol="0">
            <a:spAutoFit/>
          </a:bodyPr>
          <a:lstStyle/>
          <a:p>
            <a:pPr algn="just"/>
            <a:r>
              <a:rPr lang="en-US" sz="4000" b="1">
                <a:solidFill>
                  <a:srgbClr val="002060"/>
                </a:solidFill>
                <a:latin typeface="UTM Avo" panose="02040603050506020204" pitchFamily="18" charset="0"/>
              </a:rPr>
              <a:t>3. Chọn </a:t>
            </a:r>
            <a:r>
              <a:rPr lang="en-US" sz="4000" b="1">
                <a:solidFill>
                  <a:srgbClr val="FF3399"/>
                </a:solidFill>
                <a:latin typeface="UTM Avo" panose="02040603050506020204" pitchFamily="18" charset="0"/>
              </a:rPr>
              <a:t>a </a:t>
            </a:r>
            <a:r>
              <a:rPr lang="en-US" sz="4000" b="1">
                <a:solidFill>
                  <a:srgbClr val="002060"/>
                </a:solidFill>
                <a:latin typeface="UTM Avo" panose="02040603050506020204" pitchFamily="18" charset="0"/>
              </a:rPr>
              <a:t>hoặc</a:t>
            </a:r>
            <a:r>
              <a:rPr lang="en-US" sz="4000" b="1">
                <a:solidFill>
                  <a:srgbClr val="FF3399"/>
                </a:solidFill>
                <a:latin typeface="UTM Avo" panose="02040603050506020204" pitchFamily="18" charset="0"/>
              </a:rPr>
              <a:t> b.</a:t>
            </a:r>
            <a:endParaRPr lang="en-US" sz="4000" b="1">
              <a:solidFill>
                <a:srgbClr val="002060"/>
              </a:solidFill>
              <a:latin typeface="UTM Avo" panose="02040603050506020204" pitchFamily="18" charset="0"/>
            </a:endParaRPr>
          </a:p>
        </p:txBody>
      </p:sp>
      <p:sp>
        <p:nvSpPr>
          <p:cNvPr id="3" name="TextBox 2"/>
          <p:cNvSpPr txBox="1"/>
          <p:nvPr/>
        </p:nvSpPr>
        <p:spPr>
          <a:xfrm>
            <a:off x="670972" y="1468934"/>
            <a:ext cx="10631606" cy="1323439"/>
          </a:xfrm>
          <a:prstGeom prst="rect">
            <a:avLst/>
          </a:prstGeom>
          <a:noFill/>
        </p:spPr>
        <p:txBody>
          <a:bodyPr wrap="square" rtlCol="0">
            <a:spAutoFit/>
          </a:bodyPr>
          <a:lstStyle/>
          <a:p>
            <a:pPr algn="just"/>
            <a:r>
              <a:rPr lang="en-US" sz="4000" b="1">
                <a:solidFill>
                  <a:srgbClr val="002060"/>
                </a:solidFill>
                <a:latin typeface="UTM Aptima" panose="02040603050506020204" pitchFamily="18" charset="0"/>
              </a:rPr>
              <a:t>b. Nhìn hình, tìm từ ngữ chứa </a:t>
            </a:r>
            <a:r>
              <a:rPr lang="en-US" sz="4000" b="1" i="1">
                <a:solidFill>
                  <a:srgbClr val="9900FF"/>
                </a:solidFill>
                <a:latin typeface="UTM Aptima" panose="02040603050506020204" pitchFamily="18" charset="0"/>
              </a:rPr>
              <a:t>uôt</a:t>
            </a:r>
            <a:r>
              <a:rPr lang="en-US" sz="4000" b="1">
                <a:solidFill>
                  <a:srgbClr val="002060"/>
                </a:solidFill>
                <a:latin typeface="UTM Aptima" panose="02040603050506020204" pitchFamily="18" charset="0"/>
              </a:rPr>
              <a:t> hoặc </a:t>
            </a:r>
            <a:r>
              <a:rPr lang="en-US" sz="4000" b="1" i="1">
                <a:solidFill>
                  <a:srgbClr val="9900FF"/>
                </a:solidFill>
                <a:latin typeface="UTM Aptima" panose="02040603050506020204" pitchFamily="18" charset="0"/>
              </a:rPr>
              <a:t>uôc</a:t>
            </a:r>
            <a:r>
              <a:rPr lang="en-US" sz="4000" b="1">
                <a:solidFill>
                  <a:srgbClr val="002060"/>
                </a:solidFill>
                <a:latin typeface="UTM Aptima" panose="02040603050506020204" pitchFamily="18" charset="0"/>
              </a:rPr>
              <a:t> để gọi tên loài vật.</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1115887" y="2792373"/>
            <a:ext cx="9741776" cy="2654505"/>
          </a:xfrm>
          <a:prstGeom prst="rect">
            <a:avLst/>
          </a:prstGeom>
          <a:ln>
            <a:noFill/>
          </a:ln>
          <a:effectLst>
            <a:softEdge rad="112500"/>
          </a:effectLst>
        </p:spPr>
      </p:pic>
      <p:sp>
        <p:nvSpPr>
          <p:cNvPr id="9" name="TextBox 8"/>
          <p:cNvSpPr txBox="1"/>
          <p:nvPr/>
        </p:nvSpPr>
        <p:spPr>
          <a:xfrm>
            <a:off x="7518093" y="5386366"/>
            <a:ext cx="4073272" cy="707886"/>
          </a:xfrm>
          <a:prstGeom prst="rect">
            <a:avLst/>
          </a:prstGeom>
          <a:noFill/>
        </p:spPr>
        <p:txBody>
          <a:bodyPr wrap="square" rtlCol="0">
            <a:spAutoFit/>
          </a:bodyPr>
          <a:lstStyle/>
          <a:p>
            <a:r>
              <a:rPr lang="en-US" sz="4000" b="1">
                <a:solidFill>
                  <a:srgbClr val="FF3300"/>
                </a:solidFill>
                <a:latin typeface="UTM Aptima" panose="02040603050506020204" pitchFamily="18" charset="0"/>
              </a:rPr>
              <a:t>M: </a:t>
            </a:r>
            <a:r>
              <a:rPr lang="en-US" sz="4000" b="1">
                <a:solidFill>
                  <a:srgbClr val="9900FF"/>
                </a:solidFill>
                <a:latin typeface="UTM Aptima" panose="02040603050506020204" pitchFamily="18" charset="0"/>
              </a:rPr>
              <a:t>3. chim cuốc</a:t>
            </a:r>
          </a:p>
        </p:txBody>
      </p:sp>
      <p:sp>
        <p:nvSpPr>
          <p:cNvPr id="10" name="TextBox 9"/>
          <p:cNvSpPr txBox="1"/>
          <p:nvPr/>
        </p:nvSpPr>
        <p:spPr>
          <a:xfrm>
            <a:off x="1546556" y="5386366"/>
            <a:ext cx="2893977"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1. chuột</a:t>
            </a:r>
          </a:p>
        </p:txBody>
      </p:sp>
      <p:sp>
        <p:nvSpPr>
          <p:cNvPr id="12" name="TextBox 11"/>
          <p:cNvSpPr txBox="1"/>
          <p:nvPr/>
        </p:nvSpPr>
        <p:spPr>
          <a:xfrm>
            <a:off x="4440534" y="5446878"/>
            <a:ext cx="3240740"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2. bạch tuộc</a:t>
            </a:r>
          </a:p>
        </p:txBody>
      </p:sp>
    </p:spTree>
    <p:extLst>
      <p:ext uri="{BB962C8B-B14F-4D97-AF65-F5344CB8AC3E}">
        <p14:creationId xmlns:p14="http://schemas.microsoft.com/office/powerpoint/2010/main" val="5494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2"/>
          <a:stretch>
            <a:fillRect/>
          </a:stretch>
        </p:blipFill>
        <p:spPr>
          <a:xfrm>
            <a:off x="1642249" y="496702"/>
            <a:ext cx="10681118" cy="5767316"/>
          </a:xfrm>
          <a:prstGeom prst="rect">
            <a:avLst/>
          </a:prstGeom>
        </p:spPr>
      </p:pic>
    </p:spTree>
    <p:extLst>
      <p:ext uri="{BB962C8B-B14F-4D97-AF65-F5344CB8AC3E}">
        <p14:creationId xmlns:p14="http://schemas.microsoft.com/office/powerpoint/2010/main" val="75552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0911767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1F253CE8-FCC1-44F1-6615-2060D038E1BE}"/>
              </a:ext>
            </a:extLst>
          </p:cNvPr>
          <p:cNvSpPr/>
          <p:nvPr/>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sp>
        <p:nvSpPr>
          <p:cNvPr id="6" name="TextBox 5">
            <a:extLst>
              <a:ext uri="{FF2B5EF4-FFF2-40B4-BE49-F238E27FC236}">
                <a16:creationId xmlns:a16="http://schemas.microsoft.com/office/drawing/2014/main" id="{7061E91F-2C1E-ADB3-065B-DF6625E06572}"/>
              </a:ext>
            </a:extLst>
          </p:cNvPr>
          <p:cNvSpPr txBox="1"/>
          <p:nvPr/>
        </p:nvSpPr>
        <p:spPr>
          <a:xfrm>
            <a:off x="1275862" y="1230785"/>
            <a:ext cx="9916394" cy="3539430"/>
          </a:xfrm>
          <a:prstGeom prst="rect">
            <a:avLst/>
          </a:prstGeom>
          <a:noFill/>
        </p:spPr>
        <p:txBody>
          <a:bodyPr wrap="square" rtlCol="0">
            <a:spAutoFit/>
          </a:bodyPr>
          <a:lstStyle/>
          <a:p>
            <a:pPr algn="just"/>
            <a:r>
              <a:rPr lang="en-US" sz="3200" b="1">
                <a:solidFill>
                  <a:srgbClr val="002060"/>
                </a:solidFill>
                <a:latin typeface="UTM Avo" panose="02040603050506020204" pitchFamily="18" charset="0"/>
              </a:rPr>
              <a:t>*Kiến thức, kĩ năng:</a:t>
            </a:r>
            <a:endParaRPr lang="en-US" sz="3200">
              <a:solidFill>
                <a:srgbClr val="002060"/>
              </a:solidFill>
              <a:latin typeface="UTM Avo" panose="02040603050506020204" pitchFamily="18" charset="0"/>
            </a:endParaRPr>
          </a:p>
          <a:p>
            <a:pPr algn="just"/>
            <a:r>
              <a:rPr lang="en-US" sz="3200">
                <a:solidFill>
                  <a:srgbClr val="002060"/>
                </a:solidFill>
                <a:latin typeface="UTM Avo" panose="02040603050506020204" pitchFamily="18" charset="0"/>
              </a:rPr>
              <a:t>- Viết đúng đoạn chính tả theo yêu cầu.</a:t>
            </a:r>
          </a:p>
          <a:p>
            <a:pPr algn="just"/>
            <a:r>
              <a:rPr lang="en-US" sz="3200">
                <a:solidFill>
                  <a:srgbClr val="002060"/>
                </a:solidFill>
                <a:latin typeface="UTM Avo" panose="02040603050506020204" pitchFamily="18" charset="0"/>
              </a:rPr>
              <a:t>- Làm đúng các bài tập chính tả.</a:t>
            </a:r>
          </a:p>
          <a:p>
            <a:pPr algn="just"/>
            <a:r>
              <a:rPr lang="en-US" sz="3200" b="1">
                <a:solidFill>
                  <a:srgbClr val="002060"/>
                </a:solidFill>
                <a:latin typeface="UTM Avo" panose="02040603050506020204" pitchFamily="18" charset="0"/>
              </a:rPr>
              <a:t>*Phát triển năng lực và phẩm chất:</a:t>
            </a:r>
            <a:endParaRPr lang="en-US" sz="3200">
              <a:solidFill>
                <a:srgbClr val="002060"/>
              </a:solidFill>
              <a:latin typeface="UTM Avo" panose="02040603050506020204" pitchFamily="18" charset="0"/>
            </a:endParaRPr>
          </a:p>
          <a:p>
            <a:pPr algn="just"/>
            <a:r>
              <a:rPr lang="en-US" sz="3200">
                <a:solidFill>
                  <a:srgbClr val="002060"/>
                </a:solidFill>
                <a:latin typeface="UTM Avo" panose="02040603050506020204" pitchFamily="18" charset="0"/>
              </a:rPr>
              <a:t>- Biết quan sát và viết đúng các nét chữ, trình bày đẹp bài chính tả.</a:t>
            </a:r>
          </a:p>
          <a:p>
            <a:pPr algn="just"/>
            <a:r>
              <a:rPr lang="en-US" sz="3200">
                <a:solidFill>
                  <a:srgbClr val="002060"/>
                </a:solidFill>
                <a:latin typeface="UTM Avo" panose="02040603050506020204" pitchFamily="18" charset="0"/>
              </a:rPr>
              <a:t>- HS có ý thức chăm chỉ học tập.</a:t>
            </a:r>
          </a:p>
        </p:txBody>
      </p:sp>
      <p:pic>
        <p:nvPicPr>
          <p:cNvPr id="7" name="Picture 6">
            <a:extLst>
              <a:ext uri="{FF2B5EF4-FFF2-40B4-BE49-F238E27FC236}">
                <a16:creationId xmlns:a16="http://schemas.microsoft.com/office/drawing/2014/main" id="{D9B05215-FE91-A821-12EE-75D1F75EC00F}"/>
              </a:ext>
            </a:extLst>
          </p:cNvPr>
          <p:cNvPicPr>
            <a:picLocks noChangeAspect="1"/>
          </p:cNvPicPr>
          <p:nvPr/>
        </p:nvPicPr>
        <p:blipFill>
          <a:blip r:embed="rId3"/>
          <a:stretch>
            <a:fillRect/>
          </a:stretch>
        </p:blipFill>
        <p:spPr>
          <a:xfrm>
            <a:off x="3145279" y="403975"/>
            <a:ext cx="5901439" cy="1176630"/>
          </a:xfrm>
          <a:prstGeom prst="rect">
            <a:avLst/>
          </a:prstGeom>
        </p:spPr>
      </p:pic>
      <p:pic>
        <p:nvPicPr>
          <p:cNvPr id="8" name="Picture 7">
            <a:extLst>
              <a:ext uri="{FF2B5EF4-FFF2-40B4-BE49-F238E27FC236}">
                <a16:creationId xmlns:a16="http://schemas.microsoft.com/office/drawing/2014/main" id="{B5D36E1B-A2E8-F6BC-8453-BBB89D230D02}"/>
              </a:ext>
            </a:extLst>
          </p:cNvPr>
          <p:cNvPicPr>
            <a:picLocks noChangeAspect="1"/>
          </p:cNvPicPr>
          <p:nvPr/>
        </p:nvPicPr>
        <p:blipFill>
          <a:blip r:embed="rId4"/>
          <a:stretch>
            <a:fillRect/>
          </a:stretch>
        </p:blipFill>
        <p:spPr>
          <a:xfrm>
            <a:off x="8327645" y="4043976"/>
            <a:ext cx="3621338" cy="2987299"/>
          </a:xfrm>
          <a:prstGeom prst="rect">
            <a:avLst/>
          </a:prstGeom>
        </p:spPr>
      </p:pic>
    </p:spTree>
    <p:extLst>
      <p:ext uri="{BB962C8B-B14F-4D97-AF65-F5344CB8AC3E}">
        <p14:creationId xmlns:p14="http://schemas.microsoft.com/office/powerpoint/2010/main" val="46596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86979" y="1626849"/>
            <a:ext cx="9318478" cy="1935005"/>
            <a:chOff x="1686979" y="1626849"/>
            <a:chExt cx="9318478" cy="1935005"/>
          </a:xfrm>
        </p:grpSpPr>
        <p:grpSp>
          <p:nvGrpSpPr>
            <p:cNvPr id="13" name="Group 12"/>
            <p:cNvGrpSpPr/>
            <p:nvPr/>
          </p:nvGrpSpPr>
          <p:grpSpPr>
            <a:xfrm>
              <a:off x="2665110" y="1820349"/>
              <a:ext cx="8340347" cy="1548004"/>
              <a:chOff x="1006714" y="774110"/>
              <a:chExt cx="10713739" cy="1548004"/>
            </a:xfrm>
          </p:grpSpPr>
          <p:sp>
            <p:nvSpPr>
              <p:cNvPr id="15" name="Rectangle 14"/>
              <p:cNvSpPr/>
              <p:nvPr/>
            </p:nvSpPr>
            <p:spPr>
              <a:xfrm>
                <a:off x="1006714" y="774110"/>
                <a:ext cx="10713739" cy="1548004"/>
              </a:xfrm>
              <a:prstGeom prst="rect">
                <a:avLst/>
              </a:prstGeom>
              <a:solidFill>
                <a:srgbClr val="FFFF00"/>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6" name="TextBox 15"/>
              <p:cNvSpPr txBox="1"/>
              <p:nvPr/>
            </p:nvSpPr>
            <p:spPr>
              <a:xfrm>
                <a:off x="1796571" y="774110"/>
                <a:ext cx="8389333"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6000" b="1" kern="1200">
                    <a:solidFill>
                      <a:srgbClr val="FF0000"/>
                    </a:solidFill>
                    <a:effectLst>
                      <a:outerShdw blurRad="38100" dist="38100" dir="2700000" algn="tl">
                        <a:srgbClr val="000000">
                          <a:alpha val="43137"/>
                        </a:srgbClr>
                      </a:outerShdw>
                    </a:effectLst>
                    <a:latin typeface="UTM Avo" panose="02040603050506020204" pitchFamily="18" charset="0"/>
                  </a:rPr>
                  <a:t>Nghe – viết</a:t>
                </a:r>
                <a:endParaRPr lang="en-US" sz="6000" b="1" kern="1200"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14" name="Oval 13"/>
            <p:cNvSpPr/>
            <p:nvPr/>
          </p:nvSpPr>
          <p:spPr>
            <a:xfrm>
              <a:off x="1686979" y="1626849"/>
              <a:ext cx="1935005" cy="1935005"/>
            </a:xfrm>
            <a:prstGeom prst="ellipse">
              <a:avLst/>
            </a:prstGeom>
            <a:ln w="38100">
              <a:solidFill>
                <a:srgbClr val="FEB800"/>
              </a:solidFill>
            </a:ln>
            <a:effectLst>
              <a:outerShdw blurRad="50800" dist="38100" dir="2700000" algn="tl" rotWithShape="0">
                <a:prstClr val="black">
                  <a:alpha val="40000"/>
                </a:prstClr>
              </a:outerShd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17" name="Group 16"/>
          <p:cNvGrpSpPr/>
          <p:nvPr/>
        </p:nvGrpSpPr>
        <p:grpSpPr>
          <a:xfrm>
            <a:off x="1686979" y="3949289"/>
            <a:ext cx="9318479" cy="1935005"/>
            <a:chOff x="1686979" y="3949289"/>
            <a:chExt cx="9318479" cy="1935005"/>
          </a:xfrm>
        </p:grpSpPr>
        <p:grpSp>
          <p:nvGrpSpPr>
            <p:cNvPr id="18" name="Group 17"/>
            <p:cNvGrpSpPr/>
            <p:nvPr/>
          </p:nvGrpSpPr>
          <p:grpSpPr>
            <a:xfrm>
              <a:off x="2591576" y="4184756"/>
              <a:ext cx="8413882" cy="1548004"/>
              <a:chOff x="933180" y="3138517"/>
              <a:chExt cx="8413882" cy="1548004"/>
            </a:xfrm>
          </p:grpSpPr>
          <p:sp>
            <p:nvSpPr>
              <p:cNvPr id="20" name="Rectangle 19"/>
              <p:cNvSpPr/>
              <p:nvPr/>
            </p:nvSpPr>
            <p:spPr>
              <a:xfrm>
                <a:off x="933180" y="3138517"/>
                <a:ext cx="8413882" cy="1548004"/>
              </a:xfrm>
              <a:prstGeom prst="rect">
                <a:avLst/>
              </a:prstGeom>
              <a:solidFill>
                <a:srgbClr val="99CC33"/>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21" name="TextBox 20"/>
              <p:cNvSpPr txBox="1"/>
              <p:nvPr/>
            </p:nvSpPr>
            <p:spPr>
              <a:xfrm>
                <a:off x="1325065" y="3138517"/>
                <a:ext cx="7769883"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6000" b="1" kern="1200">
                    <a:solidFill>
                      <a:srgbClr val="FF0000"/>
                    </a:solidFill>
                    <a:effectLst>
                      <a:outerShdw blurRad="38100" dist="38100" dir="2700000" algn="tl">
                        <a:srgbClr val="000000">
                          <a:alpha val="43137"/>
                        </a:srgbClr>
                      </a:outerShdw>
                    </a:effectLst>
                    <a:latin typeface="UTM Avo" panose="02040603050506020204" pitchFamily="18" charset="0"/>
                  </a:rPr>
                  <a:t>Bài tập chính tả</a:t>
                </a:r>
                <a:endParaRPr lang="en-US" sz="6000" b="1" kern="1200"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19" name="Oval 18"/>
            <p:cNvSpPr/>
            <p:nvPr/>
          </p:nvSpPr>
          <p:spPr>
            <a:xfrm>
              <a:off x="1686979" y="3949289"/>
              <a:ext cx="1935005" cy="1935005"/>
            </a:xfrm>
            <a:prstGeom prst="ellipse">
              <a:avLst/>
            </a:prstGeom>
            <a:ln w="38100">
              <a:solidFill>
                <a:srgbClr val="99CC33"/>
              </a:solidFill>
            </a:ln>
            <a:effectLst>
              <a:outerShdw blurRad="50800" dist="38100" algn="l" rotWithShape="0">
                <a:prstClr val="black">
                  <a:alpha val="40000"/>
                </a:prstClr>
              </a:outerShd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24" name="Picture 23">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694" t="70984" r="81154" b="15493"/>
          <a:stretch/>
        </p:blipFill>
        <p:spPr>
          <a:xfrm>
            <a:off x="1831313" y="1626849"/>
            <a:ext cx="1520525" cy="1889415"/>
          </a:xfrm>
          <a:prstGeom prst="rect">
            <a:avLst/>
          </a:prstGeom>
        </p:spPr>
      </p:pic>
      <p:pic>
        <p:nvPicPr>
          <p:cNvPr id="25" name="Picture 24">
            <a:extLst>
              <a:ext uri="{FF2B5EF4-FFF2-40B4-BE49-F238E27FC236}">
                <a16:creationId xmlns:a16="http://schemas.microsoft.com/office/drawing/2014/main" id="{49108103-2C4F-02E0-EDAC-9DABF908CDA2}"/>
              </a:ext>
            </a:extLst>
          </p:cNvPr>
          <p:cNvPicPr>
            <a:picLocks noChangeAspect="1"/>
          </p:cNvPicPr>
          <p:nvPr/>
        </p:nvPicPr>
        <p:blipFill rotWithShape="1">
          <a:blip r:embed="rId4">
            <a:extLst>
              <a:ext uri="{28A0092B-C50C-407E-A947-70E740481C1C}">
                <a14:useLocalDpi xmlns:a14="http://schemas.microsoft.com/office/drawing/2010/main" val="0"/>
              </a:ext>
            </a:extLst>
          </a:blip>
          <a:srcRect l="23185" t="71939" r="62663" b="14538"/>
          <a:stretch/>
        </p:blipFill>
        <p:spPr>
          <a:xfrm>
            <a:off x="1709929" y="3903699"/>
            <a:ext cx="1569315" cy="1950041"/>
          </a:xfrm>
          <a:prstGeom prst="rect">
            <a:avLst/>
          </a:prstGeom>
        </p:spPr>
      </p:pic>
    </p:spTree>
    <p:extLst>
      <p:ext uri="{BB962C8B-B14F-4D97-AF65-F5344CB8AC3E}">
        <p14:creationId xmlns:p14="http://schemas.microsoft.com/office/powerpoint/2010/main" val="37078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par>
                                <p:cTn id="17" presetID="2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694" t="70984" r="81154" b="15493"/>
          <a:stretch/>
        </p:blipFill>
        <p:spPr>
          <a:xfrm>
            <a:off x="6928531" y="906882"/>
            <a:ext cx="2453213" cy="3048380"/>
          </a:xfrm>
          <a:prstGeom prst="rect">
            <a:avLst/>
          </a:prstGeom>
        </p:spPr>
      </p:pic>
      <p:grpSp>
        <p:nvGrpSpPr>
          <p:cNvPr id="4" name="Group 3"/>
          <p:cNvGrpSpPr/>
          <p:nvPr/>
        </p:nvGrpSpPr>
        <p:grpSpPr>
          <a:xfrm>
            <a:off x="4992624" y="3822193"/>
            <a:ext cx="6748272" cy="1862049"/>
            <a:chOff x="3072384" y="1389889"/>
            <a:chExt cx="5724144" cy="1862049"/>
          </a:xfrm>
        </p:grpSpPr>
        <p:sp>
          <p:nvSpPr>
            <p:cNvPr id="5" name="TextBox 4"/>
            <p:cNvSpPr txBox="1"/>
            <p:nvPr/>
          </p:nvSpPr>
          <p:spPr>
            <a:xfrm>
              <a:off x="3072384" y="1389890"/>
              <a:ext cx="5724144" cy="1862048"/>
            </a:xfrm>
            <a:prstGeom prst="rect">
              <a:avLst/>
            </a:prstGeom>
            <a:noFill/>
          </p:spPr>
          <p:txBody>
            <a:bodyPr wrap="square" rtlCol="0">
              <a:spAutoFit/>
            </a:bodyPr>
            <a:lstStyle/>
            <a:p>
              <a:r>
                <a:rPr lang="en-US" sz="11500">
                  <a:ln w="523875">
                    <a:solidFill>
                      <a:srgbClr val="003300"/>
                    </a:solidFill>
                  </a:ln>
                  <a:solidFill>
                    <a:srgbClr val="003300"/>
                  </a:solidFill>
                  <a:effectLst>
                    <a:outerShdw blurRad="38100" dist="38100" dir="2700000" algn="tl">
                      <a:srgbClr val="000000">
                        <a:alpha val="43137"/>
                      </a:srgbClr>
                    </a:outerShdw>
                  </a:effectLst>
                  <a:latin typeface="SVN-Internation" panose="02040603050506020204" pitchFamily="18" charset="0"/>
                </a:rPr>
                <a:t>NGHE – VIẾT</a:t>
              </a:r>
            </a:p>
          </p:txBody>
        </p:sp>
        <p:sp>
          <p:nvSpPr>
            <p:cNvPr id="6" name="TextBox 5"/>
            <p:cNvSpPr txBox="1"/>
            <p:nvPr/>
          </p:nvSpPr>
          <p:spPr>
            <a:xfrm>
              <a:off x="3072384" y="1389890"/>
              <a:ext cx="5724144" cy="1862048"/>
            </a:xfrm>
            <a:prstGeom prst="rect">
              <a:avLst/>
            </a:prstGeom>
            <a:noFill/>
          </p:spPr>
          <p:txBody>
            <a:bodyPr wrap="square" rtlCol="0">
              <a:spAutoFit/>
            </a:bodyPr>
            <a:lstStyle/>
            <a:p>
              <a:r>
                <a:rPr lang="en-US" sz="11500">
                  <a:ln w="298450">
                    <a:solidFill>
                      <a:schemeClr val="accent6">
                        <a:lumMod val="75000"/>
                      </a:schemeClr>
                    </a:solidFill>
                  </a:ln>
                  <a:solidFill>
                    <a:schemeClr val="accent6">
                      <a:lumMod val="75000"/>
                    </a:schemeClr>
                  </a:solidFill>
                  <a:latin typeface="SVN-Internation" panose="02040603050506020204" pitchFamily="18" charset="0"/>
                </a:rPr>
                <a:t>NGHE – VIẾT</a:t>
              </a:r>
            </a:p>
          </p:txBody>
        </p:sp>
        <p:sp>
          <p:nvSpPr>
            <p:cNvPr id="7" name="TextBox 6"/>
            <p:cNvSpPr txBox="1"/>
            <p:nvPr/>
          </p:nvSpPr>
          <p:spPr>
            <a:xfrm>
              <a:off x="3072384" y="1389889"/>
              <a:ext cx="5724144" cy="1862048"/>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SVN-Internation" panose="02040603050506020204" pitchFamily="18" charset="0"/>
                </a:rPr>
                <a:t>NGHE – VIẾT</a:t>
              </a:r>
            </a:p>
          </p:txBody>
        </p:sp>
      </p:grpSp>
    </p:spTree>
    <p:extLst>
      <p:ext uri="{BB962C8B-B14F-4D97-AF65-F5344CB8AC3E}">
        <p14:creationId xmlns:p14="http://schemas.microsoft.com/office/powerpoint/2010/main" val="2248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0173" y="777144"/>
            <a:ext cx="4435522" cy="830997"/>
          </a:xfrm>
          <a:prstGeom prst="rect">
            <a:avLst/>
          </a:prstGeom>
          <a:noFill/>
        </p:spPr>
        <p:txBody>
          <a:bodyPr wrap="square" rtlCol="0">
            <a:spAutoFit/>
          </a:bodyPr>
          <a:lstStyle/>
          <a:p>
            <a:r>
              <a:rPr lang="en-US" sz="4800" b="1">
                <a:solidFill>
                  <a:srgbClr val="C00000"/>
                </a:solidFill>
                <a:latin typeface="UTM Avo" panose="02040603050506020204" pitchFamily="18" charset="0"/>
              </a:rPr>
              <a:t>Khủng long</a:t>
            </a:r>
          </a:p>
        </p:txBody>
      </p:sp>
      <p:sp>
        <p:nvSpPr>
          <p:cNvPr id="3" name="TextBox 2"/>
          <p:cNvSpPr txBox="1"/>
          <p:nvPr/>
        </p:nvSpPr>
        <p:spPr>
          <a:xfrm>
            <a:off x="1243584" y="1706900"/>
            <a:ext cx="9966960" cy="3970318"/>
          </a:xfrm>
          <a:prstGeom prst="rect">
            <a:avLst/>
          </a:prstGeom>
          <a:noFill/>
        </p:spPr>
        <p:txBody>
          <a:bodyPr wrap="square" rtlCol="0">
            <a:spAutoFit/>
          </a:bodyPr>
          <a:lstStyle/>
          <a:p>
            <a:pPr algn="just"/>
            <a:r>
              <a:rPr lang="en-US" sz="4200">
                <a:solidFill>
                  <a:srgbClr val="002060"/>
                </a:solidFill>
                <a:latin typeface="UTM Avo" panose="02040603050506020204" pitchFamily="18" charset="0"/>
              </a:rPr>
              <a:t>       Chân khủng long thẳng và rất khỏe. Vì thế chúng có thể đi khắp một vùng rộng lớn để kiếm ăn. Khủng long có khả năng săn mồi tốt nhờ có đôi mắt tinh tường cùng cái mũi và đôi tai thính. </a:t>
            </a:r>
          </a:p>
        </p:txBody>
      </p:sp>
    </p:spTree>
    <p:extLst>
      <p:ext uri="{BB962C8B-B14F-4D97-AF65-F5344CB8AC3E}">
        <p14:creationId xmlns:p14="http://schemas.microsoft.com/office/powerpoint/2010/main" val="52906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0173" y="521112"/>
            <a:ext cx="4435522" cy="830997"/>
          </a:xfrm>
          <a:prstGeom prst="rect">
            <a:avLst/>
          </a:prstGeom>
          <a:noFill/>
        </p:spPr>
        <p:txBody>
          <a:bodyPr wrap="square" rtlCol="0">
            <a:spAutoFit/>
          </a:bodyPr>
          <a:lstStyle/>
          <a:p>
            <a:r>
              <a:rPr lang="en-US" sz="4800" b="1">
                <a:solidFill>
                  <a:srgbClr val="C00000"/>
                </a:solidFill>
                <a:latin typeface="UTM Avo" panose="02040603050506020204" pitchFamily="18" charset="0"/>
              </a:rPr>
              <a:t>Khủng long</a:t>
            </a:r>
          </a:p>
        </p:txBody>
      </p:sp>
      <p:sp>
        <p:nvSpPr>
          <p:cNvPr id="3" name="TextBox 2"/>
          <p:cNvSpPr txBox="1"/>
          <p:nvPr/>
        </p:nvSpPr>
        <p:spPr>
          <a:xfrm>
            <a:off x="768096" y="1352109"/>
            <a:ext cx="10661904" cy="3323987"/>
          </a:xfrm>
          <a:prstGeom prst="rect">
            <a:avLst/>
          </a:prstGeom>
          <a:noFill/>
        </p:spPr>
        <p:txBody>
          <a:bodyPr wrap="square" rtlCol="0">
            <a:spAutoFit/>
          </a:bodyPr>
          <a:lstStyle/>
          <a:p>
            <a:pPr algn="just"/>
            <a:r>
              <a:rPr lang="en-US" sz="4200">
                <a:solidFill>
                  <a:srgbClr val="002060"/>
                </a:solidFill>
                <a:latin typeface="UTM Avo" panose="02040603050506020204" pitchFamily="18" charset="0"/>
              </a:rPr>
              <a:t>       Chân khủng long thẳng và rất khỏe. Vì thế chúng có thể đi khắp một vùng rộng lớn để kiếm ăn. Khủng long có khả năng săn mồi tốt nhờ có đôi mắt tinh tường cùng cái mũi và đôi tai thính. </a:t>
            </a:r>
          </a:p>
        </p:txBody>
      </p:sp>
      <p:sp>
        <p:nvSpPr>
          <p:cNvPr id="4" name="Rounded Rectangular Callout 3"/>
          <p:cNvSpPr/>
          <p:nvPr/>
        </p:nvSpPr>
        <p:spPr>
          <a:xfrm>
            <a:off x="4761948" y="4916945"/>
            <a:ext cx="6479178" cy="1541417"/>
          </a:xfrm>
          <a:prstGeom prst="wedgeRoundRectCallout">
            <a:avLst>
              <a:gd name="adj1" fmla="val 40292"/>
              <a:gd name="adj2" fmla="val 71822"/>
              <a:gd name="adj3" fmla="val 16667"/>
            </a:avLst>
          </a:prstGeom>
          <a:solidFill>
            <a:srgbClr val="FFCCFF"/>
          </a:solidFill>
          <a:ln>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lumMod val="50000"/>
                  </a:schemeClr>
                </a:solidFill>
                <a:latin typeface="UTM Avo" panose="02040603050506020204" pitchFamily="18" charset="0"/>
              </a:rPr>
              <a:t>Đoạn văn có những chữ nào viết hoa?</a:t>
            </a:r>
          </a:p>
        </p:txBody>
      </p:sp>
      <p:cxnSp>
        <p:nvCxnSpPr>
          <p:cNvPr id="5" name="Straight Connector 4"/>
          <p:cNvCxnSpPr/>
          <p:nvPr/>
        </p:nvCxnSpPr>
        <p:spPr>
          <a:xfrm>
            <a:off x="1919097" y="1956268"/>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58393" y="2584156"/>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95079" y="3242524"/>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ular Callout 7"/>
          <p:cNvSpPr/>
          <p:nvPr/>
        </p:nvSpPr>
        <p:spPr>
          <a:xfrm>
            <a:off x="4761948" y="4916945"/>
            <a:ext cx="6479178" cy="1541417"/>
          </a:xfrm>
          <a:prstGeom prst="wedgeRoundRectCallout">
            <a:avLst>
              <a:gd name="adj1" fmla="val 40292"/>
              <a:gd name="adj2" fmla="val 71822"/>
              <a:gd name="adj3" fmla="val 16667"/>
            </a:avLst>
          </a:prstGeom>
          <a:solidFill>
            <a:srgbClr val="FFCCFF"/>
          </a:solidFill>
          <a:ln>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6600CC"/>
                </a:solidFill>
                <a:latin typeface="UTM Avo" panose="02040603050506020204" pitchFamily="18" charset="0"/>
              </a:rPr>
              <a:t>Đoạn văn có những chữ nào dễ viết sai?</a:t>
            </a:r>
          </a:p>
        </p:txBody>
      </p:sp>
      <p:cxnSp>
        <p:nvCxnSpPr>
          <p:cNvPr id="9" name="Straight Connector 8"/>
          <p:cNvCxnSpPr/>
          <p:nvPr/>
        </p:nvCxnSpPr>
        <p:spPr>
          <a:xfrm>
            <a:off x="3510724" y="1959918"/>
            <a:ext cx="283464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883159" y="1963587"/>
            <a:ext cx="137160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510980" y="3886254"/>
            <a:ext cx="210312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412511" y="3907726"/>
            <a:ext cx="91440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8393" y="4545551"/>
            <a:ext cx="146304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42811" y="4552870"/>
            <a:ext cx="301752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0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righ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arn(inVertical)">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64137"/>
            <a:ext cx="5175851" cy="1431757"/>
            <a:chOff x="0" y="164137"/>
            <a:chExt cx="5175851" cy="1431757"/>
          </a:xfrm>
        </p:grpSpPr>
        <p:sp>
          <p:nvSpPr>
            <p:cNvPr id="3" name="任意多边形 69">
              <a:extLst>
                <a:ext uri="{FF2B5EF4-FFF2-40B4-BE49-F238E27FC236}">
                  <a16:creationId xmlns:a16="http://schemas.microsoft.com/office/drawing/2014/main" id="{12BC30EF-401C-40FC-B891-FE8FC3D0B415}"/>
                </a:ext>
              </a:extLst>
            </p:cNvPr>
            <p:cNvSpPr/>
            <p:nvPr/>
          </p:nvSpPr>
          <p:spPr>
            <a:xfrm rot="16200000" flipV="1">
              <a:off x="1872047" y="-1707910"/>
              <a:ext cx="1431757" cy="5175851"/>
            </a:xfrm>
            <a:custGeom>
              <a:avLst/>
              <a:gdLst>
                <a:gd name="connsiteX0" fmla="*/ 1431757 w 1431757"/>
                <a:gd name="connsiteY0" fmla="*/ 6091461 h 6091461"/>
                <a:gd name="connsiteX1" fmla="*/ 1431757 w 1431757"/>
                <a:gd name="connsiteY1" fmla="*/ 4560214 h 6091461"/>
                <a:gd name="connsiteX2" fmla="*/ 1431757 w 1431757"/>
                <a:gd name="connsiteY2" fmla="*/ 3629437 h 6091461"/>
                <a:gd name="connsiteX3" fmla="*/ 1431757 w 1431757"/>
                <a:gd name="connsiteY3" fmla="*/ 3579716 h 6091461"/>
                <a:gd name="connsiteX4" fmla="*/ 1431757 w 1431757"/>
                <a:gd name="connsiteY4" fmla="*/ 2648939 h 6091461"/>
                <a:gd name="connsiteX5" fmla="*/ 1431757 w 1431757"/>
                <a:gd name="connsiteY5" fmla="*/ 930777 h 6091461"/>
                <a:gd name="connsiteX6" fmla="*/ 1431757 w 1431757"/>
                <a:gd name="connsiteY6" fmla="*/ 0 h 6091461"/>
                <a:gd name="connsiteX7" fmla="*/ 2 w 1431757"/>
                <a:gd name="connsiteY7" fmla="*/ 956959 h 6091461"/>
                <a:gd name="connsiteX8" fmla="*/ 2 w 1431757"/>
                <a:gd name="connsiteY8" fmla="*/ 1847839 h 6091461"/>
                <a:gd name="connsiteX9" fmla="*/ 0 w 1431757"/>
                <a:gd name="connsiteY9" fmla="*/ 1847840 h 6091461"/>
                <a:gd name="connsiteX10" fmla="*/ 0 w 1431757"/>
                <a:gd name="connsiteY10" fmla="*/ 2778617 h 6091461"/>
                <a:gd name="connsiteX11" fmla="*/ 0 w 1431757"/>
                <a:gd name="connsiteY11" fmla="*/ 4496779 h 6091461"/>
                <a:gd name="connsiteX12" fmla="*/ 0 w 1431757"/>
                <a:gd name="connsiteY12" fmla="*/ 5427556 h 6091461"/>
                <a:gd name="connsiteX13" fmla="*/ 0 w 1431757"/>
                <a:gd name="connsiteY13" fmla="*/ 5477278 h 6091461"/>
                <a:gd name="connsiteX14" fmla="*/ 0 w 1431757"/>
                <a:gd name="connsiteY14" fmla="*/ 6091461 h 609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757" h="6091461">
                  <a:moveTo>
                    <a:pt x="1431757" y="6091461"/>
                  </a:moveTo>
                  <a:lnTo>
                    <a:pt x="1431757" y="4560214"/>
                  </a:lnTo>
                  <a:lnTo>
                    <a:pt x="1431757" y="3629437"/>
                  </a:lnTo>
                  <a:lnTo>
                    <a:pt x="1431757" y="3579716"/>
                  </a:lnTo>
                  <a:lnTo>
                    <a:pt x="1431757" y="2648939"/>
                  </a:lnTo>
                  <a:lnTo>
                    <a:pt x="1431757" y="930777"/>
                  </a:lnTo>
                  <a:lnTo>
                    <a:pt x="1431757" y="0"/>
                  </a:lnTo>
                  <a:lnTo>
                    <a:pt x="2" y="956959"/>
                  </a:lnTo>
                  <a:lnTo>
                    <a:pt x="2" y="1847839"/>
                  </a:lnTo>
                  <a:lnTo>
                    <a:pt x="0" y="1847840"/>
                  </a:lnTo>
                  <a:lnTo>
                    <a:pt x="0" y="2778617"/>
                  </a:lnTo>
                  <a:lnTo>
                    <a:pt x="0" y="4496779"/>
                  </a:lnTo>
                  <a:lnTo>
                    <a:pt x="0" y="5427556"/>
                  </a:lnTo>
                  <a:lnTo>
                    <a:pt x="0" y="5477278"/>
                  </a:lnTo>
                  <a:lnTo>
                    <a:pt x="0" y="6091461"/>
                  </a:lnTo>
                  <a:close/>
                </a:path>
              </a:pathLst>
            </a:custGeom>
            <a:solidFill>
              <a:srgbClr val="FFC000">
                <a:alpha val="91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UTM Aptima" panose="02040603050506020204" pitchFamily="18" charset="0"/>
                <a:ea typeface="字魂70号-灵悦黑体" panose="00000500000000000000" pitchFamily="2" charset="-122"/>
                <a:cs typeface="Times New Roman" panose="02020603050405020304" pitchFamily="18" charset="0"/>
                <a:sym typeface="+mn-lt"/>
              </a:endParaRPr>
            </a:p>
          </p:txBody>
        </p:sp>
        <p:sp>
          <p:nvSpPr>
            <p:cNvPr id="4" name="文本框 18">
              <a:extLst>
                <a:ext uri="{FF2B5EF4-FFF2-40B4-BE49-F238E27FC236}">
                  <a16:creationId xmlns:a16="http://schemas.microsoft.com/office/drawing/2014/main" id="{3EE6B733-B6C4-4E38-BDEB-13E32E3D0DF9}"/>
                </a:ext>
              </a:extLst>
            </p:cNvPr>
            <p:cNvSpPr>
              <a:spLocks noChangeArrowheads="1"/>
            </p:cNvSpPr>
            <p:nvPr/>
          </p:nvSpPr>
          <p:spPr bwMode="auto">
            <a:xfrm>
              <a:off x="1" y="305381"/>
              <a:ext cx="46474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a:solidFill>
                    <a:srgbClr val="6600CC"/>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rPr>
                <a:t>Luyện </a:t>
              </a:r>
              <a:r>
                <a:rPr lang="en-US" altLang="zh-CN" sz="5400" b="1" kern="0">
                  <a:solidFill>
                    <a:srgbClr val="6600CC"/>
                  </a:solidFill>
                  <a:effectLst/>
                  <a:latin typeface="UTM Avo" panose="02040603050506020204" pitchFamily="18" charset="0"/>
                  <a:ea typeface="字魂70号-灵悦黑体" panose="00000500000000000000" pitchFamily="2" charset="-122"/>
                  <a:cs typeface="Times New Roman" panose="02020603050405020304" pitchFamily="18" charset="0"/>
                  <a:sym typeface="+mn-lt"/>
                </a:rPr>
                <a:t>viết</a:t>
              </a:r>
              <a:r>
                <a:rPr kumimoji="0" lang="en-US" altLang="zh-CN" sz="5400" b="1" i="0" u="none" strike="noStrike" kern="0" cap="none" spc="0" normalizeH="0" baseline="0" noProof="0">
                  <a:solidFill>
                    <a:srgbClr val="6600CC"/>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rPr>
                <a:t> từ</a:t>
              </a:r>
              <a:endParaRPr kumimoji="0" lang="en-US" sz="5400" b="1" i="0" u="none" strike="noStrike" kern="0" cap="none" spc="0" normalizeH="0" baseline="0" noProof="0" dirty="0">
                <a:solidFill>
                  <a:srgbClr val="6600CC"/>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endParaRPr>
            </a:p>
          </p:txBody>
        </p:sp>
      </p:grpSp>
      <p:grpSp>
        <p:nvGrpSpPr>
          <p:cNvPr id="21" name="Group 20"/>
          <p:cNvGrpSpPr/>
          <p:nvPr/>
        </p:nvGrpSpPr>
        <p:grpSpPr>
          <a:xfrm>
            <a:off x="589860" y="1644828"/>
            <a:ext cx="3456509" cy="2136442"/>
            <a:chOff x="1070884" y="1728603"/>
            <a:chExt cx="3456509" cy="2136442"/>
          </a:xfrm>
        </p:grpSpPr>
        <p:grpSp>
          <p:nvGrpSpPr>
            <p:cNvPr id="22" name="Group 21">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24"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25"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32"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33"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34"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5"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6"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26"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27"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28"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0"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1"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23" name="TextBox 22"/>
            <p:cNvSpPr txBox="1"/>
            <p:nvPr/>
          </p:nvSpPr>
          <p:spPr>
            <a:xfrm>
              <a:off x="1267611" y="2549360"/>
              <a:ext cx="3029227"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a:t>
              </a:r>
              <a:r>
                <a:rPr lang="en-US" sz="3600" b="1">
                  <a:solidFill>
                    <a:srgbClr val="6600CC"/>
                  </a:solidFill>
                  <a:latin typeface="UTM Avo" panose="02040603050506020204" pitchFamily="18" charset="0"/>
                </a:rPr>
                <a:t>khủng long</a:t>
              </a:r>
              <a:endParaRPr lang="en-US" sz="3600" b="1">
                <a:solidFill>
                  <a:srgbClr val="6600CC"/>
                </a:solidFill>
              </a:endParaRPr>
            </a:p>
          </p:txBody>
        </p:sp>
      </p:grpSp>
      <p:grpSp>
        <p:nvGrpSpPr>
          <p:cNvPr id="53" name="Group 52"/>
          <p:cNvGrpSpPr/>
          <p:nvPr/>
        </p:nvGrpSpPr>
        <p:grpSpPr>
          <a:xfrm>
            <a:off x="4347052" y="1644828"/>
            <a:ext cx="3456509" cy="2136442"/>
            <a:chOff x="1070884" y="1728603"/>
            <a:chExt cx="3456509" cy="2136442"/>
          </a:xfrm>
        </p:grpSpPr>
        <p:grpSp>
          <p:nvGrpSpPr>
            <p:cNvPr id="54" name="Group 53">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56"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57"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64"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65"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66"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7"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8"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58"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59"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60"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61"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2"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3"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55" name="TextBox 54"/>
            <p:cNvSpPr txBox="1"/>
            <p:nvPr/>
          </p:nvSpPr>
          <p:spPr>
            <a:xfrm>
              <a:off x="2029791" y="2549360"/>
              <a:ext cx="2189123"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a:t>
              </a:r>
              <a:r>
                <a:rPr lang="en-US" sz="3600" b="1">
                  <a:solidFill>
                    <a:srgbClr val="6600CC"/>
                  </a:solidFill>
                  <a:latin typeface="UTM Avo" panose="02040603050506020204" pitchFamily="18" charset="0"/>
                </a:rPr>
                <a:t>khỏe</a:t>
              </a:r>
              <a:endParaRPr lang="en-US" sz="3600" b="1">
                <a:solidFill>
                  <a:srgbClr val="6600CC"/>
                </a:solidFill>
              </a:endParaRPr>
            </a:p>
          </p:txBody>
        </p:sp>
      </p:grpSp>
      <p:grpSp>
        <p:nvGrpSpPr>
          <p:cNvPr id="69" name="Group 68"/>
          <p:cNvGrpSpPr/>
          <p:nvPr/>
        </p:nvGrpSpPr>
        <p:grpSpPr>
          <a:xfrm>
            <a:off x="8104244" y="1720529"/>
            <a:ext cx="3456509" cy="2136442"/>
            <a:chOff x="1070884" y="1728603"/>
            <a:chExt cx="3456509" cy="2136442"/>
          </a:xfrm>
        </p:grpSpPr>
        <p:grpSp>
          <p:nvGrpSpPr>
            <p:cNvPr id="70" name="Group 69">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72"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73"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80"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81"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82"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3"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4"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74"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75"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76"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77"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8"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9"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71" name="TextBox 70"/>
            <p:cNvSpPr txBox="1"/>
            <p:nvPr/>
          </p:nvSpPr>
          <p:spPr>
            <a:xfrm>
              <a:off x="1700011" y="2549360"/>
              <a:ext cx="2189123"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a:t>
              </a:r>
              <a:r>
                <a:rPr lang="en-US" sz="3600" b="1">
                  <a:solidFill>
                    <a:srgbClr val="6600CC"/>
                  </a:solidFill>
                  <a:latin typeface="UTM Avo" panose="02040603050506020204" pitchFamily="18" charset="0"/>
                </a:rPr>
                <a:t>săn mồi</a:t>
              </a:r>
              <a:endParaRPr lang="en-US" sz="3600" b="1">
                <a:solidFill>
                  <a:srgbClr val="6600CC"/>
                </a:solidFill>
              </a:endParaRPr>
            </a:p>
          </p:txBody>
        </p:sp>
      </p:grpSp>
      <p:grpSp>
        <p:nvGrpSpPr>
          <p:cNvPr id="85" name="Group 84"/>
          <p:cNvGrpSpPr/>
          <p:nvPr/>
        </p:nvGrpSpPr>
        <p:grpSpPr>
          <a:xfrm>
            <a:off x="2624233" y="3932673"/>
            <a:ext cx="3456509" cy="2136442"/>
            <a:chOff x="1070884" y="1728603"/>
            <a:chExt cx="3456509" cy="2136442"/>
          </a:xfrm>
        </p:grpSpPr>
        <p:grpSp>
          <p:nvGrpSpPr>
            <p:cNvPr id="86" name="Group 85">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88"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89"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96"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97"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98"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9"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00"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90"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91"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92"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93"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4"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5"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87" name="TextBox 86"/>
            <p:cNvSpPr txBox="1"/>
            <p:nvPr/>
          </p:nvSpPr>
          <p:spPr>
            <a:xfrm>
              <a:off x="1444685" y="2549360"/>
              <a:ext cx="2774230"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tinh tường</a:t>
              </a:r>
              <a:endParaRPr lang="en-US" sz="3600" b="1">
                <a:solidFill>
                  <a:srgbClr val="6600CC"/>
                </a:solidFill>
              </a:endParaRPr>
            </a:p>
          </p:txBody>
        </p:sp>
      </p:grpSp>
      <p:grpSp>
        <p:nvGrpSpPr>
          <p:cNvPr id="101" name="Group 100"/>
          <p:cNvGrpSpPr/>
          <p:nvPr/>
        </p:nvGrpSpPr>
        <p:grpSpPr>
          <a:xfrm>
            <a:off x="6885157" y="4008374"/>
            <a:ext cx="3646544" cy="2136442"/>
            <a:chOff x="1070884" y="1728603"/>
            <a:chExt cx="3646544" cy="2136442"/>
          </a:xfrm>
        </p:grpSpPr>
        <p:grpSp>
          <p:nvGrpSpPr>
            <p:cNvPr id="102" name="Group 101">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104"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105"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112"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13"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114"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5"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6"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106"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107"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08"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109"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0"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1"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103" name="TextBox 102"/>
            <p:cNvSpPr txBox="1"/>
            <p:nvPr/>
          </p:nvSpPr>
          <p:spPr>
            <a:xfrm>
              <a:off x="1213448" y="2553871"/>
              <a:ext cx="3503980"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đôi tai thính</a:t>
              </a:r>
              <a:endParaRPr lang="en-US" sz="3600" b="1">
                <a:solidFill>
                  <a:srgbClr val="6600CC"/>
                </a:solidFill>
              </a:endParaRPr>
            </a:p>
          </p:txBody>
        </p:sp>
      </p:grpSp>
    </p:spTree>
    <p:extLst>
      <p:ext uri="{BB962C8B-B14F-4D97-AF65-F5344CB8AC3E}">
        <p14:creationId xmlns:p14="http://schemas.microsoft.com/office/powerpoint/2010/main" val="327428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1000"/>
                                        <p:tgtEl>
                                          <p:spTgt spid="53"/>
                                        </p:tgtEl>
                                      </p:cBhvr>
                                    </p:animEffect>
                                    <p:anim calcmode="lin" valueType="num">
                                      <p:cBhvr>
                                        <p:cTn id="21" dur="1000" fill="hold"/>
                                        <p:tgtEl>
                                          <p:spTgt spid="53"/>
                                        </p:tgtEl>
                                        <p:attrNameLst>
                                          <p:attrName>ppt_x</p:attrName>
                                        </p:attrNameLst>
                                      </p:cBhvr>
                                      <p:tavLst>
                                        <p:tav tm="0">
                                          <p:val>
                                            <p:strVal val="#ppt_x"/>
                                          </p:val>
                                        </p:tav>
                                        <p:tav tm="100000">
                                          <p:val>
                                            <p:strVal val="#ppt_x"/>
                                          </p:val>
                                        </p:tav>
                                      </p:tavLst>
                                    </p:anim>
                                    <p:anim calcmode="lin" valueType="num">
                                      <p:cBhvr>
                                        <p:cTn id="2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1000"/>
                                        <p:tgtEl>
                                          <p:spTgt spid="85"/>
                                        </p:tgtEl>
                                      </p:cBhvr>
                                    </p:animEffect>
                                    <p:anim calcmode="lin" valueType="num">
                                      <p:cBhvr>
                                        <p:cTn id="35" dur="1000" fill="hold"/>
                                        <p:tgtEl>
                                          <p:spTgt spid="85"/>
                                        </p:tgtEl>
                                        <p:attrNameLst>
                                          <p:attrName>ppt_x</p:attrName>
                                        </p:attrNameLst>
                                      </p:cBhvr>
                                      <p:tavLst>
                                        <p:tav tm="0">
                                          <p:val>
                                            <p:strVal val="#ppt_x"/>
                                          </p:val>
                                        </p:tav>
                                        <p:tav tm="100000">
                                          <p:val>
                                            <p:strVal val="#ppt_x"/>
                                          </p:val>
                                        </p:tav>
                                      </p:tavLst>
                                    </p:anim>
                                    <p:anim calcmode="lin" valueType="num">
                                      <p:cBhvr>
                                        <p:cTn id="3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fade">
                                      <p:cBhvr>
                                        <p:cTn id="41" dur="1000"/>
                                        <p:tgtEl>
                                          <p:spTgt spid="101"/>
                                        </p:tgtEl>
                                      </p:cBhvr>
                                    </p:animEffect>
                                    <p:anim calcmode="lin" valueType="num">
                                      <p:cBhvr>
                                        <p:cTn id="42" dur="1000" fill="hold"/>
                                        <p:tgtEl>
                                          <p:spTgt spid="101"/>
                                        </p:tgtEl>
                                        <p:attrNameLst>
                                          <p:attrName>ppt_x</p:attrName>
                                        </p:attrNameLst>
                                      </p:cBhvr>
                                      <p:tavLst>
                                        <p:tav tm="0">
                                          <p:val>
                                            <p:strVal val="#ppt_x"/>
                                          </p:val>
                                        </p:tav>
                                        <p:tav tm="100000">
                                          <p:val>
                                            <p:strVal val="#ppt_x"/>
                                          </p:val>
                                        </p:tav>
                                      </p:tavLst>
                                    </p:anim>
                                    <p:anim calcmode="lin" valueType="num">
                                      <p:cBhvr>
                                        <p:cTn id="43"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30337" y="684075"/>
            <a:ext cx="7331325" cy="3238657"/>
            <a:chOff x="1188422" y="664197"/>
            <a:chExt cx="7331325" cy="3238657"/>
          </a:xfrm>
        </p:grpSpPr>
        <p:sp>
          <p:nvSpPr>
            <p:cNvPr id="2" name="TextBox 1"/>
            <p:cNvSpPr txBox="1"/>
            <p:nvPr/>
          </p:nvSpPr>
          <p:spPr>
            <a:xfrm>
              <a:off x="1188422" y="664197"/>
              <a:ext cx="7331325" cy="1862048"/>
            </a:xfrm>
            <a:prstGeom prst="rect">
              <a:avLst/>
            </a:prstGeom>
            <a:noFill/>
          </p:spPr>
          <p:txBody>
            <a:bodyPr wrap="square" rtlCol="0">
              <a:spAutoFit/>
            </a:bodyPr>
            <a:lstStyle/>
            <a:p>
              <a:pPr algn="ctr"/>
              <a:r>
                <a:rPr lang="en-US" sz="11500" b="1">
                  <a:ln w="311150">
                    <a:solidFill>
                      <a:schemeClr val="bg1"/>
                    </a:solidFill>
                  </a:ln>
                  <a:solidFill>
                    <a:schemeClr val="bg1"/>
                  </a:solidFill>
                  <a:effectLst>
                    <a:outerShdw blurRad="38100" dist="38100" dir="2700000" algn="tl">
                      <a:srgbClr val="000000">
                        <a:alpha val="43137"/>
                      </a:srgbClr>
                    </a:outerShdw>
                  </a:effectLst>
                  <a:latin typeface="UTM Guanine" panose="02040603050506020204" pitchFamily="18" charset="0"/>
                </a:rPr>
                <a:t>VIẾT BÀI</a:t>
              </a:r>
            </a:p>
          </p:txBody>
        </p:sp>
        <p:sp>
          <p:nvSpPr>
            <p:cNvPr id="3" name="TextBox 2"/>
            <p:cNvSpPr txBox="1"/>
            <p:nvPr/>
          </p:nvSpPr>
          <p:spPr>
            <a:xfrm>
              <a:off x="1887389" y="2333194"/>
              <a:ext cx="5720605" cy="1569660"/>
            </a:xfrm>
            <a:prstGeom prst="rect">
              <a:avLst/>
            </a:prstGeom>
            <a:noFill/>
          </p:spPr>
          <p:txBody>
            <a:bodyPr wrap="square" rtlCol="0">
              <a:spAutoFit/>
            </a:bodyPr>
            <a:lstStyle/>
            <a:p>
              <a:pPr algn="ctr"/>
              <a:r>
                <a:rPr lang="en-US" sz="9600">
                  <a:ln w="311150">
                    <a:solidFill>
                      <a:schemeClr val="bg1"/>
                    </a:solidFill>
                  </a:ln>
                  <a:solidFill>
                    <a:schemeClr val="bg1"/>
                  </a:solidFill>
                  <a:effectLst>
                    <a:outerShdw blurRad="38100" dist="38100" dir="2700000" algn="tl">
                      <a:srgbClr val="000000">
                        <a:alpha val="43137"/>
                      </a:srgbClr>
                    </a:outerShdw>
                  </a:effectLst>
                  <a:latin typeface="#9Slide05 SVNBulgary" pitchFamily="2" charset="0"/>
                </a:rPr>
                <a:t> vào vở ô li</a:t>
              </a:r>
            </a:p>
          </p:txBody>
        </p:sp>
        <p:sp>
          <p:nvSpPr>
            <p:cNvPr id="4" name="TextBox 3"/>
            <p:cNvSpPr txBox="1"/>
            <p:nvPr/>
          </p:nvSpPr>
          <p:spPr>
            <a:xfrm>
              <a:off x="1188422" y="664197"/>
              <a:ext cx="7331325" cy="1862048"/>
            </a:xfrm>
            <a:prstGeom prst="rect">
              <a:avLst/>
            </a:prstGeom>
            <a:noFill/>
          </p:spPr>
          <p:txBody>
            <a:bodyPr wrap="square" rtlCol="0">
              <a:spAutoFit/>
            </a:bodyPr>
            <a:lstStyle/>
            <a:p>
              <a:pPr algn="ctr"/>
              <a:r>
                <a:rPr lang="en-US" sz="11500" b="1" dirty="0">
                  <a:solidFill>
                    <a:srgbClr val="F16D11"/>
                  </a:solidFill>
                  <a:effectLst>
                    <a:outerShdw blurRad="38100" dist="38100" dir="2700000" algn="tl">
                      <a:srgbClr val="000000">
                        <a:alpha val="43137"/>
                      </a:srgbClr>
                    </a:outerShdw>
                  </a:effectLst>
                  <a:latin typeface="UTM Guanine" panose="02040603050506020204" pitchFamily="18" charset="0"/>
                </a:rPr>
                <a:t>VIẾT BÀI</a:t>
              </a:r>
            </a:p>
          </p:txBody>
        </p:sp>
        <p:sp>
          <p:nvSpPr>
            <p:cNvPr id="5" name="TextBox 4"/>
            <p:cNvSpPr txBox="1"/>
            <p:nvPr/>
          </p:nvSpPr>
          <p:spPr>
            <a:xfrm>
              <a:off x="1887389" y="2333194"/>
              <a:ext cx="5720605" cy="1569660"/>
            </a:xfrm>
            <a:prstGeom prst="rect">
              <a:avLst/>
            </a:prstGeom>
            <a:noFill/>
          </p:spPr>
          <p:txBody>
            <a:bodyPr wrap="square" rtlCol="0">
              <a:spAutoFit/>
            </a:bodyPr>
            <a:lstStyle/>
            <a:p>
              <a:pPr algn="ctr"/>
              <a:r>
                <a:rPr lang="en-US" sz="9600">
                  <a:solidFill>
                    <a:schemeClr val="accent2">
                      <a:lumMod val="75000"/>
                    </a:schemeClr>
                  </a:solidFill>
                  <a:effectLst>
                    <a:outerShdw blurRad="38100" dist="38100" dir="2700000" algn="tl">
                      <a:srgbClr val="000000">
                        <a:alpha val="43137"/>
                      </a:srgbClr>
                    </a:outerShdw>
                  </a:effectLst>
                  <a:latin typeface="#9Slide05 SVNBulgary" pitchFamily="2" charset="0"/>
                </a:rPr>
                <a:t> </a:t>
              </a:r>
              <a:r>
                <a:rPr lang="en-US" sz="9600">
                  <a:solidFill>
                    <a:srgbClr val="6600CC"/>
                  </a:solidFill>
                  <a:effectLst>
                    <a:outerShdw blurRad="38100" dist="38100" dir="2700000" algn="tl">
                      <a:srgbClr val="000000">
                        <a:alpha val="43137"/>
                      </a:srgbClr>
                    </a:outerShdw>
                  </a:effectLst>
                  <a:latin typeface="#9Slide05 SVNBulgary" pitchFamily="2" charset="0"/>
                </a:rPr>
                <a:t>vào vở ô li</a:t>
              </a:r>
            </a:p>
          </p:txBody>
        </p:sp>
      </p:grpSp>
    </p:spTree>
    <p:extLst>
      <p:ext uri="{BB962C8B-B14F-4D97-AF65-F5344CB8AC3E}">
        <p14:creationId xmlns:p14="http://schemas.microsoft.com/office/powerpoint/2010/main" val="397859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1187251" y="-219537"/>
            <a:ext cx="2354857" cy="2926161"/>
          </a:xfrm>
          <a:prstGeom prst="rect">
            <a:avLst/>
          </a:prstGeom>
        </p:spPr>
      </p:pic>
      <p:grpSp>
        <p:nvGrpSpPr>
          <p:cNvPr id="8" name="Group 7"/>
          <p:cNvGrpSpPr/>
          <p:nvPr/>
        </p:nvGrpSpPr>
        <p:grpSpPr>
          <a:xfrm>
            <a:off x="1444752" y="2505458"/>
            <a:ext cx="9960864" cy="1896437"/>
            <a:chOff x="3072384" y="1389890"/>
            <a:chExt cx="5724144" cy="1896437"/>
          </a:xfrm>
        </p:grpSpPr>
        <p:sp>
          <p:nvSpPr>
            <p:cNvPr id="9" name="TextBox 8"/>
            <p:cNvSpPr txBox="1"/>
            <p:nvPr/>
          </p:nvSpPr>
          <p:spPr>
            <a:xfrm>
              <a:off x="3072384" y="1389890"/>
              <a:ext cx="5724144" cy="1862048"/>
            </a:xfrm>
            <a:prstGeom prst="rect">
              <a:avLst/>
            </a:prstGeom>
            <a:noFill/>
          </p:spPr>
          <p:txBody>
            <a:bodyPr wrap="square" rtlCol="0">
              <a:spAutoFit/>
            </a:bodyPr>
            <a:lstStyle/>
            <a:p>
              <a:r>
                <a:rPr lang="en-US" sz="11500">
                  <a:ln w="555625">
                    <a:solidFill>
                      <a:srgbClr val="6600CC"/>
                    </a:solidFill>
                  </a:ln>
                  <a:solidFill>
                    <a:srgbClr val="6600CC"/>
                  </a:solidFill>
                  <a:effectLst>
                    <a:outerShdw blurRad="38100" dist="38100" dir="2700000" algn="tl">
                      <a:srgbClr val="000000">
                        <a:alpha val="43137"/>
                      </a:srgbClr>
                    </a:outerShdw>
                  </a:effectLst>
                  <a:latin typeface="SVN-Internation" panose="02040603050506020204" pitchFamily="18" charset="0"/>
                </a:rPr>
                <a:t>BÀI TẬP CHÍNH TẢ</a:t>
              </a:r>
            </a:p>
          </p:txBody>
        </p:sp>
        <p:sp>
          <p:nvSpPr>
            <p:cNvPr id="10" name="TextBox 9"/>
            <p:cNvSpPr txBox="1"/>
            <p:nvPr/>
          </p:nvSpPr>
          <p:spPr>
            <a:xfrm>
              <a:off x="3072384" y="1424279"/>
              <a:ext cx="5724144" cy="1862048"/>
            </a:xfrm>
            <a:prstGeom prst="rect">
              <a:avLst/>
            </a:prstGeom>
            <a:noFill/>
          </p:spPr>
          <p:txBody>
            <a:bodyPr wrap="square" rtlCol="0">
              <a:spAutoFit/>
            </a:bodyPr>
            <a:lstStyle/>
            <a:p>
              <a:r>
                <a:rPr lang="en-US" sz="11500">
                  <a:ln w="298450">
                    <a:solidFill>
                      <a:srgbClr val="9933FF"/>
                    </a:solidFill>
                  </a:ln>
                  <a:solidFill>
                    <a:srgbClr val="9900FF"/>
                  </a:solidFill>
                  <a:latin typeface="SVN-Internation" panose="02040603050506020204" pitchFamily="18" charset="0"/>
                </a:rPr>
                <a:t>BÀI TẬP CHÍNH TẢ</a:t>
              </a:r>
            </a:p>
          </p:txBody>
        </p:sp>
        <p:sp>
          <p:nvSpPr>
            <p:cNvPr id="11" name="TextBox 10"/>
            <p:cNvSpPr txBox="1"/>
            <p:nvPr/>
          </p:nvSpPr>
          <p:spPr>
            <a:xfrm>
              <a:off x="3072384" y="1407085"/>
              <a:ext cx="5724144" cy="1862048"/>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SVN-Internation" panose="02040603050506020204" pitchFamily="18" charset="0"/>
                </a:rPr>
                <a:t>BÀI TẬP CHÍNH TẢ</a:t>
              </a:r>
            </a:p>
          </p:txBody>
        </p:sp>
      </p:grpSp>
    </p:spTree>
    <p:extLst>
      <p:ext uri="{BB962C8B-B14F-4D97-AF65-F5344CB8AC3E}">
        <p14:creationId xmlns:p14="http://schemas.microsoft.com/office/powerpoint/2010/main" val="95853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TotalTime>
  <Words>425</Words>
  <Application>Microsoft Office PowerPoint</Application>
  <PresentationFormat>Widescreen</PresentationFormat>
  <Paragraphs>56</Paragraphs>
  <Slides>14</Slides>
  <Notes>0</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14</vt:i4>
      </vt:variant>
    </vt:vector>
  </HeadingPairs>
  <TitlesOfParts>
    <vt:vector size="38" baseType="lpstr">
      <vt:lpstr>SVN-Internation</vt:lpstr>
      <vt:lpstr>SVN-Poky's</vt:lpstr>
      <vt:lpstr>UTM Soraya</vt:lpstr>
      <vt:lpstr>Chango</vt:lpstr>
      <vt:lpstr>#9Slide07 IcielPony</vt:lpstr>
      <vt:lpstr>#9Slide07 SVNBango</vt:lpstr>
      <vt:lpstr>#9Slide05 Aphrodite Pro</vt:lpstr>
      <vt:lpstr>#9Slide05 SVNBulgary</vt:lpstr>
      <vt:lpstr>#9Slide05 VL Fadilla</vt:lpstr>
      <vt:lpstr>UTM Aptima</vt:lpstr>
      <vt:lpstr>SVN-Dancing Script</vt:lpstr>
      <vt:lpstr>zihun35hao-jindianyahei</vt:lpstr>
      <vt:lpstr>SVN-Newton</vt:lpstr>
      <vt:lpstr>Times New Roman</vt:lpstr>
      <vt:lpstr>Arial</vt:lpstr>
      <vt:lpstr>UTM Avo</vt:lpstr>
      <vt:lpstr>#9Slide07 IcielBC Cubano Normal</vt:lpstr>
      <vt:lpstr>Calibri Light</vt:lpstr>
      <vt:lpstr>Calibri</vt:lpstr>
      <vt:lpstr>#9Slide07 HoneyCream</vt:lpstr>
      <vt:lpstr>UTM Guanine</vt:lpstr>
      <vt:lpstr>1_Office Theme</vt:lpstr>
      <vt:lpstr>Custom Design</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User</cp:lastModifiedBy>
  <cp:revision>28</cp:revision>
  <dcterms:created xsi:type="dcterms:W3CDTF">2023-02-01T02:29:45Z</dcterms:created>
  <dcterms:modified xsi:type="dcterms:W3CDTF">2023-02-12T03:56:42Z</dcterms:modified>
</cp:coreProperties>
</file>