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8" r:id="rId3"/>
  </p:sldMasterIdLst>
  <p:notesMasterIdLst>
    <p:notesMasterId r:id="rId17"/>
  </p:notesMasterIdLst>
  <p:sldIdLst>
    <p:sldId id="309" r:id="rId4"/>
    <p:sldId id="304" r:id="rId5"/>
    <p:sldId id="310" r:id="rId6"/>
    <p:sldId id="305" r:id="rId7"/>
    <p:sldId id="311" r:id="rId8"/>
    <p:sldId id="258" r:id="rId9"/>
    <p:sldId id="312" r:id="rId10"/>
    <p:sldId id="283" r:id="rId11"/>
    <p:sldId id="261" r:id="rId12"/>
    <p:sldId id="264" r:id="rId13"/>
    <p:sldId id="308" r:id="rId14"/>
    <p:sldId id="266" r:id="rId15"/>
    <p:sldId id="284"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showGuides="1">
      <p:cViewPr varScale="1">
        <p:scale>
          <a:sx n="84" d="100"/>
          <a:sy n="84" d="100"/>
        </p:scale>
        <p:origin x="1147" y="110"/>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2025/4/10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8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Times New Roman" panose="02020603050405020304" pitchFamily="18" charset="0"/>
                <a:ea typeface="Times New Roman" panose="02020603050405020304" pitchFamily="18" charset="0"/>
              </a:rPr>
              <a:t>Để múa, hát, một số bộ phận của cơ thể chúng ta phải cử động. Cơ quan giúp cơ thể của chúng ta thực hiện các cử động được gọi là cơ quan vận động. Vậy các em có biết các bộ phận chính của cơ quan vận động là gì? Chức năng của cơ quan vận động là gì? Chúng ta cùng tìm hiểu trong bài học ngày hôm nay -</a:t>
            </a:r>
            <a:r>
              <a:rPr lang="nl-NL" sz="1800" dirty="0">
                <a:solidFill>
                  <a:srgbClr val="000000"/>
                </a:solidFill>
                <a:effectLst/>
                <a:latin typeface="Times New Roman" panose="02020603050405020304" pitchFamily="18" charset="0"/>
                <a:ea typeface="Times New Roman" panose="02020603050405020304" pitchFamily="18" charset="0"/>
              </a:rPr>
              <a:t> </a:t>
            </a:r>
            <a:r>
              <a:rPr lang="nl-NL" sz="1800" b="1" i="1" dirty="0">
                <a:solidFill>
                  <a:srgbClr val="000000"/>
                </a:solidFill>
                <a:effectLst/>
                <a:latin typeface="Times New Roman" panose="02020603050405020304" pitchFamily="18" charset="0"/>
                <a:ea typeface="Times New Roman" panose="02020603050405020304" pitchFamily="18" charset="0"/>
              </a:rPr>
              <a:t>Bài 14: Cơ quan vận động.</a:t>
            </a:r>
            <a:r>
              <a:rPr lang="nl-NL"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5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8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94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93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7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5B81-82F7-4B94-A5AD-EC92D4455B0C}"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CC27-1A96-4FA4-9716-D8959EC7B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pic>
        <p:nvPicPr>
          <p:cNvPr id="7" name="Picture 6">
            <a:extLst>
              <a:ext uri="{FF2B5EF4-FFF2-40B4-BE49-F238E27FC236}">
                <a16:creationId xmlns:a16="http://schemas.microsoft.com/office/drawing/2014/main" id="{8D58ECE1-A199-4EE2-9D02-7A13F6D77B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5499" y="-235252"/>
            <a:ext cx="2397428" cy="2397428"/>
          </a:xfrm>
          <a:prstGeom prst="rect">
            <a:avLst/>
          </a:prstGeom>
        </p:spPr>
      </p:pic>
    </p:spTree>
    <p:extLst>
      <p:ext uri="{BB962C8B-B14F-4D97-AF65-F5344CB8AC3E}">
        <p14:creationId xmlns:p14="http://schemas.microsoft.com/office/powerpoint/2010/main" val="600501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92325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76548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4153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13640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1589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9030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1669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85316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196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247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434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58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00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743450" y="1751012"/>
            <a:ext cx="6400800" cy="4114800"/>
          </a:xfrm>
          <a:custGeom>
            <a:avLst/>
            <a:gdLst>
              <a:gd name="connsiteX0" fmla="*/ 4648200 w 6400800"/>
              <a:gd name="connsiteY0" fmla="*/ 2131255 h 4114800"/>
              <a:gd name="connsiteX1" fmla="*/ 6400800 w 6400800"/>
              <a:gd name="connsiteY1" fmla="*/ 2131255 h 4114800"/>
              <a:gd name="connsiteX2" fmla="*/ 6400800 w 6400800"/>
              <a:gd name="connsiteY2" fmla="*/ 4114800 h 4114800"/>
              <a:gd name="connsiteX3" fmla="*/ 4648200 w 6400800"/>
              <a:gd name="connsiteY3" fmla="*/ 4114800 h 4114800"/>
              <a:gd name="connsiteX4" fmla="*/ 0 w 6400800"/>
              <a:gd name="connsiteY4" fmla="*/ 2131255 h 4114800"/>
              <a:gd name="connsiteX5" fmla="*/ 4514850 w 6400800"/>
              <a:gd name="connsiteY5" fmla="*/ 2131255 h 4114800"/>
              <a:gd name="connsiteX6" fmla="*/ 4514850 w 6400800"/>
              <a:gd name="connsiteY6" fmla="*/ 4114800 h 4114800"/>
              <a:gd name="connsiteX7" fmla="*/ 0 w 6400800"/>
              <a:gd name="connsiteY7" fmla="*/ 4114800 h 4114800"/>
              <a:gd name="connsiteX8" fmla="*/ 1885950 w 6400800"/>
              <a:gd name="connsiteY8" fmla="*/ 0 h 4114800"/>
              <a:gd name="connsiteX9" fmla="*/ 6400800 w 6400800"/>
              <a:gd name="connsiteY9" fmla="*/ 0 h 4114800"/>
              <a:gd name="connsiteX10" fmla="*/ 6400800 w 6400800"/>
              <a:gd name="connsiteY10" fmla="*/ 1983545 h 4114800"/>
              <a:gd name="connsiteX11" fmla="*/ 1885950 w 6400800"/>
              <a:gd name="connsiteY11" fmla="*/ 1983545 h 4114800"/>
              <a:gd name="connsiteX12" fmla="*/ 0 w 6400800"/>
              <a:gd name="connsiteY12" fmla="*/ 0 h 4114800"/>
              <a:gd name="connsiteX13" fmla="*/ 1752600 w 6400800"/>
              <a:gd name="connsiteY13" fmla="*/ 0 h 4114800"/>
              <a:gd name="connsiteX14" fmla="*/ 1752600 w 6400800"/>
              <a:gd name="connsiteY14" fmla="*/ 1983545 h 4114800"/>
              <a:gd name="connsiteX15" fmla="*/ 0 w 6400800"/>
              <a:gd name="connsiteY15" fmla="*/ 198354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0800" h="4114800">
                <a:moveTo>
                  <a:pt x="4648200" y="2131255"/>
                </a:moveTo>
                <a:lnTo>
                  <a:pt x="6400800" y="2131255"/>
                </a:lnTo>
                <a:lnTo>
                  <a:pt x="6400800" y="4114800"/>
                </a:lnTo>
                <a:lnTo>
                  <a:pt x="4648200" y="4114800"/>
                </a:lnTo>
                <a:close/>
                <a:moveTo>
                  <a:pt x="0" y="2131255"/>
                </a:moveTo>
                <a:lnTo>
                  <a:pt x="4514850" y="2131255"/>
                </a:lnTo>
                <a:lnTo>
                  <a:pt x="4514850" y="4114800"/>
                </a:lnTo>
                <a:lnTo>
                  <a:pt x="0" y="4114800"/>
                </a:lnTo>
                <a:close/>
                <a:moveTo>
                  <a:pt x="1885950" y="0"/>
                </a:moveTo>
                <a:lnTo>
                  <a:pt x="6400800" y="0"/>
                </a:lnTo>
                <a:lnTo>
                  <a:pt x="6400800" y="1983545"/>
                </a:lnTo>
                <a:lnTo>
                  <a:pt x="1885950" y="1983545"/>
                </a:lnTo>
                <a:close/>
                <a:moveTo>
                  <a:pt x="0" y="0"/>
                </a:moveTo>
                <a:lnTo>
                  <a:pt x="1752600" y="0"/>
                </a:lnTo>
                <a:lnTo>
                  <a:pt x="1752600" y="1983545"/>
                </a:lnTo>
                <a:lnTo>
                  <a:pt x="0" y="1983545"/>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093805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46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2025/4/10</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952770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8242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5531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78626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216330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23214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138266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49655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136056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592523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2605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07610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7" name="Picture 6">
            <a:extLst>
              <a:ext uri="{FF2B5EF4-FFF2-40B4-BE49-F238E27FC236}">
                <a16:creationId xmlns:a16="http://schemas.microsoft.com/office/drawing/2014/main" id="{B8ACE68D-FCC4-477D-AFBB-14D63AB247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5499" y="-235252"/>
            <a:ext cx="2397428" cy="23974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66305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4/10/2025</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pic>
        <p:nvPicPr>
          <p:cNvPr id="8" name="Picture 7">
            <a:extLst>
              <a:ext uri="{FF2B5EF4-FFF2-40B4-BE49-F238E27FC236}">
                <a16:creationId xmlns:a16="http://schemas.microsoft.com/office/drawing/2014/main" id="{8D58ECE1-A199-4EE2-9D02-7A13F6D77B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6975" y="-76200"/>
            <a:ext cx="2597453" cy="2597453"/>
          </a:xfrm>
          <a:prstGeom prst="rect">
            <a:avLst/>
          </a:prstGeom>
        </p:spPr>
      </p:pic>
    </p:spTree>
    <p:extLst>
      <p:ext uri="{BB962C8B-B14F-4D97-AF65-F5344CB8AC3E}">
        <p14:creationId xmlns:p14="http://schemas.microsoft.com/office/powerpoint/2010/main" val="13276947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5.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5.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6" name="图片 5">
            <a:extLst>
              <a:ext uri="{FF2B5EF4-FFF2-40B4-BE49-F238E27FC236}">
                <a16:creationId xmlns:a16="http://schemas.microsoft.com/office/drawing/2014/main" id="{7C68FA67-D5C2-4C19-9E2D-E1C5ED7097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5" t="26418" r="2215" b="-3549"/>
          <a:stretch/>
        </p:blipFill>
        <p:spPr>
          <a:xfrm flipH="1">
            <a:off x="270076" y="1591692"/>
            <a:ext cx="11651848" cy="5289135"/>
          </a:xfrm>
          <a:prstGeom prst="rect">
            <a:avLst/>
          </a:prstGeom>
        </p:spPr>
      </p:pic>
      <p:pic>
        <p:nvPicPr>
          <p:cNvPr id="30" name="图片 337">
            <a:extLst>
              <a:ext uri="{FF2B5EF4-FFF2-40B4-BE49-F238E27FC236}">
                <a16:creationId xmlns:a16="http://schemas.microsoft.com/office/drawing/2014/main" id="{68D85DCA-C62D-4D1B-928F-EFC528A8762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06AECE12-BD87-4594-968F-6E050C62BA7A}"/>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581025" y="-2343150"/>
            <a:ext cx="11321608"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C0A45131-50B0-4925-B2ED-DF9E1C825C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869" y="-250443"/>
            <a:ext cx="39195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Dạy bé học thể dục">
            <a:hlinkClick r:id="" action="ppaction://media"/>
            <a:extLst>
              <a:ext uri="{FF2B5EF4-FFF2-40B4-BE49-F238E27FC236}">
                <a16:creationId xmlns:a16="http://schemas.microsoft.com/office/drawing/2014/main" id="{F7D7C2DF-9C9A-465A-9BDC-83D2E031DC6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381940" y="1141705"/>
            <a:ext cx="7447410" cy="4574266"/>
          </a:xfrm>
          <a:prstGeom prst="rect">
            <a:avLst/>
          </a:prstGeom>
          <a:ln>
            <a:noFill/>
          </a:ln>
          <a:effectLst>
            <a:softEdge rad="112500"/>
          </a:effectLst>
        </p:spPr>
      </p:pic>
    </p:spTree>
    <p:extLst>
      <p:ext uri="{BB962C8B-B14F-4D97-AF65-F5344CB8AC3E}">
        <p14:creationId xmlns:p14="http://schemas.microsoft.com/office/powerpoint/2010/main" val="89068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2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4"/>
                                        </p:tgtEl>
                                      </p:cBhvr>
                                    </p:cmd>
                                  </p:childTnLst>
                                </p:cTn>
                              </p:par>
                            </p:childTnLst>
                          </p:cTn>
                        </p:par>
                      </p:childTnLst>
                    </p:cTn>
                  </p:par>
                </p:childTnLst>
              </p:cTn>
              <p:nextCondLst>
                <p:cond evt="onClick" delay="0">
                  <p:tgtEl>
                    <p:spTgt spid="34"/>
                  </p:tgtEl>
                </p:cond>
              </p:nextCondLst>
            </p:seq>
            <p:video>
              <p:cMediaNode vol="100000">
                <p:cTn id="12" fill="hold" display="0">
                  <p:stCondLst>
                    <p:cond delay="indefinite"/>
                  </p:stCondLst>
                </p:cTn>
                <p:tgtEl>
                  <p:spTgt spid="3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13467" y="1314438"/>
            <a:ext cx="1932244" cy="1563361"/>
          </a:xfrm>
          <a:prstGeom prst="rect">
            <a:avLst/>
          </a:prstGeom>
        </p:spPr>
      </p:pic>
      <p:pic>
        <p:nvPicPr>
          <p:cNvPr id="10" name="图片 9"/>
          <p:cNvPicPr>
            <a:picLocks noChangeAspect="1"/>
          </p:cNvPicPr>
          <p:nvPr/>
        </p:nvPicPr>
        <p:blipFill>
          <a:blip r:embed="rId3"/>
          <a:stretch>
            <a:fillRect/>
          </a:stretch>
        </p:blipFill>
        <p:spPr>
          <a:xfrm>
            <a:off x="2088349" y="1314438"/>
            <a:ext cx="1981200" cy="1465684"/>
          </a:xfrm>
          <a:prstGeom prst="rect">
            <a:avLst/>
          </a:prstGeom>
        </p:spPr>
      </p:pic>
      <p:pic>
        <p:nvPicPr>
          <p:cNvPr id="8" name="图片 7"/>
          <p:cNvPicPr>
            <a:picLocks noChangeAspect="1"/>
          </p:cNvPicPr>
          <p:nvPr/>
        </p:nvPicPr>
        <p:blipFill>
          <a:blip r:embed="rId4"/>
          <a:stretch>
            <a:fillRect/>
          </a:stretch>
        </p:blipFill>
        <p:spPr>
          <a:xfrm>
            <a:off x="512177" y="165021"/>
            <a:ext cx="837560" cy="1149417"/>
          </a:xfrm>
          <a:prstGeom prst="rect">
            <a:avLst/>
          </a:prstGeom>
        </p:spPr>
      </p:pic>
      <p:grpSp>
        <p:nvGrpSpPr>
          <p:cNvPr id="2" name="组合 1"/>
          <p:cNvGrpSpPr/>
          <p:nvPr/>
        </p:nvGrpSpPr>
        <p:grpSpPr>
          <a:xfrm>
            <a:off x="912753" y="2455993"/>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655691" y="2455993"/>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TextBox 2">
            <a:extLst>
              <a:ext uri="{FF2B5EF4-FFF2-40B4-BE49-F238E27FC236}">
                <a16:creationId xmlns:a16="http://schemas.microsoft.com/office/drawing/2014/main" id="{2B61E0D1-8813-4A71-B569-947731174063}"/>
              </a:ext>
            </a:extLst>
          </p:cNvPr>
          <p:cNvSpPr txBox="1"/>
          <p:nvPr/>
        </p:nvSpPr>
        <p:spPr>
          <a:xfrm>
            <a:off x="1417542" y="3289006"/>
            <a:ext cx="3361535" cy="2246769"/>
          </a:xfrm>
          <a:prstGeom prst="rect">
            <a:avLst/>
          </a:prstGeom>
          <a:noFill/>
        </p:spPr>
        <p:txBody>
          <a:bodyPr wrap="square" rtlCol="0">
            <a:spAutoFit/>
          </a:bodyPr>
          <a:lstStyle/>
          <a:p>
            <a:pPr algn="ctr"/>
            <a:r>
              <a:rPr lang="en-US" sz="2800" dirty="0"/>
              <a:t>2. Khi </a:t>
            </a:r>
            <a:r>
              <a:rPr lang="en-US" sz="2800" dirty="0" err="1"/>
              <a:t>thực</a:t>
            </a:r>
            <a:r>
              <a:rPr lang="en-US" sz="2800" dirty="0"/>
              <a:t> </a:t>
            </a:r>
            <a:r>
              <a:rPr lang="en-US" sz="2800" dirty="0" err="1"/>
              <a:t>hiện</a:t>
            </a:r>
            <a:r>
              <a:rPr lang="en-US" sz="2800" dirty="0"/>
              <a:t> </a:t>
            </a:r>
            <a:r>
              <a:rPr lang="en-US" sz="2800" dirty="0" err="1"/>
              <a:t>thay</a:t>
            </a:r>
            <a:r>
              <a:rPr lang="en-US" sz="2800" dirty="0"/>
              <a:t> </a:t>
            </a:r>
            <a:r>
              <a:rPr lang="en-US" sz="2800" dirty="0" err="1"/>
              <a:t>đổi</a:t>
            </a:r>
            <a:r>
              <a:rPr lang="en-US" sz="2800" dirty="0"/>
              <a:t> </a:t>
            </a:r>
            <a:r>
              <a:rPr lang="en-US" sz="2800" dirty="0" err="1"/>
              <a:t>cử</a:t>
            </a:r>
            <a:r>
              <a:rPr lang="en-US" sz="2800" dirty="0"/>
              <a:t> </a:t>
            </a:r>
            <a:r>
              <a:rPr lang="en-US" sz="2800" dirty="0" err="1"/>
              <a:t>động</a:t>
            </a:r>
            <a:r>
              <a:rPr lang="en-US" sz="2800" dirty="0"/>
              <a:t> </a:t>
            </a:r>
            <a:r>
              <a:rPr lang="en-US" sz="2800" dirty="0" err="1"/>
              <a:t>trên</a:t>
            </a:r>
            <a:r>
              <a:rPr lang="en-US" sz="2800" dirty="0"/>
              <a:t>, </a:t>
            </a:r>
            <a:r>
              <a:rPr lang="en-US" sz="2800" dirty="0" err="1"/>
              <a:t>tay</a:t>
            </a:r>
            <a:r>
              <a:rPr lang="en-US" sz="2800" dirty="0"/>
              <a:t> </a:t>
            </a:r>
            <a:r>
              <a:rPr lang="en-US" sz="2800" dirty="0" err="1"/>
              <a:t>em</a:t>
            </a:r>
            <a:r>
              <a:rPr lang="en-US" sz="2800" dirty="0"/>
              <a:t> </a:t>
            </a:r>
            <a:r>
              <a:rPr lang="en-US" sz="2800" dirty="0" err="1"/>
              <a:t>cảm</a:t>
            </a:r>
            <a:r>
              <a:rPr lang="en-US" sz="2800" dirty="0"/>
              <a:t> </a:t>
            </a:r>
            <a:r>
              <a:rPr lang="en-US" sz="2800" dirty="0" err="1"/>
              <a:t>nhận</a:t>
            </a:r>
            <a:r>
              <a:rPr lang="en-US" sz="2800" dirty="0"/>
              <a:t> </a:t>
            </a:r>
            <a:r>
              <a:rPr lang="en-US" sz="2800" dirty="0" err="1"/>
              <a:t>được</a:t>
            </a:r>
            <a:r>
              <a:rPr lang="en-US" sz="2800" dirty="0"/>
              <a:t> </a:t>
            </a:r>
            <a:r>
              <a:rPr lang="en-US" sz="2800" dirty="0" err="1"/>
              <a:t>xương</a:t>
            </a:r>
            <a:r>
              <a:rPr lang="en-US" sz="2800" dirty="0"/>
              <a:t> </a:t>
            </a:r>
            <a:r>
              <a:rPr lang="en-US" sz="2800" dirty="0" err="1"/>
              <a:t>cột</a:t>
            </a:r>
            <a:r>
              <a:rPr lang="en-US" sz="2800" dirty="0"/>
              <a:t> </a:t>
            </a:r>
            <a:r>
              <a:rPr lang="en-US" sz="2800" dirty="0" err="1"/>
              <a:t>sống</a:t>
            </a:r>
            <a:r>
              <a:rPr lang="en-US" sz="2800" dirty="0"/>
              <a:t> </a:t>
            </a:r>
            <a:r>
              <a:rPr lang="en-US" sz="2800" dirty="0" err="1"/>
              <a:t>thay</a:t>
            </a:r>
            <a:r>
              <a:rPr lang="en-US" sz="2800" dirty="0"/>
              <a:t> </a:t>
            </a:r>
            <a:r>
              <a:rPr lang="en-US" sz="2800" dirty="0" err="1"/>
              <a:t>đổi</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a:t>
            </a:r>
          </a:p>
        </p:txBody>
      </p:sp>
      <p:sp>
        <p:nvSpPr>
          <p:cNvPr id="20" name="TextBox 19">
            <a:extLst>
              <a:ext uri="{FF2B5EF4-FFF2-40B4-BE49-F238E27FC236}">
                <a16:creationId xmlns:a16="http://schemas.microsoft.com/office/drawing/2014/main" id="{7CC9F3C2-6788-461C-999B-0EE883977030}"/>
              </a:ext>
            </a:extLst>
          </p:cNvPr>
          <p:cNvSpPr txBox="1"/>
          <p:nvPr/>
        </p:nvSpPr>
        <p:spPr>
          <a:xfrm>
            <a:off x="7252644" y="3669105"/>
            <a:ext cx="3361535" cy="1384995"/>
          </a:xfrm>
          <a:prstGeom prst="rect">
            <a:avLst/>
          </a:prstGeom>
          <a:noFill/>
        </p:spPr>
        <p:txBody>
          <a:bodyPr wrap="square" rtlCol="0">
            <a:spAutoFit/>
          </a:bodyPr>
          <a:lstStyle/>
          <a:p>
            <a:pPr algn="ctr"/>
            <a:r>
              <a:rPr lang="en-US" sz="2800" dirty="0"/>
              <a:t>3. </a:t>
            </a:r>
            <a:r>
              <a:rPr lang="en-US" sz="2800" dirty="0" err="1"/>
              <a:t>Thực</a:t>
            </a:r>
            <a:r>
              <a:rPr lang="en-US" sz="2800" dirty="0"/>
              <a:t> </a:t>
            </a:r>
            <a:r>
              <a:rPr lang="en-US" sz="2800" dirty="0" err="1"/>
              <a:t>hiện</a:t>
            </a:r>
            <a:r>
              <a:rPr lang="en-US" sz="2800" dirty="0"/>
              <a:t> </a:t>
            </a:r>
            <a:r>
              <a:rPr lang="en-US" sz="2800" dirty="0" err="1"/>
              <a:t>cử</a:t>
            </a:r>
            <a:r>
              <a:rPr lang="en-US" sz="2800" dirty="0"/>
              <a:t> </a:t>
            </a:r>
            <a:r>
              <a:rPr lang="en-US" sz="2800" dirty="0" err="1"/>
              <a:t>động</a:t>
            </a:r>
            <a:r>
              <a:rPr lang="en-US" sz="2800" dirty="0"/>
              <a:t> </a:t>
            </a:r>
            <a:r>
              <a:rPr lang="en-US" sz="2800" dirty="0" err="1"/>
              <a:t>để</a:t>
            </a:r>
            <a:r>
              <a:rPr lang="en-US" sz="2800" dirty="0"/>
              <a:t> </a:t>
            </a:r>
            <a:r>
              <a:rPr lang="en-US" sz="2800" dirty="0" err="1"/>
              <a:t>xác</a:t>
            </a:r>
            <a:r>
              <a:rPr lang="en-US" sz="2800" dirty="0"/>
              <a:t> </a:t>
            </a:r>
            <a:r>
              <a:rPr lang="en-US" sz="2800" dirty="0" err="1"/>
              <a:t>định</a:t>
            </a:r>
            <a:r>
              <a:rPr lang="en-US" sz="2800" dirty="0"/>
              <a:t> </a:t>
            </a:r>
            <a:r>
              <a:rPr lang="en-US" sz="2800" dirty="0" err="1"/>
              <a:t>vị</a:t>
            </a:r>
            <a:r>
              <a:rPr lang="en-US" sz="2800" dirty="0"/>
              <a:t> </a:t>
            </a:r>
            <a:r>
              <a:rPr lang="en-US" sz="2800" dirty="0" err="1"/>
              <a:t>trí</a:t>
            </a:r>
            <a:r>
              <a:rPr lang="en-US" sz="2800" dirty="0"/>
              <a:t> </a:t>
            </a:r>
            <a:r>
              <a:rPr lang="en-US" sz="2800" dirty="0" err="1"/>
              <a:t>các</a:t>
            </a:r>
            <a:r>
              <a:rPr lang="en-US" sz="2800" dirty="0"/>
              <a:t> </a:t>
            </a:r>
            <a:r>
              <a:rPr lang="en-US" sz="2800" dirty="0" err="1"/>
              <a:t>khớp</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8" name="Flowchart: Alternate Process 7">
            <a:extLst>
              <a:ext uri="{FF2B5EF4-FFF2-40B4-BE49-F238E27FC236}">
                <a16:creationId xmlns:a16="http://schemas.microsoft.com/office/drawing/2014/main" id="{8C492EAB-2F80-4123-856A-A3D73016AD39}"/>
              </a:ext>
            </a:extLst>
          </p:cNvPr>
          <p:cNvSpPr/>
          <p:nvPr/>
        </p:nvSpPr>
        <p:spPr>
          <a:xfrm>
            <a:off x="3988106" y="4022162"/>
            <a:ext cx="5227657" cy="1371600"/>
          </a:xfrm>
          <a:prstGeom prst="flowChartAlternateProcess">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DB9231"/>
                </a:solidFill>
                <a:effectLst/>
                <a:uLnTx/>
                <a:uFillTx/>
                <a:latin typeface="iCiel Cadena" panose="02000503000000020004" pitchFamily="50" charset="0"/>
                <a:ea typeface="+mn-ea"/>
                <a:cs typeface="+mn-cs"/>
              </a:rPr>
              <a:t>Xác</a:t>
            </a:r>
            <a:r>
              <a:rPr kumimoji="0" lang="en-US" sz="3600" b="0" i="0" u="none" strike="noStrike" kern="1200" cap="none" spc="0" normalizeH="0" noProof="0" dirty="0">
                <a:ln>
                  <a:noFill/>
                </a:ln>
                <a:solidFill>
                  <a:srgbClr val="DB9231"/>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DB9231"/>
                </a:solidFill>
                <a:effectLst/>
                <a:uLnTx/>
                <a:uFillTx/>
                <a:latin typeface="iCiel Cadena" panose="02000503000000020004" pitchFamily="50" charset="0"/>
                <a:ea typeface="+mn-ea"/>
                <a:cs typeface="+mn-cs"/>
              </a:rPr>
              <a:t>định</a:t>
            </a:r>
            <a:r>
              <a:rPr kumimoji="0" lang="en-US" sz="3600" b="0" i="0" u="none" strike="noStrike" kern="1200" cap="none" spc="0" normalizeH="0" noProof="0" dirty="0">
                <a:ln>
                  <a:noFill/>
                </a:ln>
                <a:solidFill>
                  <a:srgbClr val="DB9231"/>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DB9231"/>
                </a:solidFill>
                <a:effectLst/>
                <a:uLnTx/>
                <a:uFillTx/>
                <a:latin typeface="iCiel Cadena" panose="02000503000000020004" pitchFamily="50" charset="0"/>
                <a:ea typeface="+mn-ea"/>
                <a:cs typeface="+mn-cs"/>
              </a:rPr>
              <a:t>vị</a:t>
            </a:r>
            <a:r>
              <a:rPr kumimoji="0" lang="en-US" sz="3600" b="0" i="0" u="none" strike="noStrike" kern="1200" cap="none" spc="0" normalizeH="0" noProof="0" dirty="0">
                <a:ln>
                  <a:noFill/>
                </a:ln>
                <a:solidFill>
                  <a:srgbClr val="DB9231"/>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DB9231"/>
                </a:solidFill>
                <a:effectLst/>
                <a:uLnTx/>
                <a:uFillTx/>
                <a:latin typeface="iCiel Cadena" panose="02000503000000020004" pitchFamily="50" charset="0"/>
                <a:ea typeface="+mn-ea"/>
                <a:cs typeface="+mn-cs"/>
              </a:rPr>
              <a:t>trí</a:t>
            </a:r>
            <a:r>
              <a:rPr kumimoji="0" lang="en-US" sz="3600" b="0" i="0" u="none" strike="noStrike" kern="1200" cap="none" spc="0" normalizeH="0" noProof="0" dirty="0">
                <a:ln>
                  <a:noFill/>
                </a:ln>
                <a:solidFill>
                  <a:srgbClr val="DB9231"/>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DB9231"/>
                </a:solidFill>
                <a:effectLst/>
                <a:uLnTx/>
                <a:uFillTx/>
                <a:latin typeface="iCiel Cadena" panose="02000503000000020004" pitchFamily="50" charset="0"/>
                <a:ea typeface="+mn-ea"/>
                <a:cs typeface="+mn-cs"/>
              </a:rPr>
              <a:t>cá</a:t>
            </a:r>
            <a:r>
              <a:rPr lang="en-US" sz="3600" dirty="0">
                <a:solidFill>
                  <a:srgbClr val="DB9231"/>
                </a:solidFill>
                <a:latin typeface="iCiel Cadena" panose="02000503000000020004" pitchFamily="50" charset="0"/>
              </a:rPr>
              <a:t>c </a:t>
            </a:r>
            <a:r>
              <a:rPr lang="en-US" sz="3600" dirty="0" err="1">
                <a:solidFill>
                  <a:srgbClr val="DB9231"/>
                </a:solidFill>
                <a:latin typeface="iCiel Cadena" panose="02000503000000020004" pitchFamily="50" charset="0"/>
              </a:rPr>
              <a:t>khớp</a:t>
            </a:r>
            <a:endParaRPr kumimoji="0" lang="en-US" sz="3600" b="0" i="0" u="none" strike="noStrike" kern="1200" cap="none" spc="0" normalizeH="0" baseline="0" noProof="0" dirty="0">
              <a:ln>
                <a:noFill/>
              </a:ln>
              <a:solidFill>
                <a:srgbClr val="DB9231"/>
              </a:solidFill>
              <a:effectLst/>
              <a:uLnTx/>
              <a:uFillTx/>
              <a:latin typeface="iCiel Cadena" panose="02000503000000020004" pitchFamily="50" charset="0"/>
              <a:ea typeface="+mn-ea"/>
              <a:cs typeface="+mn-cs"/>
            </a:endParaRPr>
          </a:p>
        </p:txBody>
      </p:sp>
      <p:pic>
        <p:nvPicPr>
          <p:cNvPr id="9" name="Picture 8">
            <a:extLst>
              <a:ext uri="{FF2B5EF4-FFF2-40B4-BE49-F238E27FC236}">
                <a16:creationId xmlns:a16="http://schemas.microsoft.com/office/drawing/2014/main" id="{2F924A16-35B7-49B4-889D-867A731ABD33}"/>
              </a:ext>
            </a:extLst>
          </p:cNvPr>
          <p:cNvPicPr>
            <a:picLocks noChangeAspect="1"/>
          </p:cNvPicPr>
          <p:nvPr/>
        </p:nvPicPr>
        <p:blipFill>
          <a:blip r:embed="rId3"/>
          <a:stretch>
            <a:fillRect/>
          </a:stretch>
        </p:blipFill>
        <p:spPr>
          <a:xfrm>
            <a:off x="9296400" y="3017842"/>
            <a:ext cx="3031922" cy="3873743"/>
          </a:xfrm>
          <a:prstGeom prst="rect">
            <a:avLst/>
          </a:prstGeom>
        </p:spPr>
      </p:pic>
      <p:sp>
        <p:nvSpPr>
          <p:cNvPr id="10" name="Speech Bubble: Rectangle with Corners Rounded 9">
            <a:extLst>
              <a:ext uri="{FF2B5EF4-FFF2-40B4-BE49-F238E27FC236}">
                <a16:creationId xmlns:a16="http://schemas.microsoft.com/office/drawing/2014/main" id="{270BCDE3-9449-4F4C-9F38-FFF6E5886A51}"/>
              </a:ext>
            </a:extLst>
          </p:cNvPr>
          <p:cNvSpPr/>
          <p:nvPr/>
        </p:nvSpPr>
        <p:spPr>
          <a:xfrm>
            <a:off x="4599231" y="1899752"/>
            <a:ext cx="5018336" cy="183115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ea typeface="+mn-ea"/>
                <a:cs typeface="+mn-cs"/>
              </a:rPr>
              <a:t>Cảm</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nhận</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xương</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cột</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sống</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thay</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đổi</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như</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thế</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 </a:t>
            </a:r>
            <a:r>
              <a:rPr kumimoji="0" lang="en-US" sz="3200" b="0" i="0" u="none" strike="noStrike" kern="1200" cap="none" spc="0" normalizeH="0" noProof="0" dirty="0" err="1">
                <a:ln>
                  <a:noFill/>
                </a:ln>
                <a:solidFill>
                  <a:prstClr val="black">
                    <a:lumMod val="65000"/>
                    <a:lumOff val="35000"/>
                  </a:prstClr>
                </a:solidFill>
                <a:effectLst/>
                <a:uLnTx/>
                <a:uFillTx/>
                <a:latin typeface="iCiel Cadena" panose="02000503000000020004" pitchFamily="50" charset="0"/>
                <a:ea typeface="+mn-ea"/>
                <a:cs typeface="+mn-cs"/>
              </a:rPr>
              <a:t>nào</a:t>
            </a:r>
            <a:r>
              <a:rPr kumimoji="0" lang="en-US" sz="3200" b="0" i="0" u="none" strike="noStrike" kern="1200" cap="none" spc="0" normalizeH="0" noProof="0" dirty="0">
                <a:ln>
                  <a:noFill/>
                </a:ln>
                <a:solidFill>
                  <a:prstClr val="black">
                    <a:lumMod val="65000"/>
                    <a:lumOff val="35000"/>
                  </a:prstClr>
                </a:solidFill>
                <a:effectLst/>
                <a:uLnTx/>
                <a:uFillTx/>
                <a:latin typeface="iCiel Cadena" panose="02000503000000020004" pitchFamily="50" charset="0"/>
                <a:ea typeface="+mn-ea"/>
                <a:cs typeface="+mn-cs"/>
              </a:rPr>
              <a:t>?</a:t>
            </a:r>
            <a:endPar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ea typeface="+mn-ea"/>
              <a:cs typeface="+mn-cs"/>
            </a:endParaRPr>
          </a:p>
        </p:txBody>
      </p:sp>
      <p:pic>
        <p:nvPicPr>
          <p:cNvPr id="12" name="Picture 11">
            <a:extLst>
              <a:ext uri="{FF2B5EF4-FFF2-40B4-BE49-F238E27FC236}">
                <a16:creationId xmlns:a16="http://schemas.microsoft.com/office/drawing/2014/main" id="{1C90DF5C-83D3-4C1D-9FAA-A48CD5443ABA}"/>
              </a:ext>
            </a:extLst>
          </p:cNvPr>
          <p:cNvPicPr>
            <a:picLocks noChangeAspect="1"/>
          </p:cNvPicPr>
          <p:nvPr/>
        </p:nvPicPr>
        <p:blipFill>
          <a:blip r:embed="rId4"/>
          <a:stretch>
            <a:fillRect/>
          </a:stretch>
        </p:blipFill>
        <p:spPr>
          <a:xfrm>
            <a:off x="2286000" y="304297"/>
            <a:ext cx="7010400" cy="943704"/>
          </a:xfrm>
          <a:prstGeom prst="rect">
            <a:avLst/>
          </a:prstGeom>
        </p:spPr>
      </p:pic>
    </p:spTree>
    <p:extLst>
      <p:ext uri="{BB962C8B-B14F-4D97-AF65-F5344CB8AC3E}">
        <p14:creationId xmlns:p14="http://schemas.microsoft.com/office/powerpoint/2010/main" val="8561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3" name="组合 12"/>
          <p:cNvGrpSpPr/>
          <p:nvPr/>
        </p:nvGrpSpPr>
        <p:grpSpPr>
          <a:xfrm flipH="1">
            <a:off x="6790371" y="0"/>
            <a:ext cx="5270642" cy="7132501"/>
            <a:chOff x="3041306" y="1382701"/>
            <a:chExt cx="5388751" cy="7132501"/>
          </a:xfrm>
        </p:grpSpPr>
        <p:pic>
          <p:nvPicPr>
            <p:cNvPr id="3" name="图片 2"/>
            <p:cNvPicPr>
              <a:picLocks noChangeAspect="1"/>
            </p:cNvPicPr>
            <p:nvPr/>
          </p:nvPicPr>
          <p:blipFill>
            <a:blip r:embed="rId2"/>
            <a:stretch>
              <a:fillRect/>
            </a:stretch>
          </p:blipFill>
          <p:spPr>
            <a:xfrm>
              <a:off x="3041306" y="1382701"/>
              <a:ext cx="5388751" cy="7132501"/>
            </a:xfrm>
            <a:prstGeom prst="rect">
              <a:avLst/>
            </a:prstGeom>
          </p:spPr>
        </p:pic>
        <p:pic>
          <p:nvPicPr>
            <p:cNvPr id="12" name="图片 11"/>
            <p:cNvPicPr>
              <a:picLocks noChangeAspect="1"/>
            </p:cNvPicPr>
            <p:nvPr/>
          </p:nvPicPr>
          <p:blipFill>
            <a:blip r:embed="rId3"/>
            <a:stretch>
              <a:fillRect/>
            </a:stretch>
          </p:blipFill>
          <p:spPr>
            <a:xfrm>
              <a:off x="3166057" y="2113950"/>
              <a:ext cx="4230000" cy="5670001"/>
            </a:xfrm>
            <a:prstGeom prst="rect">
              <a:avLst/>
            </a:prstGeom>
          </p:spPr>
        </p:pic>
      </p:grpSp>
      <p:pic>
        <p:nvPicPr>
          <p:cNvPr id="7" name="图片 6"/>
          <p:cNvPicPr>
            <a:picLocks noChangeAspect="1"/>
          </p:cNvPicPr>
          <p:nvPr/>
        </p:nvPicPr>
        <p:blipFill>
          <a:blip r:embed="rId4"/>
          <a:stretch>
            <a:fillRect/>
          </a:stretch>
        </p:blipFill>
        <p:spPr>
          <a:xfrm>
            <a:off x="512177" y="165021"/>
            <a:ext cx="837560" cy="1149417"/>
          </a:xfrm>
          <a:prstGeom prst="rect">
            <a:avLst/>
          </a:prstGeom>
        </p:spPr>
      </p:pic>
      <p:pic>
        <p:nvPicPr>
          <p:cNvPr id="8" name="图片 7"/>
          <p:cNvPicPr>
            <a:picLocks noChangeAspect="1"/>
          </p:cNvPicPr>
          <p:nvPr/>
        </p:nvPicPr>
        <p:blipFill>
          <a:blip r:embed="rId5"/>
          <a:stretch>
            <a:fillRect/>
          </a:stretch>
        </p:blipFill>
        <p:spPr>
          <a:xfrm>
            <a:off x="0" y="5181750"/>
            <a:ext cx="2171250" cy="1676250"/>
          </a:xfrm>
          <a:prstGeom prst="rect">
            <a:avLst/>
          </a:prstGeom>
        </p:spPr>
      </p:pic>
      <p:pic>
        <p:nvPicPr>
          <p:cNvPr id="23" name="图片 22"/>
          <p:cNvPicPr>
            <a:picLocks noChangeAspect="1"/>
          </p:cNvPicPr>
          <p:nvPr/>
        </p:nvPicPr>
        <p:blipFill>
          <a:blip r:embed="rId6"/>
          <a:stretch>
            <a:fillRect/>
          </a:stretch>
        </p:blipFill>
        <p:spPr>
          <a:xfrm rot="13580792">
            <a:off x="-679726" y="1130261"/>
            <a:ext cx="8464307" cy="7723223"/>
          </a:xfrm>
          <a:prstGeom prst="rect">
            <a:avLst/>
          </a:prstGeom>
        </p:spPr>
      </p:pic>
      <p:pic>
        <p:nvPicPr>
          <p:cNvPr id="9" name="Picture 8">
            <a:extLst>
              <a:ext uri="{FF2B5EF4-FFF2-40B4-BE49-F238E27FC236}">
                <a16:creationId xmlns:a16="http://schemas.microsoft.com/office/drawing/2014/main" id="{840D7770-74F7-48C9-AA9C-69EC1050062E}"/>
              </a:ext>
            </a:extLst>
          </p:cNvPr>
          <p:cNvPicPr>
            <a:picLocks noChangeAspect="1"/>
          </p:cNvPicPr>
          <p:nvPr/>
        </p:nvPicPr>
        <p:blipFill>
          <a:blip r:embed="rId7"/>
          <a:stretch>
            <a:fillRect/>
          </a:stretch>
        </p:blipFill>
        <p:spPr>
          <a:xfrm>
            <a:off x="220544" y="2992091"/>
            <a:ext cx="6569828" cy="2605427"/>
          </a:xfrm>
          <a:prstGeom prst="roundRect">
            <a:avLst>
              <a:gd name="adj" fmla="val 38845"/>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8686800" y="635284"/>
            <a:ext cx="3505200" cy="6222716"/>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3809796" y="2259554"/>
            <a:ext cx="4572406"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t>TẠM BIỆT VÀ</a:t>
            </a:r>
            <a:b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br>
            <a: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t>HẸN GẶP LẠI</a:t>
            </a:r>
          </a:p>
        </p:txBody>
      </p:sp>
      <p:sp>
        <p:nvSpPr>
          <p:cNvPr id="10" name="TextBox 9">
            <a:extLst>
              <a:ext uri="{FF2B5EF4-FFF2-40B4-BE49-F238E27FC236}">
                <a16:creationId xmlns:a16="http://schemas.microsoft.com/office/drawing/2014/main" id="{6A6F7314-FEFB-4A87-8995-26D69B4180A9}"/>
              </a:ext>
            </a:extLst>
          </p:cNvPr>
          <p:cNvSpPr txBox="1"/>
          <p:nvPr/>
        </p:nvSpPr>
        <p:spPr>
          <a:xfrm>
            <a:off x="3655583" y="6120137"/>
            <a:ext cx="9057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Design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Tranthao121004@gmail.com</a:t>
            </a:r>
          </a:p>
        </p:txBody>
      </p:sp>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1" name="Speech Bubble: Rectangle with Corners Rounded 10">
            <a:extLst>
              <a:ext uri="{FF2B5EF4-FFF2-40B4-BE49-F238E27FC236}">
                <a16:creationId xmlns:a16="http://schemas.microsoft.com/office/drawing/2014/main" id="{A8203C60-724D-4F99-9E6B-D8BA1186D3DD}"/>
              </a:ext>
            </a:extLst>
          </p:cNvPr>
          <p:cNvSpPr/>
          <p:nvPr/>
        </p:nvSpPr>
        <p:spPr>
          <a:xfrm flipH="1">
            <a:off x="2875639" y="696833"/>
            <a:ext cx="759233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Em đã sử dụng bộ phận nào của cơ thể để </a:t>
            </a: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cs typeface="+mn-cs"/>
              </a:rPr>
              <a:t>vận</a:t>
            </a:r>
            <a:r>
              <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 </a:t>
            </a: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cs typeface="+mn-cs"/>
              </a:rPr>
              <a:t>động</a:t>
            </a:r>
            <a:r>
              <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 </a:t>
            </a: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cs typeface="+mn-cs"/>
              </a:rPr>
              <a:t>theo</a:t>
            </a:r>
            <a:r>
              <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 </a:t>
            </a: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cs typeface="+mn-cs"/>
              </a:rPr>
              <a:t>bài</a:t>
            </a:r>
            <a:r>
              <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 </a:t>
            </a:r>
            <a:r>
              <a:rPr kumimoji="0" lang="en-US" sz="3200" b="0" i="0" u="none" strike="noStrike" kern="1200" cap="none" spc="0" normalizeH="0" baseline="0" noProof="0" dirty="0" err="1">
                <a:ln>
                  <a:noFill/>
                </a:ln>
                <a:solidFill>
                  <a:prstClr val="black">
                    <a:lumMod val="65000"/>
                    <a:lumOff val="35000"/>
                  </a:prstClr>
                </a:solidFill>
                <a:effectLst/>
                <a:uLnTx/>
                <a:uFillTx/>
                <a:latin typeface="iCiel Cadena" panose="02000503000000020004" pitchFamily="50" charset="0"/>
                <a:cs typeface="+mn-cs"/>
              </a:rPr>
              <a:t>hát</a:t>
            </a:r>
            <a:r>
              <a:rPr kumimoji="0" lang="vi-VN"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rPr>
              <a:t>?</a:t>
            </a:r>
            <a:endParaRPr kumimoji="0" lang="en-US" sz="3200" b="0" i="0" u="none" strike="noStrike" kern="1200" cap="none" spc="0" normalizeH="0" baseline="0" noProof="0" dirty="0">
              <a:ln>
                <a:noFill/>
              </a:ln>
              <a:solidFill>
                <a:prstClr val="black">
                  <a:lumMod val="65000"/>
                  <a:lumOff val="35000"/>
                </a:prstClr>
              </a:solidFill>
              <a:effectLst/>
              <a:uLnTx/>
              <a:uFillTx/>
              <a:latin typeface="iCiel Cadena" panose="02000503000000020004" pitchFamily="50" charset="0"/>
              <a:cs typeface="+mn-cs"/>
            </a:endParaRPr>
          </a:p>
        </p:txBody>
      </p:sp>
      <p:pic>
        <p:nvPicPr>
          <p:cNvPr id="12" name="Picture 11">
            <a:extLst>
              <a:ext uri="{FF2B5EF4-FFF2-40B4-BE49-F238E27FC236}">
                <a16:creationId xmlns:a16="http://schemas.microsoft.com/office/drawing/2014/main" id="{9C873E2C-9ECB-4199-953B-5E63A90C85D4}"/>
              </a:ext>
            </a:extLst>
          </p:cNvPr>
          <p:cNvPicPr>
            <a:picLocks noChangeAspect="1"/>
          </p:cNvPicPr>
          <p:nvPr/>
        </p:nvPicPr>
        <p:blipFill>
          <a:blip r:embed="rId3"/>
          <a:stretch>
            <a:fillRect/>
          </a:stretch>
        </p:blipFill>
        <p:spPr>
          <a:xfrm>
            <a:off x="16842" y="2141416"/>
            <a:ext cx="2995061" cy="4326624"/>
          </a:xfrm>
          <a:prstGeom prst="rect">
            <a:avLst/>
          </a:prstGeom>
        </p:spPr>
      </p:pic>
    </p:spTree>
    <p:extLst>
      <p:ext uri="{BB962C8B-B14F-4D97-AF65-F5344CB8AC3E}">
        <p14:creationId xmlns:p14="http://schemas.microsoft.com/office/powerpoint/2010/main" val="3873920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6" name="图片 5">
            <a:extLst>
              <a:ext uri="{FF2B5EF4-FFF2-40B4-BE49-F238E27FC236}">
                <a16:creationId xmlns:a16="http://schemas.microsoft.com/office/drawing/2014/main" id="{7C68FA67-D5C2-4C19-9E2D-E1C5ED709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5" t="26418" r="2215" b="-3549"/>
          <a:stretch/>
        </p:blipFill>
        <p:spPr>
          <a:xfrm flipH="1">
            <a:off x="270076" y="1591692"/>
            <a:ext cx="11651848" cy="5289135"/>
          </a:xfrm>
          <a:prstGeom prst="rect">
            <a:avLst/>
          </a:prstGeom>
        </p:spPr>
      </p:pic>
      <p:sp>
        <p:nvSpPr>
          <p:cNvPr id="15" name="TextBox 14">
            <a:extLst>
              <a:ext uri="{FF2B5EF4-FFF2-40B4-BE49-F238E27FC236}">
                <a16:creationId xmlns:a16="http://schemas.microsoft.com/office/drawing/2014/main" id="{B7F2BA97-01A4-4DD3-8AC2-5473CF0A7253}"/>
              </a:ext>
            </a:extLst>
          </p:cNvPr>
          <p:cNvSpPr txBox="1"/>
          <p:nvPr/>
        </p:nvSpPr>
        <p:spPr>
          <a:xfrm>
            <a:off x="2910208" y="5769950"/>
            <a:ext cx="60978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tranthao121004@gmail.com</a:t>
            </a:r>
          </a:p>
        </p:txBody>
      </p:sp>
      <p:pic>
        <p:nvPicPr>
          <p:cNvPr id="4" name="Picture 3">
            <a:extLst>
              <a:ext uri="{FF2B5EF4-FFF2-40B4-BE49-F238E27FC236}">
                <a16:creationId xmlns:a16="http://schemas.microsoft.com/office/drawing/2014/main" id="{9CA345F7-5B22-42A1-B66C-422F96BA4BD7}"/>
              </a:ext>
            </a:extLst>
          </p:cNvPr>
          <p:cNvPicPr>
            <a:picLocks noChangeAspect="1"/>
          </p:cNvPicPr>
          <p:nvPr/>
        </p:nvPicPr>
        <p:blipFill>
          <a:blip r:embed="rId4"/>
          <a:stretch>
            <a:fillRect/>
          </a:stretch>
        </p:blipFill>
        <p:spPr>
          <a:xfrm>
            <a:off x="1442108" y="1517372"/>
            <a:ext cx="7730398" cy="3456732"/>
          </a:xfrm>
          <a:prstGeom prst="rect">
            <a:avLst/>
          </a:prstGeom>
        </p:spPr>
      </p:pic>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6" name="图片 5">
            <a:extLst>
              <a:ext uri="{FF2B5EF4-FFF2-40B4-BE49-F238E27FC236}">
                <a16:creationId xmlns:a16="http://schemas.microsoft.com/office/drawing/2014/main" id="{7C68FA67-D5C2-4C19-9E2D-E1C5ED709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5" t="26418" r="2215" b="-3549"/>
          <a:stretch/>
        </p:blipFill>
        <p:spPr>
          <a:xfrm flipH="1">
            <a:off x="270076" y="1591692"/>
            <a:ext cx="11651848" cy="5289135"/>
          </a:xfrm>
          <a:prstGeom prst="rect">
            <a:avLst/>
          </a:prstGeom>
        </p:spPr>
      </p:pic>
      <p:grpSp>
        <p:nvGrpSpPr>
          <p:cNvPr id="10" name="Group 9">
            <a:extLst>
              <a:ext uri="{FF2B5EF4-FFF2-40B4-BE49-F238E27FC236}">
                <a16:creationId xmlns:a16="http://schemas.microsoft.com/office/drawing/2014/main" id="{5A15E433-E78A-47B9-8EE0-20B9B36E487E}"/>
              </a:ext>
            </a:extLst>
          </p:cNvPr>
          <p:cNvGrpSpPr/>
          <p:nvPr/>
        </p:nvGrpSpPr>
        <p:grpSpPr>
          <a:xfrm>
            <a:off x="494841" y="835700"/>
            <a:ext cx="8382000" cy="1619226"/>
            <a:chOff x="1905000" y="361974"/>
            <a:chExt cx="8382000" cy="1619226"/>
          </a:xfrm>
        </p:grpSpPr>
        <p:grpSp>
          <p:nvGrpSpPr>
            <p:cNvPr id="11" name="Group 10">
              <a:extLst>
                <a:ext uri="{FF2B5EF4-FFF2-40B4-BE49-F238E27FC236}">
                  <a16:creationId xmlns:a16="http://schemas.microsoft.com/office/drawing/2014/main" id="{30165D36-50BA-40A6-B641-984403017A7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3" name="Rectangle: Diagonal Corners Rounded 12">
                <a:extLst>
                  <a:ext uri="{FF2B5EF4-FFF2-40B4-BE49-F238E27FC236}">
                    <a16:creationId xmlns:a16="http://schemas.microsoft.com/office/drawing/2014/main" id="{D64D623D-1895-4ADC-AC98-3924BE8904A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4" name="Rectangle: Diagonal Corners Rounded 13">
                <a:extLst>
                  <a:ext uri="{FF2B5EF4-FFF2-40B4-BE49-F238E27FC236}">
                    <a16:creationId xmlns:a16="http://schemas.microsoft.com/office/drawing/2014/main" id="{713BC5E3-E141-4600-8C8F-4F7512A4FEE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grpSp>
        <p:sp>
          <p:nvSpPr>
            <p:cNvPr id="12" name="TextBox 11">
              <a:extLst>
                <a:ext uri="{FF2B5EF4-FFF2-40B4-BE49-F238E27FC236}">
                  <a16:creationId xmlns:a16="http://schemas.microsoft.com/office/drawing/2014/main" id="{4A392086-9FA9-475E-A144-9BA3ED6E3B5C}"/>
                </a:ext>
              </a:extLst>
            </p:cNvPr>
            <p:cNvSpPr txBox="1"/>
            <p:nvPr/>
          </p:nvSpPr>
          <p:spPr>
            <a:xfrm>
              <a:off x="2415073" y="361974"/>
              <a:ext cx="7458419" cy="1619226"/>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C000"/>
                  </a:solidFill>
                  <a:effectLst/>
                  <a:uLnTx/>
                  <a:uFillTx/>
                  <a:latin typeface="Coiny" panose="02000903060500060000" pitchFamily="2" charset="0"/>
                </a:rPr>
                <a:t>Khám</a:t>
              </a:r>
              <a:r>
                <a:rPr kumimoji="0" lang="en-US" sz="8800" b="0" i="0" u="none" strike="noStrike" kern="1200" cap="none" spc="0" normalizeH="0" baseline="0" noProof="0" dirty="0">
                  <a:ln>
                    <a:noFill/>
                  </a:ln>
                  <a:solidFill>
                    <a:srgbClr val="FFC000"/>
                  </a:solidFill>
                  <a:effectLst/>
                  <a:uLnTx/>
                  <a:uFillTx/>
                  <a:latin typeface="Coiny" panose="02000903060500060000" pitchFamily="2" charset="0"/>
                </a:rPr>
                <a:t> </a:t>
              </a:r>
              <a:r>
                <a:rPr kumimoji="0" lang="en-US" sz="8800" b="0" i="0" u="none" strike="noStrike" kern="1200" cap="none" spc="0" normalizeH="0" baseline="0" noProof="0" dirty="0" err="1">
                  <a:ln>
                    <a:noFill/>
                  </a:ln>
                  <a:solidFill>
                    <a:srgbClr val="FFC000"/>
                  </a:solidFill>
                  <a:effectLst/>
                  <a:uLnTx/>
                  <a:uFillTx/>
                  <a:latin typeface="Coiny" panose="02000903060500060000" pitchFamily="2" charset="0"/>
                </a:rPr>
                <a:t>phá</a:t>
              </a:r>
              <a:endParaRPr kumimoji="0" lang="en-US" sz="8800" b="0" i="0" u="none" strike="noStrike" kern="1200" cap="none" spc="0" normalizeH="0" baseline="0" noProof="0" dirty="0">
                <a:ln>
                  <a:noFill/>
                </a:ln>
                <a:solidFill>
                  <a:srgbClr val="FFC000"/>
                </a:solidFill>
                <a:effectLst/>
                <a:uLnTx/>
                <a:uFillTx/>
                <a:latin typeface="Coiny" panose="02000903060500060000" pitchFamily="2" charset="0"/>
              </a:endParaRPr>
            </a:p>
          </p:txBody>
        </p:sp>
      </p:grpSp>
    </p:spTree>
    <p:extLst>
      <p:ext uri="{BB962C8B-B14F-4D97-AF65-F5344CB8AC3E}">
        <p14:creationId xmlns:p14="http://schemas.microsoft.com/office/powerpoint/2010/main" val="359126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8" name="Picture 7">
            <a:extLst>
              <a:ext uri="{FF2B5EF4-FFF2-40B4-BE49-F238E27FC236}">
                <a16:creationId xmlns:a16="http://schemas.microsoft.com/office/drawing/2014/main" id="{EEA956D3-08D7-40D2-AD75-500D5EEA8D1D}"/>
              </a:ext>
            </a:extLst>
          </p:cNvPr>
          <p:cNvPicPr>
            <a:picLocks noChangeAspect="1"/>
          </p:cNvPicPr>
          <p:nvPr/>
        </p:nvPicPr>
        <p:blipFill rotWithShape="1">
          <a:blip r:embed="rId3"/>
          <a:srcRect b="2022"/>
          <a:stretch/>
        </p:blipFill>
        <p:spPr>
          <a:xfrm>
            <a:off x="4813060" y="885107"/>
            <a:ext cx="4407103" cy="5729212"/>
          </a:xfrm>
          <a:prstGeom prst="rect">
            <a:avLst/>
          </a:prstGeom>
        </p:spPr>
      </p:pic>
      <p:grpSp>
        <p:nvGrpSpPr>
          <p:cNvPr id="11" name="组合 20">
            <a:extLst>
              <a:ext uri="{FF2B5EF4-FFF2-40B4-BE49-F238E27FC236}">
                <a16:creationId xmlns:a16="http://schemas.microsoft.com/office/drawing/2014/main" id="{D3ED1823-EC5C-4F4B-91FA-8B4FBF88A2C8}"/>
              </a:ext>
            </a:extLst>
          </p:cNvPr>
          <p:cNvGrpSpPr/>
          <p:nvPr/>
        </p:nvGrpSpPr>
        <p:grpSpPr>
          <a:xfrm>
            <a:off x="512177" y="165021"/>
            <a:ext cx="11167646" cy="1149417"/>
            <a:chOff x="512177" y="165021"/>
            <a:chExt cx="11167646" cy="1149417"/>
          </a:xfrm>
        </p:grpSpPr>
        <p:sp>
          <p:nvSpPr>
            <p:cNvPr id="12" name="文本框 14">
              <a:extLst>
                <a:ext uri="{FF2B5EF4-FFF2-40B4-BE49-F238E27FC236}">
                  <a16:creationId xmlns:a16="http://schemas.microsoft.com/office/drawing/2014/main" id="{265456B4-38C0-49C1-96CA-81E2B395C92D}"/>
                </a:ext>
              </a:extLst>
            </p:cNvPr>
            <p:cNvSpPr/>
            <p:nvPr/>
          </p:nvSpPr>
          <p:spPr>
            <a:xfrm>
              <a:off x="1382180" y="197011"/>
              <a:ext cx="10297643" cy="954107"/>
            </a:xfrm>
            <a:prstGeom prst="rect">
              <a:avLst/>
            </a:prstGeom>
            <a:noFill/>
            <a:ln w="9525">
              <a:noFill/>
            </a:ln>
          </p:spPr>
          <p:txBody>
            <a:bodyPr wrap="square">
              <a:spAutoFit/>
            </a:bodyPr>
            <a:lstStyle/>
            <a:p>
              <a:pPr lvl="0" algn="just"/>
              <a:r>
                <a:rPr lang="en-US" altLang="zh-CN" sz="2800" dirty="0">
                  <a:latin typeface="Arial" panose="020B0604020202020204" pitchFamily="34" charset="0"/>
                  <a:ea typeface="微软雅黑" panose="020B0503020204020204" pitchFamily="34" charset="-122"/>
                  <a:cs typeface="Arial" panose="020B0604020202020204" pitchFamily="34" charset="0"/>
                </a:rPr>
                <a:t>Quan </a:t>
              </a:r>
              <a:r>
                <a:rPr lang="en-US" altLang="zh-CN" sz="2800" dirty="0" err="1">
                  <a:latin typeface="Arial" panose="020B0604020202020204" pitchFamily="34" charset="0"/>
                  <a:ea typeface="微软雅黑" panose="020B0503020204020204" pitchFamily="34" charset="-122"/>
                  <a:cs typeface="Arial" panose="020B0604020202020204" pitchFamily="34" charset="0"/>
                </a:rPr>
                <a:t>sát</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các</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hình</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dưới</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đây</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chỉ</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và</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nói</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tên</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một</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số</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cơ</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xương</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và</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khớp</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của</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cơ</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latin typeface="Arial" panose="020B0604020202020204" pitchFamily="34" charset="0"/>
                  <a:ea typeface="微软雅黑" panose="020B0503020204020204" pitchFamily="34" charset="-122"/>
                  <a:cs typeface="Arial" panose="020B0604020202020204" pitchFamily="34" charset="0"/>
                </a:rPr>
                <a:t>thể</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3" name="图片 22">
              <a:extLst>
                <a:ext uri="{FF2B5EF4-FFF2-40B4-BE49-F238E27FC236}">
                  <a16:creationId xmlns:a16="http://schemas.microsoft.com/office/drawing/2014/main" id="{35462EC8-8DEB-4228-9FF6-5A8D8113D4B6}"/>
                </a:ext>
              </a:extLst>
            </p:cNvPr>
            <p:cNvPicPr>
              <a:picLocks noChangeAspect="1"/>
            </p:cNvPicPr>
            <p:nvPr/>
          </p:nvPicPr>
          <p:blipFill>
            <a:blip r:embed="rId4"/>
            <a:stretch>
              <a:fillRect/>
            </a:stretch>
          </p:blipFill>
          <p:spPr>
            <a:xfrm>
              <a:off x="512177" y="165021"/>
              <a:ext cx="837560" cy="1149417"/>
            </a:xfrm>
            <a:prstGeom prst="rect">
              <a:avLst/>
            </a:prstGeom>
          </p:spPr>
        </p:pic>
      </p:grpSp>
    </p:spTree>
    <p:extLst>
      <p:ext uri="{BB962C8B-B14F-4D97-AF65-F5344CB8AC3E}">
        <p14:creationId xmlns:p14="http://schemas.microsoft.com/office/powerpoint/2010/main" val="2095292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1293153" y="868048"/>
            <a:ext cx="9082745"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pic>
        <p:nvPicPr>
          <p:cNvPr id="6" name="Picture 5">
            <a:extLst>
              <a:ext uri="{FF2B5EF4-FFF2-40B4-BE49-F238E27FC236}">
                <a16:creationId xmlns:a16="http://schemas.microsoft.com/office/drawing/2014/main" id="{0036D4F7-5AAB-4911-B19F-87C66B2F71BB}"/>
              </a:ext>
            </a:extLst>
          </p:cNvPr>
          <p:cNvPicPr>
            <a:picLocks noChangeAspect="1"/>
          </p:cNvPicPr>
          <p:nvPr/>
        </p:nvPicPr>
        <p:blipFill>
          <a:blip r:embed="rId5"/>
          <a:stretch>
            <a:fillRect/>
          </a:stretch>
        </p:blipFill>
        <p:spPr>
          <a:xfrm>
            <a:off x="3606910" y="1141439"/>
            <a:ext cx="4940397" cy="4709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9" name="圆角矩形 15">
            <a:extLst>
              <a:ext uri="{FF2B5EF4-FFF2-40B4-BE49-F238E27FC236}">
                <a16:creationId xmlns:a16="http://schemas.microsoft.com/office/drawing/2014/main" id="{38BB2229-F6F7-40AB-86C7-253F9E245607}"/>
              </a:ext>
            </a:extLst>
          </p:cNvPr>
          <p:cNvSpPr/>
          <p:nvPr/>
        </p:nvSpPr>
        <p:spPr>
          <a:xfrm>
            <a:off x="1924493" y="1974927"/>
            <a:ext cx="8623006" cy="46066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16">
            <a:extLst>
              <a:ext uri="{FF2B5EF4-FFF2-40B4-BE49-F238E27FC236}">
                <a16:creationId xmlns:a16="http://schemas.microsoft.com/office/drawing/2014/main" id="{8C64BE8A-2F94-467B-8BCC-081DF3EE7C62}"/>
              </a:ext>
            </a:extLst>
          </p:cNvPr>
          <p:cNvSpPr/>
          <p:nvPr/>
        </p:nvSpPr>
        <p:spPr>
          <a:xfrm>
            <a:off x="2099156" y="2202341"/>
            <a:ext cx="8321835" cy="4139303"/>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nvGrpSpPr>
          <p:cNvPr id="14" name="组合 27">
            <a:extLst>
              <a:ext uri="{FF2B5EF4-FFF2-40B4-BE49-F238E27FC236}">
                <a16:creationId xmlns:a16="http://schemas.microsoft.com/office/drawing/2014/main" id="{A66E1365-464C-4034-A086-31CB145BF924}"/>
              </a:ext>
            </a:extLst>
          </p:cNvPr>
          <p:cNvGrpSpPr/>
          <p:nvPr/>
        </p:nvGrpSpPr>
        <p:grpSpPr>
          <a:xfrm>
            <a:off x="512177" y="165021"/>
            <a:ext cx="10564861" cy="1149417"/>
            <a:chOff x="512177" y="165021"/>
            <a:chExt cx="10564861" cy="1149417"/>
          </a:xfrm>
        </p:grpSpPr>
        <p:sp>
          <p:nvSpPr>
            <p:cNvPr id="15" name="文本框 14">
              <a:extLst>
                <a:ext uri="{FF2B5EF4-FFF2-40B4-BE49-F238E27FC236}">
                  <a16:creationId xmlns:a16="http://schemas.microsoft.com/office/drawing/2014/main" id="{494DB202-DFE1-4B00-8DE5-CEDC29B643DC}"/>
                </a:ext>
              </a:extLst>
            </p:cNvPr>
            <p:cNvSpPr/>
            <p:nvPr/>
          </p:nvSpPr>
          <p:spPr>
            <a:xfrm>
              <a:off x="1362612" y="296948"/>
              <a:ext cx="9714426" cy="584775"/>
            </a:xfrm>
            <a:prstGeom prst="rect">
              <a:avLst/>
            </a:prstGeom>
            <a:noFill/>
            <a:ln w="9525">
              <a:noFill/>
            </a:ln>
          </p:spPr>
          <p:txBody>
            <a:bodyPr wrap="square">
              <a:spAutoFit/>
            </a:bodyPr>
            <a:lstStyle/>
            <a:p>
              <a:pPr lvl="0" algn="just"/>
              <a:r>
                <a:rPr lang="en-US" altLang="zh-CN" sz="3200" b="1" dirty="0" err="1">
                  <a:latin typeface="+mj-lt"/>
                  <a:ea typeface="微软雅黑" panose="020B0503020204020204" pitchFamily="34" charset="-122"/>
                </a:rPr>
                <a:t>Chỉ</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và</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nói</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tên</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một</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số</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cơ</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xương</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và</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khớp</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trên</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cơ</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thể</a:t>
              </a:r>
              <a:r>
                <a:rPr lang="en-US" altLang="zh-CN" sz="3200" b="1" dirty="0">
                  <a:latin typeface="+mj-lt"/>
                  <a:ea typeface="微软雅黑" panose="020B0503020204020204" pitchFamily="34" charset="-122"/>
                </a:rPr>
                <a:t> </a:t>
              </a:r>
              <a:r>
                <a:rPr lang="en-US" altLang="zh-CN" sz="3200" b="1" dirty="0" err="1">
                  <a:latin typeface="+mj-lt"/>
                  <a:ea typeface="微软雅黑" panose="020B0503020204020204" pitchFamily="34" charset="-122"/>
                </a:rPr>
                <a:t>em</a:t>
              </a:r>
              <a:endParaRPr lang="en-US" altLang="zh-CN" sz="3200" b="1" dirty="0">
                <a:latin typeface="+mj-lt"/>
                <a:ea typeface="微软雅黑" panose="020B0503020204020204" pitchFamily="34" charset="-122"/>
              </a:endParaRPr>
            </a:p>
          </p:txBody>
        </p:sp>
        <p:pic>
          <p:nvPicPr>
            <p:cNvPr id="16" name="图片 29">
              <a:extLst>
                <a:ext uri="{FF2B5EF4-FFF2-40B4-BE49-F238E27FC236}">
                  <a16:creationId xmlns:a16="http://schemas.microsoft.com/office/drawing/2014/main" id="{75DA449C-9681-47A3-9587-2F7BA62E6ADB}"/>
                </a:ext>
              </a:extLst>
            </p:cNvPr>
            <p:cNvPicPr>
              <a:picLocks noChangeAspect="1"/>
            </p:cNvPicPr>
            <p:nvPr/>
          </p:nvPicPr>
          <p:blipFill>
            <a:blip r:embed="rId3"/>
            <a:stretch>
              <a:fillRect/>
            </a:stretch>
          </p:blipFill>
          <p:spPr>
            <a:xfrm>
              <a:off x="512177" y="165021"/>
              <a:ext cx="837560" cy="1149417"/>
            </a:xfrm>
            <a:prstGeom prst="rect">
              <a:avLst/>
            </a:prstGeom>
          </p:spPr>
        </p:pic>
      </p:grpSp>
      <p:pic>
        <p:nvPicPr>
          <p:cNvPr id="17" name="Picture 16">
            <a:extLst>
              <a:ext uri="{FF2B5EF4-FFF2-40B4-BE49-F238E27FC236}">
                <a16:creationId xmlns:a16="http://schemas.microsoft.com/office/drawing/2014/main" id="{2383D33D-D276-47C3-861F-ADC8EB7F16D8}"/>
              </a:ext>
            </a:extLst>
          </p:cNvPr>
          <p:cNvPicPr>
            <a:picLocks noChangeAspect="1"/>
          </p:cNvPicPr>
          <p:nvPr/>
        </p:nvPicPr>
        <p:blipFill>
          <a:blip r:embed="rId4"/>
          <a:stretch>
            <a:fillRect/>
          </a:stretch>
        </p:blipFill>
        <p:spPr>
          <a:xfrm>
            <a:off x="3456531" y="2385629"/>
            <a:ext cx="6070147" cy="3772726"/>
          </a:xfrm>
          <a:prstGeom prst="rect">
            <a:avLst/>
          </a:prstGeom>
        </p:spPr>
      </p:pic>
      <p:pic>
        <p:nvPicPr>
          <p:cNvPr id="18" name="Picture 17">
            <a:extLst>
              <a:ext uri="{FF2B5EF4-FFF2-40B4-BE49-F238E27FC236}">
                <a16:creationId xmlns:a16="http://schemas.microsoft.com/office/drawing/2014/main" id="{D880629E-C4B6-4348-A0D8-CA6B847D5A4C}"/>
              </a:ext>
            </a:extLst>
          </p:cNvPr>
          <p:cNvPicPr>
            <a:picLocks noChangeAspect="1"/>
          </p:cNvPicPr>
          <p:nvPr/>
        </p:nvPicPr>
        <p:blipFill>
          <a:blip r:embed="rId5"/>
          <a:stretch>
            <a:fillRect/>
          </a:stretch>
        </p:blipFill>
        <p:spPr>
          <a:xfrm>
            <a:off x="2538419" y="2511275"/>
            <a:ext cx="918112" cy="1001577"/>
          </a:xfrm>
          <a:prstGeom prst="rect">
            <a:avLst/>
          </a:prstGeom>
        </p:spPr>
      </p:pic>
      <p:grpSp>
        <p:nvGrpSpPr>
          <p:cNvPr id="19" name="Group 18">
            <a:extLst>
              <a:ext uri="{FF2B5EF4-FFF2-40B4-BE49-F238E27FC236}">
                <a16:creationId xmlns:a16="http://schemas.microsoft.com/office/drawing/2014/main" id="{ECC4BB7B-CBC6-44A1-B2A0-3F474769A3B5}"/>
              </a:ext>
            </a:extLst>
          </p:cNvPr>
          <p:cNvGrpSpPr/>
          <p:nvPr/>
        </p:nvGrpSpPr>
        <p:grpSpPr>
          <a:xfrm>
            <a:off x="8795918" y="4141189"/>
            <a:ext cx="2943177" cy="2440364"/>
            <a:chOff x="8660218" y="7020791"/>
            <a:chExt cx="2943177" cy="2440364"/>
          </a:xfrm>
        </p:grpSpPr>
        <p:sp>
          <p:nvSpPr>
            <p:cNvPr id="20" name="Cloud 19">
              <a:extLst>
                <a:ext uri="{FF2B5EF4-FFF2-40B4-BE49-F238E27FC236}">
                  <a16:creationId xmlns:a16="http://schemas.microsoft.com/office/drawing/2014/main" id="{BAA65819-3183-4DD6-AB83-4DD95351C0F1}"/>
                </a:ext>
              </a:extLst>
            </p:cNvPr>
            <p:cNvSpPr/>
            <p:nvPr/>
          </p:nvSpPr>
          <p:spPr>
            <a:xfrm rot="554997">
              <a:off x="8660218" y="7020791"/>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F602044-11C7-424A-BEA0-2B8778F3B230}"/>
                </a:ext>
              </a:extLst>
            </p:cNvPr>
            <p:cNvGrpSpPr/>
            <p:nvPr/>
          </p:nvGrpSpPr>
          <p:grpSpPr>
            <a:xfrm>
              <a:off x="9102854" y="7086600"/>
              <a:ext cx="2257349" cy="1592622"/>
              <a:chOff x="9066995" y="7098813"/>
              <a:chExt cx="2257349" cy="1592622"/>
            </a:xfrm>
          </p:grpSpPr>
          <p:pic>
            <p:nvPicPr>
              <p:cNvPr id="22" name="Picture 21">
                <a:extLst>
                  <a:ext uri="{FF2B5EF4-FFF2-40B4-BE49-F238E27FC236}">
                    <a16:creationId xmlns:a16="http://schemas.microsoft.com/office/drawing/2014/main" id="{D91A1582-9A61-44AA-8916-84EB019DD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23" name="TextBox 22">
                <a:extLst>
                  <a:ext uri="{FF2B5EF4-FFF2-40B4-BE49-F238E27FC236}">
                    <a16:creationId xmlns:a16="http://schemas.microsoft.com/office/drawing/2014/main" id="{0EC20C62-5279-4D12-B418-9B3E61453FD3}"/>
                  </a:ext>
                </a:extLst>
              </p:cNvPr>
              <p:cNvSpPr txBox="1"/>
              <p:nvPr/>
            </p:nvSpPr>
            <p:spPr>
              <a:xfrm>
                <a:off x="9066995" y="8291325"/>
                <a:ext cx="2257349" cy="400110"/>
              </a:xfrm>
              <a:prstGeom prst="rect">
                <a:avLst/>
              </a:prstGeom>
              <a:noFill/>
            </p:spPr>
            <p:txBody>
              <a:bodyPr wrap="none" rtlCol="0">
                <a:spAutoFit/>
              </a:bodyPr>
              <a:lstStyle/>
              <a:p>
                <a:pPr algn="ctr"/>
                <a:r>
                  <a:rPr lang="en-US" sz="2000" dirty="0" err="1">
                    <a:solidFill>
                      <a:srgbClr val="DB9231"/>
                    </a:solidFill>
                    <a:latin typeface="iCiel Cadena" panose="02000503000000020004" pitchFamily="50" charset="0"/>
                  </a:rPr>
                  <a:t>Làm</a:t>
                </a:r>
                <a:r>
                  <a:rPr lang="en-US" sz="2000" dirty="0">
                    <a:solidFill>
                      <a:srgbClr val="DB9231"/>
                    </a:solidFill>
                    <a:latin typeface="iCiel Cadena" panose="02000503000000020004" pitchFamily="50" charset="0"/>
                  </a:rPr>
                  <a:t> </a:t>
                </a:r>
                <a:r>
                  <a:rPr lang="en-US" sz="2000" dirty="0" err="1">
                    <a:solidFill>
                      <a:srgbClr val="DB9231"/>
                    </a:solidFill>
                    <a:latin typeface="iCiel Cadena" panose="02000503000000020004" pitchFamily="50" charset="0"/>
                  </a:rPr>
                  <a:t>việc</a:t>
                </a:r>
                <a:r>
                  <a:rPr lang="en-US" sz="2000" dirty="0">
                    <a:solidFill>
                      <a:srgbClr val="DB9231"/>
                    </a:solidFill>
                    <a:latin typeface="iCiel Cadena" panose="02000503000000020004" pitchFamily="50" charset="0"/>
                  </a:rPr>
                  <a:t> </a:t>
                </a:r>
                <a:r>
                  <a:rPr lang="en-US" sz="2000" dirty="0" err="1">
                    <a:solidFill>
                      <a:srgbClr val="DB9231"/>
                    </a:solidFill>
                    <a:latin typeface="iCiel Cadena" panose="02000503000000020004" pitchFamily="50" charset="0"/>
                  </a:rPr>
                  <a:t>nhóm</a:t>
                </a:r>
                <a:r>
                  <a:rPr lang="en-US" sz="2000" dirty="0">
                    <a:solidFill>
                      <a:srgbClr val="DB9231"/>
                    </a:solidFill>
                    <a:latin typeface="iCiel Cadena" panose="02000503000000020004" pitchFamily="50" charset="0"/>
                  </a:rPr>
                  <a:t> </a:t>
                </a:r>
                <a:r>
                  <a:rPr lang="en-US" sz="2000" dirty="0" err="1">
                    <a:solidFill>
                      <a:srgbClr val="DB9231"/>
                    </a:solidFill>
                    <a:latin typeface="iCiel Cadena" panose="02000503000000020004" pitchFamily="50" charset="0"/>
                  </a:rPr>
                  <a:t>đôi</a:t>
                </a:r>
                <a:endParaRPr lang="en-US" sz="2000" dirty="0">
                  <a:solidFill>
                    <a:srgbClr val="DB9231"/>
                  </a:solidFill>
                  <a:latin typeface="iCiel Cadena" panose="02000503000000020004" pitchFamily="50" charset="0"/>
                </a:endParaRPr>
              </a:p>
            </p:txBody>
          </p:sp>
        </p:grpSp>
      </p:grpSp>
    </p:spTree>
    <p:extLst>
      <p:ext uri="{BB962C8B-B14F-4D97-AF65-F5344CB8AC3E}">
        <p14:creationId xmlns:p14="http://schemas.microsoft.com/office/powerpoint/2010/main" val="369346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1916189" y="757352"/>
            <a:ext cx="8847036"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19" name="文本框 18"/>
          <p:cNvSpPr txBox="1"/>
          <p:nvPr/>
        </p:nvSpPr>
        <p:spPr>
          <a:xfrm>
            <a:off x="3298795" y="2475984"/>
            <a:ext cx="60818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solidFill>
                    <a:prstClr val="white"/>
                  </a:solid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VẬN DỤNG</a:t>
            </a:r>
          </a:p>
        </p:txBody>
      </p:sp>
    </p:spTree>
    <p:extLst>
      <p:ext uri="{BB962C8B-B14F-4D97-AF65-F5344CB8AC3E}">
        <p14:creationId xmlns:p14="http://schemas.microsoft.com/office/powerpoint/2010/main" val="35690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1999"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pic>
        <p:nvPicPr>
          <p:cNvPr id="3" name="Picture 2">
            <a:extLst>
              <a:ext uri="{FF2B5EF4-FFF2-40B4-BE49-F238E27FC236}">
                <a16:creationId xmlns:a16="http://schemas.microsoft.com/office/drawing/2014/main" id="{835DA174-C4C4-45B6-874C-15CA03AA6A79}"/>
              </a:ext>
            </a:extLst>
          </p:cNvPr>
          <p:cNvPicPr>
            <a:picLocks noChangeAspect="1"/>
          </p:cNvPicPr>
          <p:nvPr/>
        </p:nvPicPr>
        <p:blipFill>
          <a:blip r:embed="rId4"/>
          <a:stretch>
            <a:fillRect/>
          </a:stretch>
        </p:blipFill>
        <p:spPr>
          <a:xfrm>
            <a:off x="3205686" y="2875638"/>
            <a:ext cx="5780628" cy="3184919"/>
          </a:xfrm>
          <a:prstGeom prst="rect">
            <a:avLst/>
          </a:prstGeom>
        </p:spPr>
      </p:pic>
      <p:sp>
        <p:nvSpPr>
          <p:cNvPr id="5" name="TextBox 4">
            <a:extLst>
              <a:ext uri="{FF2B5EF4-FFF2-40B4-BE49-F238E27FC236}">
                <a16:creationId xmlns:a16="http://schemas.microsoft.com/office/drawing/2014/main" id="{E8A571BC-D597-4894-BE7F-670C1F4EC14E}"/>
              </a:ext>
            </a:extLst>
          </p:cNvPr>
          <p:cNvSpPr txBox="1"/>
          <p:nvPr/>
        </p:nvSpPr>
        <p:spPr>
          <a:xfrm>
            <a:off x="1509823" y="328300"/>
            <a:ext cx="5847907" cy="584775"/>
          </a:xfrm>
          <a:prstGeom prst="rect">
            <a:avLst/>
          </a:prstGeom>
          <a:noFill/>
        </p:spPr>
        <p:txBody>
          <a:bodyPr wrap="square" rtlCol="0">
            <a:spAutoFit/>
          </a:bodyPr>
          <a:lstStyle/>
          <a:p>
            <a:r>
              <a:rPr lang="en-US" sz="3200" dirty="0"/>
              <a:t>1. </a:t>
            </a:r>
            <a:r>
              <a:rPr lang="en-US" sz="3200" dirty="0" err="1"/>
              <a:t>Thực</a:t>
            </a:r>
            <a:r>
              <a:rPr lang="en-US" sz="3200" dirty="0"/>
              <a:t> </a:t>
            </a:r>
            <a:r>
              <a:rPr lang="en-US" sz="3200" dirty="0" err="1"/>
              <a:t>hiện</a:t>
            </a:r>
            <a:r>
              <a:rPr lang="en-US" sz="3200" dirty="0"/>
              <a:t> </a:t>
            </a:r>
            <a:r>
              <a:rPr lang="en-US" sz="3200" dirty="0" err="1"/>
              <a:t>cử</a:t>
            </a:r>
            <a:r>
              <a:rPr lang="en-US" sz="3200" dirty="0"/>
              <a:t> </a:t>
            </a:r>
            <a:r>
              <a:rPr lang="en-US" sz="3200" dirty="0" err="1"/>
              <a:t>động</a:t>
            </a:r>
            <a:r>
              <a:rPr lang="en-US" sz="3200" dirty="0"/>
              <a:t> </a:t>
            </a:r>
            <a:r>
              <a:rPr lang="en-US" sz="3200" dirty="0" err="1"/>
              <a:t>sau</a:t>
            </a:r>
            <a:r>
              <a:rPr lang="en-US" sz="3200" dirty="0"/>
              <a:t>:</a:t>
            </a:r>
          </a:p>
        </p:txBody>
      </p:sp>
      <p:sp>
        <p:nvSpPr>
          <p:cNvPr id="8" name="TextBox 7">
            <a:extLst>
              <a:ext uri="{FF2B5EF4-FFF2-40B4-BE49-F238E27FC236}">
                <a16:creationId xmlns:a16="http://schemas.microsoft.com/office/drawing/2014/main" id="{7976DFB5-3B8E-4A4E-AD5F-A1AFB88C3D03}"/>
              </a:ext>
            </a:extLst>
          </p:cNvPr>
          <p:cNvSpPr txBox="1"/>
          <p:nvPr/>
        </p:nvSpPr>
        <p:spPr>
          <a:xfrm>
            <a:off x="1924494" y="1661285"/>
            <a:ext cx="9350809" cy="954107"/>
          </a:xfrm>
          <a:prstGeom prst="rect">
            <a:avLst/>
          </a:prstGeom>
          <a:noFill/>
        </p:spPr>
        <p:txBody>
          <a:bodyPr wrap="square" rtlCol="0">
            <a:spAutoFit/>
          </a:bodyPr>
          <a:lstStyle/>
          <a:p>
            <a:r>
              <a:rPr lang="en-US" sz="2800" dirty="0" err="1"/>
              <a:t>Đặt</a:t>
            </a:r>
            <a:r>
              <a:rPr lang="en-US" sz="2800" dirty="0"/>
              <a:t> </a:t>
            </a:r>
            <a:r>
              <a:rPr lang="en-US" sz="2800" dirty="0" err="1"/>
              <a:t>một</a:t>
            </a:r>
            <a:r>
              <a:rPr lang="en-US" sz="2800" dirty="0"/>
              <a:t> </a:t>
            </a:r>
            <a:r>
              <a:rPr lang="en-US" sz="2800" dirty="0" err="1"/>
              <a:t>tay</a:t>
            </a:r>
            <a:r>
              <a:rPr lang="en-US" sz="2800" dirty="0"/>
              <a:t> </a:t>
            </a:r>
            <a:r>
              <a:rPr lang="en-US" sz="2800" dirty="0" err="1"/>
              <a:t>vào</a:t>
            </a:r>
            <a:r>
              <a:rPr lang="en-US" sz="2800" dirty="0"/>
              <a:t> </a:t>
            </a:r>
            <a:r>
              <a:rPr lang="en-US" sz="2800" dirty="0" err="1"/>
              <a:t>phần</a:t>
            </a:r>
            <a:r>
              <a:rPr lang="en-US" sz="2800" dirty="0"/>
              <a:t> </a:t>
            </a:r>
            <a:r>
              <a:rPr lang="en-US" sz="2800" dirty="0" err="1"/>
              <a:t>dưới</a:t>
            </a:r>
            <a:r>
              <a:rPr lang="en-US" sz="2800" dirty="0"/>
              <a:t> </a:t>
            </a:r>
            <a:r>
              <a:rPr lang="en-US" sz="2800" dirty="0" err="1"/>
              <a:t>của</a:t>
            </a:r>
            <a:r>
              <a:rPr lang="en-US" sz="2800" dirty="0"/>
              <a:t> </a:t>
            </a:r>
            <a:r>
              <a:rPr lang="en-US" sz="2800" dirty="0" err="1"/>
              <a:t>xương</a:t>
            </a:r>
            <a:r>
              <a:rPr lang="en-US" sz="2800" dirty="0"/>
              <a:t> </a:t>
            </a:r>
            <a:r>
              <a:rPr lang="en-US" sz="2800" dirty="0" err="1"/>
              <a:t>cột</a:t>
            </a:r>
            <a:r>
              <a:rPr lang="en-US" sz="2800" dirty="0"/>
              <a:t> </a:t>
            </a:r>
            <a:r>
              <a:rPr lang="en-US" sz="2800" dirty="0" err="1"/>
              <a:t>sống</a:t>
            </a:r>
            <a:r>
              <a:rPr lang="en-US" sz="2800" dirty="0"/>
              <a:t>, </a:t>
            </a:r>
            <a:r>
              <a:rPr lang="en-US" sz="2800" dirty="0" err="1"/>
              <a:t>đồng</a:t>
            </a:r>
            <a:r>
              <a:rPr lang="en-US" sz="2800" dirty="0"/>
              <a:t> </a:t>
            </a:r>
            <a:r>
              <a:rPr lang="en-US" sz="2800" dirty="0" err="1"/>
              <a:t>thời</a:t>
            </a:r>
            <a:r>
              <a:rPr lang="en-US" sz="2800" dirty="0"/>
              <a:t> </a:t>
            </a:r>
            <a:r>
              <a:rPr lang="en-US" sz="2800" dirty="0" err="1"/>
              <a:t>cúi</a:t>
            </a:r>
            <a:r>
              <a:rPr lang="en-US" sz="2800" dirty="0"/>
              <a:t> </a:t>
            </a:r>
            <a:r>
              <a:rPr lang="en-US" sz="2800" dirty="0" err="1"/>
              <a:t>gập</a:t>
            </a:r>
            <a:r>
              <a:rPr lang="en-US" sz="2800" dirty="0"/>
              <a:t> </a:t>
            </a:r>
            <a:r>
              <a:rPr lang="en-US" sz="2800" dirty="0" err="1"/>
              <a:t>người</a:t>
            </a:r>
            <a:r>
              <a:rPr lang="en-US" sz="2800" dirty="0"/>
              <a:t> </a:t>
            </a:r>
            <a:r>
              <a:rPr lang="en-US" sz="2800" dirty="0" err="1"/>
              <a:t>sao</a:t>
            </a:r>
            <a:r>
              <a:rPr lang="en-US" sz="2800" dirty="0"/>
              <a:t> </a:t>
            </a:r>
            <a:r>
              <a:rPr lang="en-US" sz="2800" dirty="0" err="1"/>
              <a:t>cho</a:t>
            </a:r>
            <a:r>
              <a:rPr lang="en-US" sz="2800" dirty="0"/>
              <a:t> </a:t>
            </a:r>
            <a:r>
              <a:rPr lang="en-US" sz="2800" dirty="0" err="1"/>
              <a:t>bàn</a:t>
            </a:r>
            <a:r>
              <a:rPr lang="en-US" sz="2800" dirty="0"/>
              <a:t> </a:t>
            </a:r>
            <a:r>
              <a:rPr lang="en-US" sz="2800" dirty="0" err="1"/>
              <a:t>tay</a:t>
            </a:r>
            <a:r>
              <a:rPr lang="en-US" sz="2800" dirty="0"/>
              <a:t> </a:t>
            </a:r>
            <a:r>
              <a:rPr lang="en-US" sz="2800" dirty="0" err="1"/>
              <a:t>còn</a:t>
            </a:r>
            <a:r>
              <a:rPr lang="en-US" sz="2800" dirty="0"/>
              <a:t> </a:t>
            </a:r>
            <a:r>
              <a:rPr lang="en-US" sz="2800" dirty="0" err="1"/>
              <a:t>lại</a:t>
            </a:r>
            <a:r>
              <a:rPr lang="en-US" sz="2800" dirty="0"/>
              <a:t> </a:t>
            </a:r>
            <a:r>
              <a:rPr lang="en-US" sz="2800" dirty="0" err="1"/>
              <a:t>chạm</a:t>
            </a:r>
            <a:r>
              <a:rPr lang="en-US" sz="2800" dirty="0"/>
              <a:t> </a:t>
            </a:r>
            <a:r>
              <a:rPr lang="en-US" sz="2800" dirty="0" err="1"/>
              <a:t>vào</a:t>
            </a:r>
            <a:r>
              <a:rPr lang="en-US" sz="2800" dirty="0"/>
              <a:t> </a:t>
            </a:r>
            <a:r>
              <a:rPr lang="en-US" sz="2800" dirty="0" err="1"/>
              <a:t>các</a:t>
            </a:r>
            <a:r>
              <a:rPr lang="en-US" sz="2800" dirty="0"/>
              <a:t> </a:t>
            </a:r>
            <a:r>
              <a:rPr lang="en-US" sz="2800" dirty="0" err="1"/>
              <a:t>ngón</a:t>
            </a:r>
            <a:r>
              <a:rPr lang="en-US" sz="2800" dirty="0"/>
              <a:t> </a:t>
            </a:r>
            <a:r>
              <a:rPr lang="en-US" sz="2800" dirty="0" err="1"/>
              <a:t>chân</a:t>
            </a:r>
            <a:r>
              <a:rPr lang="en-US" sz="2800" dirty="0"/>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1">
      <a:dk1>
        <a:sysClr val="windowText" lastClr="000000"/>
      </a:dk1>
      <a:lt1>
        <a:sysClr val="window" lastClr="FFFFFF"/>
      </a:lt1>
      <a:dk2>
        <a:srgbClr val="5A6378"/>
      </a:dk2>
      <a:lt2>
        <a:srgbClr val="7F7F7F"/>
      </a:lt2>
      <a:accent1>
        <a:srgbClr val="5AB688"/>
      </a:accent1>
      <a:accent2>
        <a:srgbClr val="5AB688"/>
      </a:accent2>
      <a:accent3>
        <a:srgbClr val="5AB688"/>
      </a:accent3>
      <a:accent4>
        <a:srgbClr val="5AB688"/>
      </a:accent4>
      <a:accent5>
        <a:srgbClr val="5AB688"/>
      </a:accent5>
      <a:accent6>
        <a:srgbClr val="5AB688"/>
      </a:accent6>
      <a:hlink>
        <a:srgbClr val="168BBA"/>
      </a:hlink>
      <a:folHlink>
        <a:srgbClr val="680000"/>
      </a:folHlink>
    </a:clrScheme>
    <a:fontScheme name="qj5npfko">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298</Words>
  <Application>Microsoft Office PowerPoint</Application>
  <PresentationFormat>Widescreen</PresentationFormat>
  <Paragraphs>29</Paragraphs>
  <Slides>13</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微软雅黑</vt:lpstr>
      <vt:lpstr>宋体</vt:lpstr>
      <vt:lpstr>Arial</vt:lpstr>
      <vt:lpstr>Calibri</vt:lpstr>
      <vt:lpstr>Calibri Light</vt:lpstr>
      <vt:lpstr>Coiny</vt:lpstr>
      <vt:lpstr>iCiel Cadena</vt:lpstr>
      <vt:lpstr>Tahoma</vt:lpstr>
      <vt:lpstr>Times New Roman</vt:lpstr>
      <vt:lpstr>庞门正道标题体</vt:lpstr>
      <vt:lpstr>Office 主题</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DELL</cp:lastModifiedBy>
  <cp:revision>15</cp:revision>
  <dcterms:created xsi:type="dcterms:W3CDTF">2016-11-23T14:13:00Z</dcterms:created>
  <dcterms:modified xsi:type="dcterms:W3CDTF">2025-04-10T05:55:22Z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