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8" r:id="rId3"/>
    <p:sldMasterId id="2147483714" r:id="rId4"/>
    <p:sldMasterId id="2147483726" r:id="rId5"/>
    <p:sldMasterId id="2147483738" r:id="rId6"/>
    <p:sldMasterId id="2147483763" r:id="rId7"/>
    <p:sldMasterId id="2147483768" r:id="rId8"/>
  </p:sldMasterIdLst>
  <p:notesMasterIdLst>
    <p:notesMasterId r:id="rId33"/>
  </p:notesMasterIdLst>
  <p:sldIdLst>
    <p:sldId id="3401" r:id="rId9"/>
    <p:sldId id="2007577112" r:id="rId10"/>
    <p:sldId id="2007577113" r:id="rId11"/>
    <p:sldId id="2007577114" r:id="rId12"/>
    <p:sldId id="2007577115" r:id="rId13"/>
    <p:sldId id="2007577116" r:id="rId14"/>
    <p:sldId id="265" r:id="rId15"/>
    <p:sldId id="425" r:id="rId16"/>
    <p:sldId id="497" r:id="rId17"/>
    <p:sldId id="2007577065" r:id="rId18"/>
    <p:sldId id="2007577079" r:id="rId19"/>
    <p:sldId id="2007577080" r:id="rId20"/>
    <p:sldId id="2007577082" r:id="rId21"/>
    <p:sldId id="2007577117" r:id="rId22"/>
    <p:sldId id="2007577118" r:id="rId23"/>
    <p:sldId id="2007577102" r:id="rId24"/>
    <p:sldId id="2007577119" r:id="rId25"/>
    <p:sldId id="2007577078" r:id="rId26"/>
    <p:sldId id="2007577121" r:id="rId27"/>
    <p:sldId id="2007577122" r:id="rId28"/>
    <p:sldId id="2007577123" r:id="rId29"/>
    <p:sldId id="2007577120" r:id="rId30"/>
    <p:sldId id="296" r:id="rId31"/>
    <p:sldId id="2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9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4211B-0F00-409C-9680-61F4ED98D30A}"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8CBB9-CBDB-4C75-A3A6-6AE802BAC866}" type="slidenum">
              <a:rPr lang="en-US" smtClean="0"/>
              <a:t>‹#›</a:t>
            </a:fld>
            <a:endParaRPr lang="en-US"/>
          </a:p>
        </p:txBody>
      </p:sp>
    </p:spTree>
    <p:extLst>
      <p:ext uri="{BB962C8B-B14F-4D97-AF65-F5344CB8AC3E}">
        <p14:creationId xmlns:p14="http://schemas.microsoft.com/office/powerpoint/2010/main" val="331103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8CBB9-CBDB-4C75-A3A6-6AE802BAC866}" type="slidenum">
              <a:rPr lang="en-US" smtClean="0"/>
              <a:t>4</a:t>
            </a:fld>
            <a:endParaRPr lang="en-US"/>
          </a:p>
        </p:txBody>
      </p:sp>
    </p:spTree>
    <p:extLst>
      <p:ext uri="{BB962C8B-B14F-4D97-AF65-F5344CB8AC3E}">
        <p14:creationId xmlns:p14="http://schemas.microsoft.com/office/powerpoint/2010/main" val="82495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563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0457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8672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760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7954972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6905374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591434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890719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602620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393383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579738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900918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31107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466753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520677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3163203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355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112941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903066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197612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965587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55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431110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32963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3657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527549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0393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17297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76947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708575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69558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35142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23206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2021/9/19</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11137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72638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7168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387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38649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942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856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5777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718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08226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86144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129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30226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174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22759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412606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089246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4844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1118898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597734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66036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40401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8325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10808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2197530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438059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877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60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9/19/2021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7815594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9/19/2021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751461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534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97325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5752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2346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21815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63137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96135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72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6654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46463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9091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15899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7482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328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883050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284461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505679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6.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7.jpeg"/><Relationship Id="rId5" Type="http://schemas.openxmlformats.org/officeDocument/2006/relationships/theme" Target="../theme/theme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9/19/2021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77508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2569053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8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6023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2021/9/19</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2948067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1415314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3462122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4549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9380243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30.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30.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52.xml"/><Relationship Id="rId5" Type="http://schemas.openxmlformats.org/officeDocument/2006/relationships/image" Target="../media/image29.png"/><Relationship Id="rId4" Type="http://schemas.openxmlformats.org/officeDocument/2006/relationships/image" Target="../media/image65.tiff"/></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microsoft.com/office/2007/relationships/hdphoto" Target="../media/hdphoto4.wdp"/><Relationship Id="rId3" Type="http://schemas.openxmlformats.org/officeDocument/2006/relationships/audio" Target="NULL" TargetMode="External"/><Relationship Id="rId21" Type="http://schemas.openxmlformats.org/officeDocument/2006/relationships/image" Target="../media/image24.png"/><Relationship Id="rId7" Type="http://schemas.openxmlformats.org/officeDocument/2006/relationships/slide" Target="slide6.xml"/><Relationship Id="rId12" Type="http://schemas.microsoft.com/office/2007/relationships/hdphoto" Target="../media/hdphoto2.wdp"/><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17.jpg"/><Relationship Id="rId11" Type="http://schemas.openxmlformats.org/officeDocument/2006/relationships/image" Target="../media/image19.png"/><Relationship Id="rId5" Type="http://schemas.openxmlformats.org/officeDocument/2006/relationships/slideLayout" Target="../slideLayouts/slideLayout12.xml"/><Relationship Id="rId15" Type="http://schemas.openxmlformats.org/officeDocument/2006/relationships/slide" Target="slide5.xml"/><Relationship Id="rId10" Type="http://schemas.openxmlformats.org/officeDocument/2006/relationships/slide" Target="slide4.xml"/><Relationship Id="rId19" Type="http://schemas.openxmlformats.org/officeDocument/2006/relationships/image" Target="../media/image23.png"/><Relationship Id="rId4" Type="http://schemas.microsoft.com/office/2007/relationships/media" Target="../media/media2.mp3"/><Relationship Id="rId9" Type="http://schemas.microsoft.com/office/2007/relationships/hdphoto" Target="../media/hdphoto1.wdp"/><Relationship Id="rId14" Type="http://schemas.microsoft.com/office/2007/relationships/hdphoto" Target="../media/hdphoto3.wdp"/><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8.xml"/><Relationship Id="rId5" Type="http://schemas.openxmlformats.org/officeDocument/2006/relationships/image" Target="../media/image29.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endPar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Đạo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đức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2</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3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800" decel="100000"/>
                                        <p:tgtEl>
                                          <p:spTgt spid="19"/>
                                        </p:tgtEl>
                                      </p:cBhvr>
                                    </p:animEffect>
                                    <p:anim calcmode="lin" valueType="num">
                                      <p:cBhvr>
                                        <p:cTn id="25" dur="800" decel="100000" fill="hold"/>
                                        <p:tgtEl>
                                          <p:spTgt spid="19"/>
                                        </p:tgtEl>
                                        <p:attrNameLst>
                                          <p:attrName>style.rotation</p:attrName>
                                        </p:attrNameLst>
                                      </p:cBhvr>
                                      <p:tavLst>
                                        <p:tav tm="0">
                                          <p:val>
                                            <p:fltVal val="-90"/>
                                          </p:val>
                                        </p:tav>
                                        <p:tav tm="100000">
                                          <p:val>
                                            <p:fltVal val="0"/>
                                          </p:val>
                                        </p:tav>
                                      </p:tavLst>
                                    </p:anim>
                                    <p:anim calcmode="lin" valueType="num">
                                      <p:cBhvr>
                                        <p:cTn id="26" dur="800" decel="100000" fill="hold"/>
                                        <p:tgtEl>
                                          <p:spTgt spid="19"/>
                                        </p:tgtEl>
                                        <p:attrNameLst>
                                          <p:attrName>ppt_x</p:attrName>
                                        </p:attrNameLst>
                                      </p:cBhvr>
                                      <p:tavLst>
                                        <p:tav tm="0">
                                          <p:val>
                                            <p:strVal val="#ppt_x+0.4"/>
                                          </p:val>
                                        </p:tav>
                                        <p:tav tm="100000">
                                          <p:val>
                                            <p:strVal val="#ppt_x-0.05"/>
                                          </p:val>
                                        </p:tav>
                                      </p:tavLst>
                                    </p:anim>
                                    <p:anim calcmode="lin" valueType="num">
                                      <p:cBhvr>
                                        <p:cTn id="27" dur="800" decel="100000" fill="hold"/>
                                        <p:tgtEl>
                                          <p:spTgt spid="1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30" fill="hold">
                            <p:stCondLst>
                              <p:cond delay="3000"/>
                            </p:stCondLst>
                            <p:childTnLst>
                              <p:par>
                                <p:cTn id="31" presetID="3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800" decel="100000"/>
                                        <p:tgtEl>
                                          <p:spTgt spid="20"/>
                                        </p:tgtEl>
                                      </p:cBhvr>
                                    </p:animEffect>
                                    <p:anim calcmode="lin" valueType="num">
                                      <p:cBhvr>
                                        <p:cTn id="34" dur="800" decel="100000" fill="hold"/>
                                        <p:tgtEl>
                                          <p:spTgt spid="20"/>
                                        </p:tgtEl>
                                        <p:attrNameLst>
                                          <p:attrName>style.rotation</p:attrName>
                                        </p:attrNameLst>
                                      </p:cBhvr>
                                      <p:tavLst>
                                        <p:tav tm="0">
                                          <p:val>
                                            <p:fltVal val="-90"/>
                                          </p:val>
                                        </p:tav>
                                        <p:tav tm="100000">
                                          <p:val>
                                            <p:fltVal val="0"/>
                                          </p:val>
                                        </p:tav>
                                      </p:tavLst>
                                    </p:anim>
                                    <p:anim calcmode="lin" valueType="num">
                                      <p:cBhvr>
                                        <p:cTn id="35" dur="800" decel="100000" fill="hold"/>
                                        <p:tgtEl>
                                          <p:spTgt spid="20"/>
                                        </p:tgtEl>
                                        <p:attrNameLst>
                                          <p:attrName>ppt_x</p:attrName>
                                        </p:attrNameLst>
                                      </p:cBhvr>
                                      <p:tavLst>
                                        <p:tav tm="0">
                                          <p:val>
                                            <p:strVal val="#ppt_x+0.4"/>
                                          </p:val>
                                        </p:tav>
                                        <p:tav tm="100000">
                                          <p:val>
                                            <p:strVal val="#ppt_x-0.05"/>
                                          </p:val>
                                        </p:tav>
                                      </p:tavLst>
                                    </p:anim>
                                    <p:anim calcmode="lin" valueType="num">
                                      <p:cBhvr>
                                        <p:cTn id="36" dur="800" decel="100000" fill="hold"/>
                                        <p:tgtEl>
                                          <p:spTgt spid="20"/>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a16="http://schemas.microsoft.com/office/drawing/2014/main" id="{B9B61F43-B8D4-49FA-942F-7AA2341D28DD}"/>
              </a:ext>
            </a:extLst>
          </p:cNvPr>
          <p:cNvSpPr txBox="1"/>
          <p:nvPr/>
        </p:nvSpPr>
        <p:spPr>
          <a:xfrm>
            <a:off x="4149794" y="1065976"/>
            <a:ext cx="3892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1:</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8E9F93E4-6E60-4789-AEA0-D58C4A1C5DE8}"/>
              </a:ext>
            </a:extLst>
          </p:cNvPr>
          <p:cNvSpPr txBox="1"/>
          <p:nvPr/>
        </p:nvSpPr>
        <p:spPr>
          <a:xfrm>
            <a:off x="1482571" y="2286295"/>
            <a:ext cx="9020371" cy="1754326"/>
          </a:xfrm>
          <a:prstGeom prst="rect">
            <a:avLst/>
          </a:prstGeom>
          <a:noFill/>
        </p:spPr>
        <p:txBody>
          <a:bodyPr wrap="square" rtlCol="0">
            <a:spAutoFit/>
          </a:bodyPr>
          <a:lstStyle/>
          <a:p>
            <a:pPr lvl="0" algn="ct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hiểu</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những</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tình</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huống</a:t>
            </a:r>
            <a:endParaRPr lang="en-US" altLang="zh-CN" sz="5400" b="1" dirty="0">
              <a:solidFill>
                <a:srgbClr val="002060"/>
              </a:solidFill>
              <a:latin typeface="Calibri" panose="020F0502020204030204"/>
              <a:ea typeface="方正粗圆_GBK" pitchFamily="65" charset="-122"/>
              <a:cs typeface="Times New Roman" panose="02020603050405020304" pitchFamily="18" charset="0"/>
            </a:endParaRPr>
          </a:p>
          <a:p>
            <a:pPr lvl="0" algn="ct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cần</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khi</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ở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nhà</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pic>
        <p:nvPicPr>
          <p:cNvPr id="3" name="Picture 2">
            <a:extLst>
              <a:ext uri="{FF2B5EF4-FFF2-40B4-BE49-F238E27FC236}">
                <a16:creationId xmlns:a16="http://schemas.microsoft.com/office/drawing/2014/main" id="{B49816D6-A9D7-491D-87D5-01328E42E251}"/>
              </a:ext>
            </a:extLst>
          </p:cNvPr>
          <p:cNvPicPr>
            <a:picLocks noChangeAspect="1"/>
          </p:cNvPicPr>
          <p:nvPr/>
        </p:nvPicPr>
        <p:blipFill>
          <a:blip r:embed="rId5"/>
          <a:stretch>
            <a:fillRect/>
          </a:stretch>
        </p:blipFill>
        <p:spPr>
          <a:xfrm>
            <a:off x="1005027" y="0"/>
            <a:ext cx="2209800" cy="1009650"/>
          </a:xfrm>
          <a:prstGeom prst="rect">
            <a:avLst/>
          </a:prstGeom>
        </p:spPr>
      </p:pic>
    </p:spTree>
    <p:extLst>
      <p:ext uri="{BB962C8B-B14F-4D97-AF65-F5344CB8AC3E}">
        <p14:creationId xmlns:p14="http://schemas.microsoft.com/office/powerpoint/2010/main" val="11965999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sp>
        <p:nvSpPr>
          <p:cNvPr id="19" name="TextBox 18">
            <a:extLst>
              <a:ext uri="{FF2B5EF4-FFF2-40B4-BE49-F238E27FC236}">
                <a16:creationId xmlns:a16="http://schemas.microsoft.com/office/drawing/2014/main" id="{381CCA71-E550-40CB-8C86-68F8E87AF7AF}"/>
              </a:ext>
            </a:extLst>
          </p:cNvPr>
          <p:cNvSpPr txBox="1"/>
          <p:nvPr/>
        </p:nvSpPr>
        <p:spPr>
          <a:xfrm>
            <a:off x="102588" y="56333"/>
            <a:ext cx="12187886" cy="1200329"/>
          </a:xfrm>
          <a:prstGeom prst="rect">
            <a:avLst/>
          </a:prstGeom>
          <a:noFill/>
        </p:spPr>
        <p:txBody>
          <a:bodyPr wrap="square" rtlCol="0">
            <a:spAutoFit/>
          </a:bodyPr>
          <a:lstStyle/>
          <a:p>
            <a:pPr lvl="0" algn="ctr"/>
            <a:r>
              <a:rPr lang="en-US" sz="3600" b="1" dirty="0" err="1">
                <a:solidFill>
                  <a:srgbClr val="002060"/>
                </a:solidFill>
                <a:latin typeface="Calibri" panose="020F0502020204030204" pitchFamily="34" charset="0"/>
                <a:cs typeface="Times New Roman" pitchFamily="18" charset="0"/>
              </a:rPr>
              <a:t>Những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tình</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huống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nào</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em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cần</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kiếm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sự</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hỗ</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trợ</a:t>
            </a:r>
            <a:r>
              <a:rPr lang="en-US" sz="3600" b="1" dirty="0">
                <a:solidFill>
                  <a:srgbClr val="002060"/>
                </a:solidFill>
                <a:latin typeface="Calibri" panose="020F0502020204030204" pitchFamily="34" charset="0"/>
                <a:cs typeface="Times New Roman" pitchFamily="18" charset="0"/>
              </a:rPr>
              <a:t>,</a:t>
            </a:r>
          </a:p>
          <a:p>
            <a:pPr lvl="0" algn="ctr"/>
            <a:r>
              <a:rPr lang="vi-VN" sz="3600" b="1" dirty="0">
                <a:solidFill>
                  <a:srgbClr val="002060"/>
                </a:solidFill>
                <a:latin typeface="Calibri" panose="020F0502020204030204" pitchFamily="34" charset="0"/>
                <a:cs typeface="Times New Roman" pitchFamily="18" charset="0"/>
              </a:rPr>
              <a:t>tình huống nào em có thể tự giải quyết?</a:t>
            </a:r>
          </a:p>
        </p:txBody>
      </p:sp>
      <p:pic>
        <p:nvPicPr>
          <p:cNvPr id="3" name="Picture 2">
            <a:extLst>
              <a:ext uri="{FF2B5EF4-FFF2-40B4-BE49-F238E27FC236}">
                <a16:creationId xmlns:a16="http://schemas.microsoft.com/office/drawing/2014/main" id="{3CC7448D-6341-4140-BC90-934E513B88E5}"/>
              </a:ext>
            </a:extLst>
          </p:cNvPr>
          <p:cNvPicPr>
            <a:picLocks noChangeAspect="1"/>
          </p:cNvPicPr>
          <p:nvPr/>
        </p:nvPicPr>
        <p:blipFill>
          <a:blip r:embed="rId4"/>
          <a:stretch>
            <a:fillRect/>
          </a:stretch>
        </p:blipFill>
        <p:spPr>
          <a:xfrm>
            <a:off x="727366" y="1385887"/>
            <a:ext cx="4615835" cy="4881748"/>
          </a:xfrm>
          <a:prstGeom prst="rect">
            <a:avLst/>
          </a:prstGeom>
        </p:spPr>
      </p:pic>
      <p:pic>
        <p:nvPicPr>
          <p:cNvPr id="12" name="Picture 11">
            <a:extLst>
              <a:ext uri="{FF2B5EF4-FFF2-40B4-BE49-F238E27FC236}">
                <a16:creationId xmlns:a16="http://schemas.microsoft.com/office/drawing/2014/main" id="{B34D89F9-32BE-4A4B-81B2-4C24EE2B8CC6}"/>
              </a:ext>
            </a:extLst>
          </p:cNvPr>
          <p:cNvPicPr>
            <a:picLocks noChangeAspect="1"/>
          </p:cNvPicPr>
          <p:nvPr/>
        </p:nvPicPr>
        <p:blipFill>
          <a:blip r:embed="rId5"/>
          <a:stretch>
            <a:fillRect/>
          </a:stretch>
        </p:blipFill>
        <p:spPr>
          <a:xfrm>
            <a:off x="7143782" y="1276542"/>
            <a:ext cx="3913147" cy="4839945"/>
          </a:xfrm>
          <a:prstGeom prst="rect">
            <a:avLst/>
          </a:prstGeom>
        </p:spPr>
      </p:pic>
      <p:sp>
        <p:nvSpPr>
          <p:cNvPr id="13" name="Rectangle 12">
            <a:extLst>
              <a:ext uri="{FF2B5EF4-FFF2-40B4-BE49-F238E27FC236}">
                <a16:creationId xmlns:a16="http://schemas.microsoft.com/office/drawing/2014/main" id="{FF21C749-F396-4F53-841D-E2052F3F01EB}"/>
              </a:ext>
            </a:extLst>
          </p:cNvPr>
          <p:cNvSpPr/>
          <p:nvPr/>
        </p:nvSpPr>
        <p:spPr>
          <a:xfrm>
            <a:off x="1526959" y="6116487"/>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hỗ</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trợ</a:t>
            </a:r>
            <a:endParaRPr lang="en-US" sz="3200"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38B2D088-B635-4310-AA51-4CD6978A0ACC}"/>
              </a:ext>
            </a:extLst>
          </p:cNvPr>
          <p:cNvSpPr/>
          <p:nvPr/>
        </p:nvSpPr>
        <p:spPr>
          <a:xfrm>
            <a:off x="7471736" y="6116487"/>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hỗ</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trợ</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427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sp>
        <p:nvSpPr>
          <p:cNvPr id="19" name="TextBox 18">
            <a:extLst>
              <a:ext uri="{FF2B5EF4-FFF2-40B4-BE49-F238E27FC236}">
                <a16:creationId xmlns:a16="http://schemas.microsoft.com/office/drawing/2014/main" id="{381CCA71-E550-40CB-8C86-68F8E87AF7AF}"/>
              </a:ext>
            </a:extLst>
          </p:cNvPr>
          <p:cNvSpPr txBox="1"/>
          <p:nvPr/>
        </p:nvSpPr>
        <p:spPr>
          <a:xfrm>
            <a:off x="102588" y="56333"/>
            <a:ext cx="12187886" cy="1200329"/>
          </a:xfrm>
          <a:prstGeom prst="rect">
            <a:avLst/>
          </a:prstGeom>
          <a:noFill/>
        </p:spPr>
        <p:txBody>
          <a:bodyPr wrap="square" rtlCol="0">
            <a:spAutoFit/>
          </a:bodyPr>
          <a:lstStyle/>
          <a:p>
            <a:pPr lvl="0" algn="ctr"/>
            <a:r>
              <a:rPr lang="en-US" sz="3600" b="1" dirty="0" err="1">
                <a:solidFill>
                  <a:srgbClr val="002060"/>
                </a:solidFill>
                <a:latin typeface="Calibri" panose="020F0502020204030204" pitchFamily="34" charset="0"/>
                <a:cs typeface="Times New Roman" pitchFamily="18" charset="0"/>
              </a:rPr>
              <a:t>Những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tình</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huống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nào</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em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cần</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kiếm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sự</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hỗ</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trợ</a:t>
            </a:r>
            <a:r>
              <a:rPr lang="en-US" sz="3600" b="1" dirty="0">
                <a:solidFill>
                  <a:srgbClr val="002060"/>
                </a:solidFill>
                <a:latin typeface="Calibri" panose="020F0502020204030204" pitchFamily="34" charset="0"/>
                <a:cs typeface="Times New Roman" pitchFamily="18" charset="0"/>
              </a:rPr>
              <a:t>,</a:t>
            </a:r>
          </a:p>
          <a:p>
            <a:pPr lvl="0" algn="ctr"/>
            <a:r>
              <a:rPr lang="vi-VN" sz="3600" b="1" dirty="0">
                <a:solidFill>
                  <a:srgbClr val="002060"/>
                </a:solidFill>
                <a:latin typeface="Calibri" panose="020F0502020204030204" pitchFamily="34" charset="0"/>
                <a:cs typeface="Times New Roman" pitchFamily="18" charset="0"/>
              </a:rPr>
              <a:t>tình huống nào em có thể tự giải quyết?</a:t>
            </a:r>
          </a:p>
        </p:txBody>
      </p:sp>
      <p:pic>
        <p:nvPicPr>
          <p:cNvPr id="7" name="Picture 6">
            <a:extLst>
              <a:ext uri="{FF2B5EF4-FFF2-40B4-BE49-F238E27FC236}">
                <a16:creationId xmlns:a16="http://schemas.microsoft.com/office/drawing/2014/main" id="{3812F65A-A232-4E8B-A158-ABA0D9EA83AF}"/>
              </a:ext>
            </a:extLst>
          </p:cNvPr>
          <p:cNvPicPr>
            <a:picLocks noChangeAspect="1"/>
          </p:cNvPicPr>
          <p:nvPr/>
        </p:nvPicPr>
        <p:blipFill>
          <a:blip r:embed="rId4"/>
          <a:stretch>
            <a:fillRect/>
          </a:stretch>
        </p:blipFill>
        <p:spPr>
          <a:xfrm>
            <a:off x="2738298" y="1559615"/>
            <a:ext cx="7657454" cy="4410306"/>
          </a:xfrm>
          <a:prstGeom prst="rect">
            <a:avLst/>
          </a:prstGeom>
        </p:spPr>
      </p:pic>
      <p:sp>
        <p:nvSpPr>
          <p:cNvPr id="21" name="Rectangle 20">
            <a:extLst>
              <a:ext uri="{FF2B5EF4-FFF2-40B4-BE49-F238E27FC236}">
                <a16:creationId xmlns:a16="http://schemas.microsoft.com/office/drawing/2014/main" id="{1251724D-A220-4D12-A5BC-11BED476F13F}"/>
              </a:ext>
            </a:extLst>
          </p:cNvPr>
          <p:cNvSpPr/>
          <p:nvPr/>
        </p:nvSpPr>
        <p:spPr>
          <a:xfrm>
            <a:off x="4979831" y="5969921"/>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quyết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780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1913655"/>
          </a:xfrm>
          <a:prstGeom prst="rect">
            <a:avLst/>
          </a:prstGeom>
          <a:noFill/>
          <a:ln w="9525">
            <a:noFill/>
          </a:ln>
        </p:spPr>
        <p:txBody>
          <a:bodyPr lIns="66349" tIns="33174" rIns="66349" bIns="33174">
            <a:spAutoFit/>
          </a:bodyPr>
          <a:lstStyle/>
          <a:p>
            <a:pPr lvl="0" algn="ctr"/>
            <a:r>
              <a:rPr lang="en-US" sz="4000" dirty="0" err="1">
                <a:solidFill>
                  <a:prstClr val="black"/>
                </a:solidFill>
              </a:rPr>
              <a:t>Nêu</a:t>
            </a:r>
            <a:r>
              <a:rPr lang="en-US" sz="4000" dirty="0">
                <a:solidFill>
                  <a:prstClr val="black"/>
                </a:solidFill>
              </a:rPr>
              <a:t> </a:t>
            </a:r>
            <a:r>
              <a:rPr lang="en-US" sz="4000" dirty="0" err="1">
                <a:solidFill>
                  <a:prstClr val="black"/>
                </a:solidFill>
              </a:rPr>
              <a:t>thêm</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tình</a:t>
            </a:r>
            <a:r>
              <a:rPr lang="en-US" sz="4000" dirty="0">
                <a:solidFill>
                  <a:prstClr val="black"/>
                </a:solidFill>
              </a:rPr>
              <a:t> </a:t>
            </a:r>
            <a:r>
              <a:rPr lang="en-US" sz="4000" dirty="0" err="1">
                <a:solidFill>
                  <a:prstClr val="black"/>
                </a:solidFill>
              </a:rPr>
              <a:t>huống</a:t>
            </a:r>
            <a:r>
              <a:rPr lang="en-US" sz="4000" dirty="0">
                <a:solidFill>
                  <a:prstClr val="black"/>
                </a:solidFill>
              </a:rPr>
              <a:t> </a:t>
            </a:r>
            <a:r>
              <a:rPr lang="en-US" sz="4000" dirty="0" err="1">
                <a:solidFill>
                  <a:prstClr val="black"/>
                </a:solidFill>
              </a:rPr>
              <a:t>cần</a:t>
            </a:r>
            <a:r>
              <a:rPr lang="en-US" sz="4000" dirty="0">
                <a:solidFill>
                  <a:prstClr val="black"/>
                </a:solidFill>
              </a:rPr>
              <a:t> </a:t>
            </a:r>
            <a:r>
              <a:rPr lang="en-US" sz="4000" dirty="0" err="1">
                <a:solidFill>
                  <a:prstClr val="black"/>
                </a:solidFill>
              </a:rPr>
              <a:t>tìm</a:t>
            </a:r>
            <a:r>
              <a:rPr lang="en-US" sz="4000" dirty="0">
                <a:solidFill>
                  <a:prstClr val="black"/>
                </a:solidFill>
              </a:rPr>
              <a:t> </a:t>
            </a:r>
            <a:r>
              <a:rPr lang="en-US" sz="4000" dirty="0" err="1">
                <a:solidFill>
                  <a:prstClr val="black"/>
                </a:solidFill>
              </a:rPr>
              <a:t>sự</a:t>
            </a:r>
            <a:r>
              <a:rPr lang="en-US" sz="4000" dirty="0">
                <a:solidFill>
                  <a:prstClr val="black"/>
                </a:solidFill>
              </a:rPr>
              <a:t> </a:t>
            </a:r>
            <a:r>
              <a:rPr lang="en-US" sz="4000" dirty="0" err="1">
                <a:solidFill>
                  <a:prstClr val="black"/>
                </a:solidFill>
              </a:rPr>
              <a:t>hỗ</a:t>
            </a:r>
            <a:r>
              <a:rPr lang="en-US" sz="4000" dirty="0">
                <a:solidFill>
                  <a:prstClr val="black"/>
                </a:solidFill>
              </a:rPr>
              <a:t> </a:t>
            </a:r>
            <a:r>
              <a:rPr lang="en-US" sz="4000" dirty="0" err="1">
                <a:solidFill>
                  <a:prstClr val="black"/>
                </a:solidFill>
              </a:rPr>
              <a:t>trợ</a:t>
            </a:r>
            <a:r>
              <a:rPr lang="en-US" sz="4000" dirty="0">
                <a:solidFill>
                  <a:prstClr val="black"/>
                </a:solidFill>
              </a:rPr>
              <a:t> </a:t>
            </a:r>
            <a:r>
              <a:rPr lang="en-US" sz="4000" dirty="0" err="1">
                <a:solidFill>
                  <a:prstClr val="black"/>
                </a:solidFill>
              </a:rPr>
              <a:t>khi</a:t>
            </a:r>
            <a:r>
              <a:rPr lang="en-US" sz="4000" dirty="0">
                <a:solidFill>
                  <a:prstClr val="black"/>
                </a:solidFill>
              </a:rPr>
              <a:t> ở </a:t>
            </a:r>
            <a:r>
              <a:rPr lang="en-US" sz="4000" dirty="0" err="1">
                <a:solidFill>
                  <a:prstClr val="black"/>
                </a:solidFill>
              </a:rPr>
              <a:t>nhà</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pic>
        <p:nvPicPr>
          <p:cNvPr id="3" name="Picture 2">
            <a:extLst>
              <a:ext uri="{FF2B5EF4-FFF2-40B4-BE49-F238E27FC236}">
                <a16:creationId xmlns:a16="http://schemas.microsoft.com/office/drawing/2014/main" id="{69067B1D-93FE-4616-84E6-2C3694194EF4}"/>
              </a:ext>
            </a:extLst>
          </p:cNvPr>
          <p:cNvPicPr>
            <a:picLocks noChangeAspect="1"/>
          </p:cNvPicPr>
          <p:nvPr/>
        </p:nvPicPr>
        <p:blipFill>
          <a:blip r:embed="rId4"/>
          <a:stretch>
            <a:fillRect/>
          </a:stretch>
        </p:blipFill>
        <p:spPr>
          <a:xfrm>
            <a:off x="2241426" y="1254255"/>
            <a:ext cx="7947445" cy="3823771"/>
          </a:xfrm>
          <a:prstGeom prst="rect">
            <a:avLst/>
          </a:prstGeom>
        </p:spPr>
      </p:pic>
      <p:sp>
        <p:nvSpPr>
          <p:cNvPr id="2" name="Rectangle: Rounded Corners 1">
            <a:extLst>
              <a:ext uri="{FF2B5EF4-FFF2-40B4-BE49-F238E27FC236}">
                <a16:creationId xmlns:a16="http://schemas.microsoft.com/office/drawing/2014/main" id="{1E30F507-8C87-4EFB-9AE5-824CA4DB8E67}"/>
              </a:ext>
            </a:extLst>
          </p:cNvPr>
          <p:cNvSpPr/>
          <p:nvPr/>
        </p:nvSpPr>
        <p:spPr>
          <a:xfrm>
            <a:off x="2929631" y="5204822"/>
            <a:ext cx="7445671"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Lửa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cháy</a:t>
            </a:r>
            <a:r>
              <a:rPr lang="en-US" sz="3200" dirty="0">
                <a:latin typeface="Calibri" panose="020F0502020204030204" pitchFamily="34" charset="0"/>
                <a:cs typeface="Calibri" panose="020F0502020204030204" pitchFamily="34" charset="0"/>
              </a:rPr>
              <a:t> to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ngay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lớn</a:t>
            </a:r>
            <a:r>
              <a:rPr lang="en-US" sz="3200" dirty="0">
                <a:latin typeface="Calibri" panose="020F0502020204030204" pitchFamily="34" charset="0"/>
                <a:cs typeface="Calibri" panose="020F0502020204030204" pitchFamily="34" charset="0"/>
              </a:rPr>
              <a:t> tới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lý</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9006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a16="http://schemas.microsoft.com/office/drawing/2014/main" id="{1BAC2B96-FF46-4CEE-8D9D-FFB14EBD3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pic>
        <p:nvPicPr>
          <p:cNvPr id="7" name="Picture 6">
            <a:extLst>
              <a:ext uri="{FF2B5EF4-FFF2-40B4-BE49-F238E27FC236}">
                <a16:creationId xmlns:a16="http://schemas.microsoft.com/office/drawing/2014/main" id="{DCFBC3F5-5CFF-4582-ABC7-D78E7CAAC3F4}"/>
              </a:ext>
            </a:extLst>
          </p:cNvPr>
          <p:cNvPicPr>
            <a:picLocks noChangeAspect="1"/>
          </p:cNvPicPr>
          <p:nvPr/>
        </p:nvPicPr>
        <p:blipFill>
          <a:blip r:embed="rId4"/>
          <a:stretch>
            <a:fillRect/>
          </a:stretch>
        </p:blipFill>
        <p:spPr>
          <a:xfrm>
            <a:off x="785870" y="54525"/>
            <a:ext cx="4991285" cy="5487730"/>
          </a:xfrm>
          <a:prstGeom prst="rect">
            <a:avLst/>
          </a:prstGeom>
        </p:spPr>
      </p:pic>
      <p:pic>
        <p:nvPicPr>
          <p:cNvPr id="12" name="Picture 11">
            <a:extLst>
              <a:ext uri="{FF2B5EF4-FFF2-40B4-BE49-F238E27FC236}">
                <a16:creationId xmlns:a16="http://schemas.microsoft.com/office/drawing/2014/main" id="{F506D002-7881-47E5-8C3E-383D5A75A552}"/>
              </a:ext>
            </a:extLst>
          </p:cNvPr>
          <p:cNvPicPr>
            <a:picLocks noChangeAspect="1"/>
          </p:cNvPicPr>
          <p:nvPr/>
        </p:nvPicPr>
        <p:blipFill>
          <a:blip r:embed="rId5"/>
          <a:stretch>
            <a:fillRect/>
          </a:stretch>
        </p:blipFill>
        <p:spPr>
          <a:xfrm>
            <a:off x="6015169" y="161566"/>
            <a:ext cx="6007409" cy="4667204"/>
          </a:xfrm>
          <a:prstGeom prst="rect">
            <a:avLst/>
          </a:prstGeom>
        </p:spPr>
      </p:pic>
      <p:sp>
        <p:nvSpPr>
          <p:cNvPr id="13" name="Rectangle: Rounded Corners 12">
            <a:extLst>
              <a:ext uri="{FF2B5EF4-FFF2-40B4-BE49-F238E27FC236}">
                <a16:creationId xmlns:a16="http://schemas.microsoft.com/office/drawing/2014/main" id="{1313DEE3-7591-428D-841C-C4E7C7ECBA71}"/>
              </a:ext>
            </a:extLst>
          </p:cNvPr>
          <p:cNvSpPr/>
          <p:nvPr/>
        </p:nvSpPr>
        <p:spPr>
          <a:xfrm>
            <a:off x="967267" y="5480764"/>
            <a:ext cx="4634543"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lớn</a:t>
            </a:r>
            <a:r>
              <a:rPr lang="en-US" sz="3200" dirty="0">
                <a:latin typeface="Calibri" panose="020F0502020204030204" pitchFamily="34" charset="0"/>
                <a:cs typeface="Calibri" panose="020F0502020204030204" pitchFamily="34" charset="0"/>
              </a:rPr>
              <a:t> tới </a:t>
            </a:r>
            <a:r>
              <a:rPr lang="en-US" sz="3200" dirty="0" err="1">
                <a:latin typeface="Calibri" panose="020F0502020204030204" pitchFamily="34" charset="0"/>
                <a:cs typeface="Calibri" panose="020F0502020204030204" pitchFamily="34" charset="0"/>
              </a:rPr>
              <a:t>giúp</a:t>
            </a:r>
            <a:endParaRPr lang="en-US" sz="32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10646EF0-5F14-45FF-9F54-0E8FBD00E0B4}"/>
              </a:ext>
            </a:extLst>
          </p:cNvPr>
          <p:cNvSpPr/>
          <p:nvPr/>
        </p:nvSpPr>
        <p:spPr>
          <a:xfrm>
            <a:off x="6597610" y="5480763"/>
            <a:ext cx="4634543"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nhờ</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đỡ</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2054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a:extLst>
              <a:ext uri="{FF2B5EF4-FFF2-40B4-BE49-F238E27FC236}">
                <a16:creationId xmlns:a16="http://schemas.microsoft.com/office/drawing/2014/main" id="{2F9162C4-C651-4EE6-9331-43ACC6B1A9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33257"/>
            <a:ext cx="12192000" cy="2024743"/>
          </a:xfrm>
          <a:prstGeom prst="rect">
            <a:avLst/>
          </a:prstGeom>
        </p:spPr>
      </p:pic>
      <p:pic>
        <p:nvPicPr>
          <p:cNvPr id="3" name="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9328" y="1090735"/>
            <a:ext cx="6604615" cy="3551986"/>
          </a:xfrm>
          <a:prstGeom prst="rect">
            <a:avLst/>
          </a:prstGeom>
        </p:spPr>
      </p:pic>
      <p:pic>
        <p:nvPicPr>
          <p:cNvPr id="4" name="7">
            <a:extLst>
              <a:ext uri="{FF2B5EF4-FFF2-40B4-BE49-F238E27FC236}">
                <a16:creationId xmlns:a16="http://schemas.microsoft.com/office/drawing/2014/main" id="{0BB85D13-97C1-4A3B-8C2D-0DA685D900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708" y="2082745"/>
            <a:ext cx="2627036" cy="2258134"/>
          </a:xfrm>
          <a:prstGeom prst="rect">
            <a:avLst/>
          </a:prstGeom>
        </p:spPr>
      </p:pic>
      <p:sp>
        <p:nvSpPr>
          <p:cNvPr id="5" name="Rectangle 2"/>
          <p:cNvSpPr txBox="1">
            <a:spLocks noChangeArrowheads="1"/>
          </p:cNvSpPr>
          <p:nvPr/>
        </p:nvSpPr>
        <p:spPr>
          <a:xfrm>
            <a:off x="3826565" y="3161169"/>
            <a:ext cx="4760844"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8000" b="0" i="0" u="none" strike="noStrike" kern="1200" cap="none" spc="0" normalizeH="0" baseline="0" noProof="0" dirty="0" err="1">
                <a:ln>
                  <a:noFill/>
                </a:ln>
                <a:solidFill>
                  <a:srgbClr val="EB6343"/>
                </a:solidFill>
                <a:effectLst/>
                <a:uLnTx/>
                <a:uFillTx/>
                <a:latin typeface="Montserrat Medium" panose="00000600000000000000" pitchFamily="2" charset="0"/>
                <a:ea typeface="等线" panose="02010600030101010101" pitchFamily="2" charset="-122"/>
                <a:cs typeface="+mn-ea"/>
                <a:sym typeface="+mn-lt"/>
              </a:rPr>
              <a:t>Giải</a:t>
            </a:r>
            <a:r>
              <a:rPr kumimoji="0" lang="en-US" altLang="zh-CN" sz="80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rPr>
              <a:t> </a:t>
            </a:r>
            <a:r>
              <a:rPr kumimoji="0" lang="en-US" altLang="zh-CN" sz="8000" b="0" i="0" u="none" strike="noStrike" kern="1200" cap="none" spc="0" normalizeH="0" baseline="0" noProof="0" dirty="0" err="1">
                <a:ln>
                  <a:noFill/>
                </a:ln>
                <a:solidFill>
                  <a:srgbClr val="EB6343"/>
                </a:solidFill>
                <a:effectLst/>
                <a:uLnTx/>
                <a:uFillTx/>
                <a:latin typeface="Montserrat Medium" panose="00000600000000000000" pitchFamily="2" charset="0"/>
                <a:ea typeface="等线" panose="02010600030101010101" pitchFamily="2" charset="-122"/>
                <a:cs typeface="+mn-ea"/>
                <a:sym typeface="+mn-lt"/>
              </a:rPr>
              <a:t>lao</a:t>
            </a:r>
            <a:endParaRPr kumimoji="0" lang="zh-CN" altLang="en-US" sz="8000" b="0" i="0" u="none" strike="noStrike" kern="1200" cap="none" spc="0" normalizeH="0" baseline="0" noProof="0" dirty="0">
              <a:ln>
                <a:noFill/>
              </a:ln>
              <a:solidFill>
                <a:srgbClr val="EB6343"/>
              </a:solidFill>
              <a:effectLst/>
              <a:uLnTx/>
              <a:uFillTx/>
              <a:latin typeface="Montserrat Medium" panose="00000600000000000000" pitchFamily="2" charset="0"/>
              <a:ea typeface="等线" panose="02010600030101010101" pitchFamily="2" charset="-122"/>
              <a:cs typeface="+mn-ea"/>
              <a:sym typeface="+mn-lt"/>
            </a:endParaRPr>
          </a:p>
        </p:txBody>
      </p:sp>
      <p:pic>
        <p:nvPicPr>
          <p:cNvPr id="6" name="Picture 5" descr="A bouquet of roses&#10;&#10;Description automatically generated with low confidence">
            <a:extLst>
              <a:ext uri="{FF2B5EF4-FFF2-40B4-BE49-F238E27FC236}">
                <a16:creationId xmlns:a16="http://schemas.microsoft.com/office/drawing/2014/main" id="{BF9D29F3-5233-4AC2-B94C-34335ABE7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extLst>
      <p:ext uri="{BB962C8B-B14F-4D97-AF65-F5344CB8AC3E}">
        <p14:creationId xmlns:p14="http://schemas.microsoft.com/office/powerpoint/2010/main" val="25891856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Tìm hiểu cách tìm kiếm sự hỗ trợ và ý nghĩa của việc tìm kiếm sự hỗ trợ khi ở nhà</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a16="http://schemas.microsoft.com/office/drawing/2014/main" id="{B9B61F43-B8D4-49FA-942F-7AA2341D28DD}"/>
              </a:ext>
            </a:extLst>
          </p:cNvPr>
          <p:cNvSpPr txBox="1"/>
          <p:nvPr/>
        </p:nvSpPr>
        <p:spPr>
          <a:xfrm>
            <a:off x="4149794" y="1065976"/>
            <a:ext cx="3892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2:</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
        <p:nvSpPr>
          <p:cNvPr id="17" name="TextBox 16">
            <a:extLst>
              <a:ext uri="{FF2B5EF4-FFF2-40B4-BE49-F238E27FC236}">
                <a16:creationId xmlns:a16="http://schemas.microsoft.com/office/drawing/2014/main" id="{8E9F93E4-6E60-4789-AEA0-D58C4A1C5DE8}"/>
              </a:ext>
            </a:extLst>
          </p:cNvPr>
          <p:cNvSpPr txBox="1"/>
          <p:nvPr/>
        </p:nvSpPr>
        <p:spPr>
          <a:xfrm>
            <a:off x="1058433" y="2286295"/>
            <a:ext cx="10863422" cy="1446550"/>
          </a:xfrm>
          <a:prstGeom prst="rect">
            <a:avLst/>
          </a:prstGeom>
          <a:noFill/>
        </p:spPr>
        <p:txBody>
          <a:bodyPr wrap="none" rtlCol="0">
            <a:spAutoFit/>
          </a:bodyPr>
          <a:lstStyle/>
          <a:p>
            <a:pPr lvl="0" algn="ct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hiểu</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cách</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kiếm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và</a:t>
            </a:r>
            <a:endParaRPr lang="en-US" altLang="zh-CN" sz="4400" b="1" dirty="0">
              <a:solidFill>
                <a:srgbClr val="002060"/>
              </a:solidFill>
              <a:latin typeface="Calibri" panose="020F0502020204030204"/>
              <a:ea typeface="方正粗圆_GBK" pitchFamily="65" charset="-122"/>
              <a:cs typeface="Times New Roman" panose="02020603050405020304" pitchFamily="18" charset="0"/>
            </a:endParaRPr>
          </a:p>
          <a:p>
            <a:pPr lvl="0" algn="ctr"/>
            <a:r>
              <a:rPr lang="en-US" altLang="zh-CN" sz="4400" b="1" dirty="0">
                <a:solidFill>
                  <a:srgbClr val="002060"/>
                </a:solidFill>
                <a:latin typeface="Calibri" panose="020F0502020204030204"/>
                <a:ea typeface="方正粗圆_GBK" pitchFamily="65" charset="-122"/>
                <a:cs typeface="Times New Roman" panose="02020603050405020304" pitchFamily="18" charset="0"/>
              </a:rPr>
              <a:t> ý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nghĩa</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của</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việc</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kiếm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khi</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ở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nhà</a:t>
            </a:r>
            <a:endParaRPr kumimoji="0" lang="zh-CN" altLang="en-US" sz="4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pic>
        <p:nvPicPr>
          <p:cNvPr id="3" name="Picture 2">
            <a:extLst>
              <a:ext uri="{FF2B5EF4-FFF2-40B4-BE49-F238E27FC236}">
                <a16:creationId xmlns:a16="http://schemas.microsoft.com/office/drawing/2014/main" id="{B49816D6-A9D7-491D-87D5-01328E42E251}"/>
              </a:ext>
            </a:extLst>
          </p:cNvPr>
          <p:cNvPicPr>
            <a:picLocks noChangeAspect="1"/>
          </p:cNvPicPr>
          <p:nvPr/>
        </p:nvPicPr>
        <p:blipFill>
          <a:blip r:embed="rId5"/>
          <a:stretch>
            <a:fillRect/>
          </a:stretch>
        </p:blipFill>
        <p:spPr>
          <a:xfrm>
            <a:off x="1005027" y="0"/>
            <a:ext cx="2209800" cy="1009650"/>
          </a:xfrm>
          <a:prstGeom prst="rect">
            <a:avLst/>
          </a:prstGeom>
        </p:spPr>
      </p:pic>
    </p:spTree>
    <p:extLst>
      <p:ext uri="{BB962C8B-B14F-4D97-AF65-F5344CB8AC3E}">
        <p14:creationId xmlns:p14="http://schemas.microsoft.com/office/powerpoint/2010/main" val="2398835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highlight>
                  <a:srgbClr val="FFFF00"/>
                </a:highlight>
                <a:latin typeface="Calibri" panose="020F0502020204030204" pitchFamily="34" charset="0"/>
                <a:cs typeface="Calibri" panose="020F0502020204030204" pitchFamily="34" charset="0"/>
              </a:rPr>
              <a:t>Nhận</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xét</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về</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cách</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tìm</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kiếm</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sự</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hỗ</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trợ</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của</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các</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bạn</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trong</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tranh</a:t>
            </a:r>
            <a:endParaRPr lang="en-US" sz="3600" dirty="0">
              <a:highlight>
                <a:srgbClr val="FFFF00"/>
              </a:highlight>
              <a:latin typeface="Calibri" panose="020F0502020204030204" pitchFamily="34" charset="0"/>
              <a:cs typeface="Calibri" panose="020F0502020204030204" pitchFamily="34"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a16="http://schemas.microsoft.com/office/drawing/2014/main" id="{7C665217-B992-4650-9D71-9202D885CADF}"/>
              </a:ext>
            </a:extLst>
          </p:cNvPr>
          <p:cNvPicPr>
            <a:picLocks noChangeAspect="1"/>
          </p:cNvPicPr>
          <p:nvPr/>
        </p:nvPicPr>
        <p:blipFill>
          <a:blip r:embed="rId3"/>
          <a:stretch>
            <a:fillRect/>
          </a:stretch>
        </p:blipFill>
        <p:spPr>
          <a:xfrm>
            <a:off x="1245745" y="825046"/>
            <a:ext cx="9999719" cy="3277969"/>
          </a:xfrm>
          <a:prstGeom prst="rect">
            <a:avLst/>
          </a:prstGeom>
        </p:spPr>
      </p:pic>
      <p:pic>
        <p:nvPicPr>
          <p:cNvPr id="14" name="Picture 13">
            <a:extLst>
              <a:ext uri="{FF2B5EF4-FFF2-40B4-BE49-F238E27FC236}">
                <a16:creationId xmlns:a16="http://schemas.microsoft.com/office/drawing/2014/main" id="{06CD15D3-14E4-4BBB-8627-BBDCDD0D5E56}"/>
              </a:ext>
            </a:extLst>
          </p:cNvPr>
          <p:cNvPicPr>
            <a:picLocks noChangeAspect="1"/>
          </p:cNvPicPr>
          <p:nvPr/>
        </p:nvPicPr>
        <p:blipFill>
          <a:blip r:embed="rId4"/>
          <a:stretch>
            <a:fillRect/>
          </a:stretch>
        </p:blipFill>
        <p:spPr>
          <a:xfrm>
            <a:off x="1658644" y="4181383"/>
            <a:ext cx="9064100" cy="2676615"/>
          </a:xfrm>
          <a:prstGeom prst="rect">
            <a:avLst/>
          </a:prstGeom>
        </p:spPr>
      </p:pic>
    </p:spTree>
    <p:extLst>
      <p:ext uri="{BB962C8B-B14F-4D97-AF65-F5344CB8AC3E}">
        <p14:creationId xmlns:p14="http://schemas.microsoft.com/office/powerpoint/2010/main" val="3256480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990326"/>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libri"/>
                <a:ea typeface="+mn-ea"/>
                <a:cs typeface="+mn-cs"/>
              </a:rPr>
              <a:t>Thảo</a:t>
            </a:r>
            <a:r>
              <a:rPr kumimoji="0" lang="en-US" sz="6000" b="0" i="0" u="none" strike="noStrike" kern="1200" cap="none" spc="0" normalizeH="0" baseline="0" noProof="0" dirty="0">
                <a:ln>
                  <a:noFill/>
                </a:ln>
                <a:solidFill>
                  <a:prstClr val="black"/>
                </a:solidFill>
                <a:effectLst/>
                <a:uLnTx/>
                <a:uFillTx/>
                <a:latin typeface="Calibri"/>
                <a:ea typeface="+mn-ea"/>
                <a:cs typeface="+mn-cs"/>
              </a:rPr>
              <a:t> </a:t>
            </a:r>
            <a:r>
              <a:rPr kumimoji="0" lang="en-US" sz="6000" b="0" i="0" u="none" strike="noStrike" kern="1200" cap="none" spc="0" normalizeH="0" baseline="0" noProof="0" dirty="0" err="1">
                <a:ln>
                  <a:noFill/>
                </a:ln>
                <a:solidFill>
                  <a:prstClr val="black"/>
                </a:solidFill>
                <a:effectLst/>
                <a:uLnTx/>
                <a:uFillTx/>
                <a:latin typeface="Calibri"/>
                <a:ea typeface="+mn-ea"/>
                <a:cs typeface="+mn-cs"/>
              </a:rPr>
              <a:t>luận</a:t>
            </a:r>
            <a:r>
              <a:rPr kumimoji="0" lang="en-US" sz="6000" b="0" i="0" u="none" strike="noStrike" kern="1200" cap="none" spc="0" normalizeH="0" baseline="0" noProof="0" dirty="0">
                <a:ln>
                  <a:noFill/>
                </a:ln>
                <a:solidFill>
                  <a:prstClr val="black"/>
                </a:solidFill>
                <a:effectLst/>
                <a:uLnTx/>
                <a:uFillTx/>
                <a:latin typeface="Calibri"/>
                <a:ea typeface="+mn-ea"/>
                <a:cs typeface="+mn-cs"/>
              </a:rPr>
              <a:t> </a:t>
            </a:r>
            <a:r>
              <a:rPr lang="en-US" sz="6000" dirty="0" err="1">
                <a:solidFill>
                  <a:prstClr val="black"/>
                </a:solidFill>
                <a:latin typeface="Calibri"/>
              </a:rPr>
              <a:t>đôi</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342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7" name="Rectangle 6"/>
          <p:cNvSpPr/>
          <p:nvPr/>
        </p:nvSpPr>
        <p:spPr>
          <a:xfrm>
            <a:off x="1996028" y="2000250"/>
            <a:ext cx="8043322" cy="2411952"/>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Quả</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trứng</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kì</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diệu</a:t>
            </a:r>
            <a:endPar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708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Nhận</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xét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về</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cách</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tìm</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kiếm</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sự</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hỗ</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trợ</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của</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các</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bạn</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tranh</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a16="http://schemas.microsoft.com/office/drawing/2014/main" id="{7C665217-B992-4650-9D71-9202D885CADF}"/>
              </a:ext>
            </a:extLst>
          </p:cNvPr>
          <p:cNvPicPr>
            <a:picLocks noChangeAspect="1"/>
          </p:cNvPicPr>
          <p:nvPr/>
        </p:nvPicPr>
        <p:blipFill>
          <a:blip r:embed="rId3"/>
          <a:stretch>
            <a:fillRect/>
          </a:stretch>
        </p:blipFill>
        <p:spPr>
          <a:xfrm>
            <a:off x="1245745" y="825046"/>
            <a:ext cx="9999719" cy="3277969"/>
          </a:xfrm>
          <a:prstGeom prst="rect">
            <a:avLst/>
          </a:prstGeom>
        </p:spPr>
      </p:pic>
      <p:pic>
        <p:nvPicPr>
          <p:cNvPr id="14" name="Picture 13">
            <a:extLst>
              <a:ext uri="{FF2B5EF4-FFF2-40B4-BE49-F238E27FC236}">
                <a16:creationId xmlns:a16="http://schemas.microsoft.com/office/drawing/2014/main" id="{06CD15D3-14E4-4BBB-8627-BBDCDD0D5E56}"/>
              </a:ext>
            </a:extLst>
          </p:cNvPr>
          <p:cNvPicPr>
            <a:picLocks noChangeAspect="1"/>
          </p:cNvPicPr>
          <p:nvPr/>
        </p:nvPicPr>
        <p:blipFill>
          <a:blip r:embed="rId4"/>
          <a:stretch>
            <a:fillRect/>
          </a:stretch>
        </p:blipFill>
        <p:spPr>
          <a:xfrm>
            <a:off x="1658644" y="4181383"/>
            <a:ext cx="9064100" cy="2676615"/>
          </a:xfrm>
          <a:prstGeom prst="rect">
            <a:avLst/>
          </a:prstGeom>
        </p:spPr>
      </p:pic>
      <p:pic>
        <p:nvPicPr>
          <p:cNvPr id="13" name="Picture 2" descr="Hình ảnh Mặt Cười PNG, Vector, PSD, và biểu tượng để tải về miễn phí |  pngtree">
            <a:extLst>
              <a:ext uri="{FF2B5EF4-FFF2-40B4-BE49-F238E27FC236}">
                <a16:creationId xmlns:a16="http://schemas.microsoft.com/office/drawing/2014/main" id="{4FF69AAA-25D0-45EF-A36F-9F9141711F5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658307" y="978334"/>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Mặt Cười PNG, Vector, PSD, và biểu tượng để tải về miễn phí |  pngtree">
            <a:extLst>
              <a:ext uri="{FF2B5EF4-FFF2-40B4-BE49-F238E27FC236}">
                <a16:creationId xmlns:a16="http://schemas.microsoft.com/office/drawing/2014/main" id="{4DCFE0FC-8FEA-4BF7-AA2F-8772B44B2A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658307" y="3964087"/>
            <a:ext cx="1174875" cy="117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51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3600" dirty="0" err="1">
                <a:solidFill>
                  <a:prstClr val="black"/>
                </a:solidFill>
                <a:highlight>
                  <a:srgbClr val="FFFF00"/>
                </a:highlight>
                <a:latin typeface="Calibri" panose="020F0502020204030204" pitchFamily="34" charset="0"/>
                <a:cs typeface="Calibri" panose="020F0502020204030204" pitchFamily="34" charset="0"/>
              </a:rPr>
              <a:t>Nếu</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các</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bạn</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không</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tìm</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kiếm</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sự</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hỗ</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trợ</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thì</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điều</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gì</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sẽ</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xảy</a:t>
            </a:r>
            <a:r>
              <a:rPr lang="en-US" sz="3600" dirty="0">
                <a:solidFill>
                  <a:prstClr val="black"/>
                </a:solidFill>
                <a:highlight>
                  <a:srgbClr val="FFFF00"/>
                </a:highlight>
                <a:latin typeface="Calibri" panose="020F0502020204030204" pitchFamily="34" charset="0"/>
                <a:cs typeface="Calibri" panose="020F0502020204030204" pitchFamily="34" charset="0"/>
              </a:rPr>
              <a:t> ra?</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cs typeface="Calibri" panose="020F0502020204030204" pitchFamily="34" charset="0"/>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a16="http://schemas.microsoft.com/office/drawing/2014/main" id="{7C665217-B992-4650-9D71-9202D885CADF}"/>
              </a:ext>
            </a:extLst>
          </p:cNvPr>
          <p:cNvPicPr>
            <a:picLocks noChangeAspect="1"/>
          </p:cNvPicPr>
          <p:nvPr/>
        </p:nvPicPr>
        <p:blipFill>
          <a:blip r:embed="rId3"/>
          <a:stretch>
            <a:fillRect/>
          </a:stretch>
        </p:blipFill>
        <p:spPr>
          <a:xfrm>
            <a:off x="1245745" y="1210627"/>
            <a:ext cx="9999719" cy="3277969"/>
          </a:xfrm>
          <a:prstGeom prst="rect">
            <a:avLst/>
          </a:prstGeom>
        </p:spPr>
      </p:pic>
      <p:sp>
        <p:nvSpPr>
          <p:cNvPr id="2" name="Rectangle: Rounded Corners 1">
            <a:extLst>
              <a:ext uri="{FF2B5EF4-FFF2-40B4-BE49-F238E27FC236}">
                <a16:creationId xmlns:a16="http://schemas.microsoft.com/office/drawing/2014/main" id="{4B15D38F-EAE4-4263-8687-B2C50DB7D99B}"/>
              </a:ext>
            </a:extLst>
          </p:cNvPr>
          <p:cNvSpPr/>
          <p:nvPr/>
        </p:nvSpPr>
        <p:spPr>
          <a:xfrm>
            <a:off x="4425681" y="4785219"/>
            <a:ext cx="4336579"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Calibri" panose="020F0502020204030204" pitchFamily="34" charset="0"/>
                <a:cs typeface="Calibri" panose="020F0502020204030204" pitchFamily="34" charset="0"/>
              </a:rPr>
              <a:t>Dễ</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xảy</a:t>
            </a:r>
            <a:r>
              <a:rPr lang="en-US" sz="4400" dirty="0">
                <a:latin typeface="Calibri" panose="020F0502020204030204" pitchFamily="34" charset="0"/>
                <a:cs typeface="Calibri" panose="020F0502020204030204" pitchFamily="34" charset="0"/>
              </a:rPr>
              <a:t> ra </a:t>
            </a:r>
            <a:r>
              <a:rPr lang="en-US" sz="4400" dirty="0" err="1">
                <a:latin typeface="Calibri" panose="020F0502020204030204" pitchFamily="34" charset="0"/>
                <a:cs typeface="Calibri" panose="020F0502020204030204" pitchFamily="34" charset="0"/>
              </a:rPr>
              <a:t>cháy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nổ</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6568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a16="http://schemas.microsoft.com/office/drawing/2014/main" id="{04DABA62-9D51-417E-8A0A-C97E105AF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2274" y="80960"/>
            <a:ext cx="797845" cy="797845"/>
          </a:xfrm>
          <a:prstGeom prst="rect">
            <a:avLst/>
          </a:prstGeom>
        </p:spPr>
      </p:pic>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3" name="Picture 12">
            <a:extLst>
              <a:ext uri="{FF2B5EF4-FFF2-40B4-BE49-F238E27FC236}">
                <a16:creationId xmlns:a16="http://schemas.microsoft.com/office/drawing/2014/main" id="{8FBB4A24-DC84-4FBF-AFAE-671B43915895}"/>
              </a:ext>
            </a:extLst>
          </p:cNvPr>
          <p:cNvPicPr>
            <a:picLocks noChangeAspect="1"/>
          </p:cNvPicPr>
          <p:nvPr/>
        </p:nvPicPr>
        <p:blipFill>
          <a:blip r:embed="rId4"/>
          <a:stretch>
            <a:fillRect/>
          </a:stretch>
        </p:blipFill>
        <p:spPr>
          <a:xfrm>
            <a:off x="1090561" y="523784"/>
            <a:ext cx="10310087" cy="3207058"/>
          </a:xfrm>
          <a:prstGeom prst="rect">
            <a:avLst/>
          </a:prstGeom>
        </p:spPr>
      </p:pic>
      <p:sp>
        <p:nvSpPr>
          <p:cNvPr id="14" name="Rectangle: Rounded Corners 13">
            <a:extLst>
              <a:ext uri="{FF2B5EF4-FFF2-40B4-BE49-F238E27FC236}">
                <a16:creationId xmlns:a16="http://schemas.microsoft.com/office/drawing/2014/main" id="{2B952609-439E-40DA-B892-381495E6C0C2}"/>
              </a:ext>
            </a:extLst>
          </p:cNvPr>
          <p:cNvSpPr/>
          <p:nvPr/>
        </p:nvSpPr>
        <p:spPr>
          <a:xfrm>
            <a:off x="2361460" y="3958764"/>
            <a:ext cx="7199790" cy="175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Nếu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không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sẽ</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xảy</a:t>
            </a:r>
            <a:r>
              <a:rPr lang="en-US" sz="3600" dirty="0">
                <a:latin typeface="Calibri" panose="020F0502020204030204" pitchFamily="34" charset="0"/>
                <a:cs typeface="Calibri" panose="020F0502020204030204" pitchFamily="34" charset="0"/>
              </a:rPr>
              <a:t> ra, </a:t>
            </a:r>
            <a:r>
              <a:rPr lang="en-US" sz="3600" dirty="0" err="1">
                <a:latin typeface="Calibri" panose="020F0502020204030204" pitchFamily="34" charset="0"/>
                <a:cs typeface="Calibri" panose="020F0502020204030204" pitchFamily="34" charset="0"/>
              </a:rPr>
              <a:t>dẫn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đến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quả</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nghiêm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trọng</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3330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Content Placeholder 2"/>
          <p:cNvPicPr>
            <a:picLocks noChangeAspect="1"/>
          </p:cNvPicPr>
          <p:nvPr/>
        </p:nvPicPr>
        <p:blipFill>
          <a:blip r:embed="rId2" cstate="print">
            <a:extLst>
              <a:ext uri="{BEBA8EAE-BF5A-486C-A8C5-ECC9F3942E4B}">
                <a14:imgProps xmlns:a14="http://schemas.microsoft.com/office/drawing/2010/main">
                  <a14:imgLayer r:embed="rId3">
                    <a14:imgEffect>
                      <a14:backgroundRemoval t="141" b="96676" l="10000" r="90000"/>
                    </a14:imgEffect>
                  </a14:imgLayer>
                </a14:imgProps>
              </a:ext>
              <a:ext uri="{28A0092B-C50C-407E-A947-70E740481C1C}">
                <a14:useLocalDpi xmlns:a14="http://schemas.microsoft.com/office/drawing/2010/main" val="0"/>
              </a:ext>
            </a:extLst>
          </a:blip>
          <a:stretch>
            <a:fillRect/>
          </a:stretch>
        </p:blipFill>
        <p:spPr>
          <a:xfrm>
            <a:off x="-289885" y="-209991"/>
            <a:ext cx="11320558" cy="6723529"/>
          </a:xfrm>
          <a:prstGeom prst="rect">
            <a:avLst/>
          </a:prstGeom>
        </p:spPr>
      </p:pic>
      <p:sp>
        <p:nvSpPr>
          <p:cNvPr id="8" name="TextBox 7"/>
          <p:cNvSpPr txBox="1"/>
          <p:nvPr/>
        </p:nvSpPr>
        <p:spPr>
          <a:xfrm>
            <a:off x="1902167" y="1302474"/>
            <a:ext cx="5968280" cy="3539430"/>
          </a:xfrm>
          <a:prstGeom prst="rect">
            <a:avLst/>
          </a:prstGeom>
          <a:noFill/>
        </p:spPr>
        <p:txBody>
          <a:bodyPr wrap="square" rtlCol="0">
            <a:spAutoFit/>
          </a:bodyPr>
          <a:lstStyle/>
          <a:p>
            <a:pPr lvl="0" algn="ctr">
              <a:defRPr/>
            </a:pPr>
            <a:r>
              <a:rPr lang="vi-VN" sz="3200" b="1" dirty="0">
                <a:solidFill>
                  <a:prstClr val="black"/>
                </a:solidFill>
                <a:latin typeface="Calibri" panose="020F0502020204030204" pitchFamily="34" charset="0"/>
                <a:cs typeface="Calibri" panose="020F0502020204030204" pitchFamily="34" charset="0"/>
              </a:rPr>
              <a:t>Các bạn trong tình huống đã biết cách tìm kiếm sự hỗ trợ khi ở nhà kịp thời: giữ thái độ bình tĩnh, tìm đúng người có thể hỗ trợ, nói rõ sự việc,…. Biết tìm kiếm sự hỗ trợ sẽ giúp chúng ta giải quyết được những khó khăn.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3">
            <a:extLst>
              <a:ext uri="{FF2B5EF4-FFF2-40B4-BE49-F238E27FC236}">
                <a16:creationId xmlns:a16="http://schemas.microsoft.com/office/drawing/2014/main" id="{46C044DE-CD12-5C48-8ECD-3EF9526B89EB}"/>
              </a:ext>
            </a:extLst>
          </p:cNvPr>
          <p:cNvPicPr>
            <a:picLocks noChangeAspect="1"/>
          </p:cNvPicPr>
          <p:nvPr/>
        </p:nvPicPr>
        <p:blipFill>
          <a:blip r:embed="rId4"/>
          <a:stretch>
            <a:fillRect/>
          </a:stretch>
        </p:blipFill>
        <p:spPr>
          <a:xfrm>
            <a:off x="7755038" y="4453689"/>
            <a:ext cx="4106686" cy="2400367"/>
          </a:xfrm>
          <a:prstGeom prst="rect">
            <a:avLst/>
          </a:prstGeom>
        </p:spPr>
      </p:pic>
      <p:pic>
        <p:nvPicPr>
          <p:cNvPr id="9" name="Picture 8" descr="A bouquet of roses&#10;&#10;Description automatically generated with low confidence">
            <a:extLst>
              <a:ext uri="{FF2B5EF4-FFF2-40B4-BE49-F238E27FC236}">
                <a16:creationId xmlns:a16="http://schemas.microsoft.com/office/drawing/2014/main" id="{48697F6D-42F1-44B5-9B4F-22290B913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extLst>
      <p:ext uri="{BB962C8B-B14F-4D97-AF65-F5344CB8AC3E}">
        <p14:creationId xmlns:p14="http://schemas.microsoft.com/office/powerpoint/2010/main" val="3195400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620250" y="3124231"/>
            <a:ext cx="1904975" cy="2331690"/>
          </a:xfrm>
          <a:prstGeom prst="rect">
            <a:avLst/>
          </a:prstGeom>
        </p:spPr>
      </p:pic>
      <p:pic>
        <p:nvPicPr>
          <p:cNvPr id="3" name="Picture 2">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226483" y="2787977"/>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839" y="1756641"/>
            <a:ext cx="1523403" cy="1916539"/>
          </a:xfrm>
          <a:prstGeom prst="rect">
            <a:avLst/>
          </a:prstGeom>
        </p:spPr>
      </p:pic>
      <p:pic>
        <p:nvPicPr>
          <p:cNvPr id="7" name="Picture 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722435" y="2787977"/>
            <a:ext cx="1938921" cy="2772103"/>
          </a:xfrm>
          <a:prstGeom prst="rect">
            <a:avLst/>
          </a:prstGeom>
        </p:spPr>
      </p:pic>
      <p:pic>
        <p:nvPicPr>
          <p:cNvPr id="8" name="Picture 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084331" y="1170377"/>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1"/>
          <a:stretch>
            <a:fillRect/>
          </a:stretch>
        </p:blipFill>
        <p:spPr>
          <a:xfrm>
            <a:off x="13487400" y="-371564"/>
            <a:ext cx="1028700" cy="1028700"/>
          </a:xfrm>
          <a:prstGeom prst="rect">
            <a:avLst/>
          </a:prstGeom>
        </p:spPr>
      </p:pic>
      <p:grpSp>
        <p:nvGrpSpPr>
          <p:cNvPr id="14" name="Group 13"/>
          <p:cNvGrpSpPr/>
          <p:nvPr/>
        </p:nvGrpSpPr>
        <p:grpSpPr>
          <a:xfrm>
            <a:off x="117524" y="56836"/>
            <a:ext cx="4172041" cy="2486469"/>
            <a:chOff x="269924" y="56836"/>
            <a:chExt cx="4172041" cy="2486469"/>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3439" y="558147"/>
              <a:ext cx="36850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Xin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chào</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tất</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cả</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
        <p:nvSpPr>
          <p:cNvPr id="4" name="Rectangle: Rounded Corners 3">
            <a:hlinkClick r:id="rId22" action="ppaction://hlinksldjump"/>
            <a:extLst>
              <a:ext uri="{FF2B5EF4-FFF2-40B4-BE49-F238E27FC236}">
                <a16:creationId xmlns:a16="http://schemas.microsoft.com/office/drawing/2014/main" id="{D1A2A3C8-4461-40AE-A387-F450D1843028}"/>
              </a:ext>
            </a:extLst>
          </p:cNvPr>
          <p:cNvSpPr/>
          <p:nvPr/>
        </p:nvSpPr>
        <p:spPr>
          <a:xfrm>
            <a:off x="10076688" y="146304"/>
            <a:ext cx="1938921" cy="557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14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6397"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100000">
                <p:cTn id="62"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49912" y="208181"/>
            <a:ext cx="11061576"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hậm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hực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là</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hay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p:txBody>
      </p:sp>
      <p:sp>
        <p:nvSpPr>
          <p:cNvPr id="5" name="Rounded Rectangle 4"/>
          <p:cNvSpPr/>
          <p:nvPr/>
        </p:nvSpPr>
        <p:spPr>
          <a:xfrm>
            <a:off x="1798320" y="2021205"/>
            <a:ext cx="8671560" cy="2646046"/>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sp>
        <p:nvSpPr>
          <p:cNvPr id="6" name="Left Arrow 5">
            <a:hlinkClick r:id="rId6"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734251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79" y="137160"/>
            <a:ext cx="11312223"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tự</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hào</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là</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hay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2606040" y="1996440"/>
            <a:ext cx="7513320" cy="283464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4217133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376858"/>
            <a:ext cx="10584254"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đố</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kị</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là</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hay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r>
              <a:rPr kumimoji="0" lang="en-US" sz="4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3366708" y="2876364"/>
            <a:ext cx="6310840" cy="1741651"/>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422538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64628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604021" y="2338528"/>
            <a:ext cx="11625942" cy="1383665"/>
            <a:chOff x="1307651" y="2617912"/>
            <a:chExt cx="7102297"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307651" y="2745837"/>
              <a:ext cx="7102297" cy="60587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Tìm</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kiếm</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sự</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hỗ</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trợ</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khi</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ở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grpSp>
      <p:sp>
        <p:nvSpPr>
          <p:cNvPr id="13" name="Rectangle 16"/>
          <p:cNvSpPr/>
          <p:nvPr/>
        </p:nvSpPr>
        <p:spPr>
          <a:xfrm rot="269291">
            <a:off x="366882" y="2245362"/>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357355" y="2323096"/>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728" y="2141576"/>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668360" y="2237142"/>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
            <a:extLst>
              <a:ext uri="{FF2B5EF4-FFF2-40B4-BE49-F238E27FC236}">
                <a16:creationId xmlns:a16="http://schemas.microsoft.com/office/drawing/2014/main" id="{FA034E0F-4D44-4EBA-A4F3-687AD3C5A4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8009"/>
          <a:stretch/>
        </p:blipFill>
        <p:spPr>
          <a:xfrm>
            <a:off x="0" y="3897819"/>
            <a:ext cx="12191699" cy="2960199"/>
          </a:xfrm>
          <a:prstGeom prst="rect">
            <a:avLst/>
          </a:prstGeom>
        </p:spPr>
      </p:pic>
      <p:pic>
        <p:nvPicPr>
          <p:cNvPr id="18" name="Picture 17" descr="A bouquet of roses&#10;&#10;Description automatically generated with low confidence">
            <a:extLst>
              <a:ext uri="{FF2B5EF4-FFF2-40B4-BE49-F238E27FC236}">
                <a16:creationId xmlns:a16="http://schemas.microsoft.com/office/drawing/2014/main" id="{3DFDC0EE-F84F-4581-A0D3-9E377C8365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4057910" y="1361972"/>
            <a:ext cx="3730508" cy="707886"/>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Mục</a:t>
            </a:r>
            <a:r>
              <a:rPr kumimoji="0" lang="en-US" sz="40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lang="en-US" sz="4000" b="1" dirty="0" err="1">
                <a:solidFill>
                  <a:srgbClr val="FFFF00"/>
                </a:solidFill>
                <a:effectLst>
                  <a:outerShdw blurRad="38100" dist="38100" dir="2700000" algn="tl">
                    <a:srgbClr val="000000">
                      <a:alpha val="43137"/>
                    </a:srgbClr>
                  </a:outerShdw>
                </a:effectLst>
                <a:latin typeface="Calibri" panose="020F0502020204030204"/>
                <a:cs typeface="iCiel Cucho" pitchFamily="50" charset="0"/>
              </a:rPr>
              <a:t>tiêu</a:t>
            </a:r>
            <a:r>
              <a:rPr lang="en-US" sz="40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 </a:t>
            </a:r>
            <a:r>
              <a:rPr lang="en-US" sz="4000" b="1" dirty="0" err="1">
                <a:solidFill>
                  <a:srgbClr val="FFFF00"/>
                </a:solidFill>
                <a:effectLst>
                  <a:outerShdw blurRad="38100" dist="38100" dir="2700000" algn="tl">
                    <a:srgbClr val="000000">
                      <a:alpha val="43137"/>
                    </a:srgbClr>
                  </a:outerShdw>
                </a:effectLst>
                <a:latin typeface="Calibri" panose="020F0502020204030204"/>
                <a:cs typeface="iCiel Cucho" pitchFamily="50" charset="0"/>
              </a:rPr>
              <a:t>bài</a:t>
            </a:r>
            <a:r>
              <a:rPr lang="en-US" sz="40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 </a:t>
            </a:r>
            <a:r>
              <a:rPr lang="en-US" sz="4000" b="1" dirty="0" err="1">
                <a:solidFill>
                  <a:srgbClr val="FFFF00"/>
                </a:solidFill>
                <a:effectLst>
                  <a:outerShdw blurRad="38100" dist="38100" dir="2700000" algn="tl">
                    <a:srgbClr val="000000">
                      <a:alpha val="43137"/>
                    </a:srgbClr>
                  </a:outerShdw>
                </a:effectLst>
                <a:latin typeface="Calibri" panose="020F0502020204030204"/>
                <a:cs typeface="iCiel Cucho" pitchFamily="50" charset="0"/>
              </a:rPr>
              <a:t>học</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18" name="Luyện đọc từ khó">
            <a:extLst>
              <a:ext uri="{FF2B5EF4-FFF2-40B4-BE49-F238E27FC236}">
                <a16:creationId xmlns:a16="http://schemas.microsoft.com/office/drawing/2014/main" id="{C07B7BAE-4BF6-47E0-B989-EC029E768ED2}"/>
              </a:ext>
            </a:extLst>
          </p:cNvPr>
          <p:cNvSpPr txBox="1"/>
          <p:nvPr/>
        </p:nvSpPr>
        <p:spPr>
          <a:xfrm>
            <a:off x="2616360" y="2275212"/>
            <a:ext cx="6959279" cy="954107"/>
          </a:xfrm>
          <a:prstGeom prst="rect">
            <a:avLst/>
          </a:prstGeom>
          <a:noFill/>
        </p:spPr>
        <p:txBody>
          <a:bodyPr wrap="square" rtlCol="0">
            <a:spAutoFit/>
          </a:bodyPr>
          <a:lstStyle/>
          <a:p>
            <a:pPr marL="457200" marR="0" lvl="0" indent="-4572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Nêu</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một</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số</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tình</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huống</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cần</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sự</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hỗ</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trợ</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khi</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ở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nhà</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20" name="Luyện đọc từ khó">
            <a:extLst>
              <a:ext uri="{FF2B5EF4-FFF2-40B4-BE49-F238E27FC236}">
                <a16:creationId xmlns:a16="http://schemas.microsoft.com/office/drawing/2014/main" id="{5FA54C81-A1D7-4651-AC59-C54E5F9DB354}"/>
              </a:ext>
            </a:extLst>
          </p:cNvPr>
          <p:cNvSpPr txBox="1"/>
          <p:nvPr/>
        </p:nvSpPr>
        <p:spPr>
          <a:xfrm>
            <a:off x="2670985" y="3283454"/>
            <a:ext cx="6959279" cy="954107"/>
          </a:xfrm>
          <a:prstGeom prst="rect">
            <a:avLst/>
          </a:prstGeom>
          <a:noFill/>
        </p:spPr>
        <p:txBody>
          <a:bodyPr wrap="square" rtlCol="0">
            <a:spAutoFit/>
          </a:bodyPr>
          <a:lstStyle/>
          <a:p>
            <a:pPr marL="457200" lvl="0" indent="-457200" algn="just" defTabSz="914377">
              <a:buFont typeface="Arial" panose="020B0604020202020204" pitchFamily="34" charset="0"/>
              <a:buChar char="•"/>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Nêu</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vì</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sao</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phải</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sự</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hỗ</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trợ</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khi</a:t>
            </a:r>
            <a:r>
              <a:rPr lang="en-US" sz="2800" b="1" dirty="0">
                <a:solidFill>
                  <a:srgbClr val="FFFF00"/>
                </a:solidFill>
                <a:effectLst>
                  <a:outerShdw blurRad="38100" dist="38100" dir="2700000" algn="tl">
                    <a:srgbClr val="000000">
                      <a:alpha val="43137"/>
                    </a:srgbClr>
                  </a:outerShdw>
                </a:effectLst>
                <a:cs typeface="iCiel Cucho" pitchFamily="50" charset="0"/>
              </a:rPr>
              <a:t> ở </a:t>
            </a:r>
            <a:r>
              <a:rPr lang="en-US" sz="2800" b="1" dirty="0" err="1">
                <a:solidFill>
                  <a:srgbClr val="FFFF00"/>
                </a:solidFill>
                <a:effectLst>
                  <a:outerShdw blurRad="38100" dist="38100" dir="2700000" algn="tl">
                    <a:srgbClr val="000000">
                      <a:alpha val="43137"/>
                    </a:srgbClr>
                  </a:outerShdw>
                </a:effectLst>
                <a:cs typeface="iCiel Cucho" pitchFamily="50" charset="0"/>
              </a:rPr>
              <a:t>nhà</a:t>
            </a:r>
            <a:r>
              <a:rPr lang="en-US" sz="2800" b="1" dirty="0">
                <a:solidFill>
                  <a:srgbClr val="FFFF00"/>
                </a:solidFill>
                <a:effectLst>
                  <a:outerShdw blurRad="38100" dist="38100" dir="2700000" algn="tl">
                    <a:srgbClr val="000000">
                      <a:alpha val="43137"/>
                    </a:srgbClr>
                  </a:outerShdw>
                </a:effectLst>
                <a:cs typeface="iCiel Cucho" pitchFamily="50" charset="0"/>
              </a:rPr>
              <a:t> </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22" name="Luyện đọc từ khó">
            <a:extLst>
              <a:ext uri="{FF2B5EF4-FFF2-40B4-BE49-F238E27FC236}">
                <a16:creationId xmlns:a16="http://schemas.microsoft.com/office/drawing/2014/main" id="{899C143C-3CCF-4BEC-8135-BA334B92C9E7}"/>
              </a:ext>
            </a:extLst>
          </p:cNvPr>
          <p:cNvSpPr txBox="1"/>
          <p:nvPr/>
        </p:nvSpPr>
        <p:spPr>
          <a:xfrm>
            <a:off x="2726257" y="4300376"/>
            <a:ext cx="6959279" cy="954107"/>
          </a:xfrm>
          <a:prstGeom prst="rect">
            <a:avLst/>
          </a:prstGeom>
          <a:noFill/>
        </p:spPr>
        <p:txBody>
          <a:bodyPr wrap="square" rtlCol="0">
            <a:spAutoFit/>
          </a:bodyPr>
          <a:lstStyle/>
          <a:p>
            <a:pPr marL="457200" lvl="0" indent="-457200" algn="just" defTabSz="914377">
              <a:buFont typeface="Arial" panose="020B0604020202020204" pitchFamily="34" charset="0"/>
              <a:buChar char="•"/>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Thực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hiện</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việc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sự</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hỗ</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trợ</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khi</a:t>
            </a:r>
            <a:r>
              <a:rPr lang="en-US" sz="2800" b="1" dirty="0">
                <a:solidFill>
                  <a:srgbClr val="FFFF00"/>
                </a:solidFill>
                <a:effectLst>
                  <a:outerShdw blurRad="38100" dist="38100" dir="2700000" algn="tl">
                    <a:srgbClr val="000000">
                      <a:alpha val="43137"/>
                    </a:srgbClr>
                  </a:outerShdw>
                </a:effectLst>
                <a:cs typeface="iCiel Cucho" pitchFamily="50" charset="0"/>
              </a:rPr>
              <a:t> ở </a:t>
            </a:r>
            <a:r>
              <a:rPr lang="en-US" sz="2800" b="1" dirty="0" err="1">
                <a:solidFill>
                  <a:srgbClr val="FFFF00"/>
                </a:solidFill>
                <a:effectLst>
                  <a:outerShdw blurRad="38100" dist="38100" dir="2700000" algn="tl">
                    <a:srgbClr val="000000">
                      <a:alpha val="43137"/>
                    </a:srgbClr>
                  </a:outerShdw>
                </a:effectLst>
                <a:cs typeface="iCiel Cucho" pitchFamily="50" charset="0"/>
              </a:rPr>
              <a:t>nhà</a:t>
            </a:r>
            <a:r>
              <a:rPr lang="en-US" sz="2800" b="1" dirty="0">
                <a:solidFill>
                  <a:srgbClr val="FFFF00"/>
                </a:solidFill>
                <a:effectLst>
                  <a:outerShdw blurRad="38100" dist="38100" dir="2700000" algn="tl">
                    <a:srgbClr val="000000">
                      <a:alpha val="43137"/>
                    </a:srgbClr>
                  </a:outerShdw>
                </a:effectLst>
                <a:cs typeface="iCiel Cucho" pitchFamily="50" charset="0"/>
              </a:rPr>
              <a:t> </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2395059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 calcmode="lin" valueType="num">
                                      <p:cBhvr>
                                        <p:cTn id="71" dur="1000" fill="hold"/>
                                        <p:tgtEl>
                                          <p:spTgt spid="28"/>
                                        </p:tgtEl>
                                        <p:attrNameLst>
                                          <p:attrName>style.rotation</p:attrName>
                                        </p:attrNameLst>
                                      </p:cBhvr>
                                      <p:tavLst>
                                        <p:tav tm="0">
                                          <p:val>
                                            <p:fltVal val="90"/>
                                          </p:val>
                                        </p:tav>
                                        <p:tav tm="100000">
                                          <p:val>
                                            <p:fltVal val="0"/>
                                          </p:val>
                                        </p:tav>
                                      </p:tavLst>
                                    </p:anim>
                                    <p:animEffect transition="in" filter="fade">
                                      <p:cBhvr>
                                        <p:cTn id="72" dur="10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Tiết</a:t>
              </a:r>
              <a:r>
                <a:rPr kumimoji="0" lang="en-US" altLang="zh-CN" sz="8000" b="1"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 1</a:t>
              </a:r>
              <a:endParaRPr kumimoji="0" lang="zh-CN" altLang="en-US" sz="8000" b="1"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descr="A bouquet of roses&#10;&#10;Description automatically generated with low confidence">
            <a:extLst>
              <a:ext uri="{FF2B5EF4-FFF2-40B4-BE49-F238E27FC236}">
                <a16:creationId xmlns:a16="http://schemas.microsoft.com/office/drawing/2014/main" id="{0E209808-603C-4FAB-A70D-656B57376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495</Words>
  <Application>Microsoft Office PowerPoint</Application>
  <PresentationFormat>Widescreen</PresentationFormat>
  <Paragraphs>62</Paragraphs>
  <Slides>24</Slides>
  <Notes>8</Notes>
  <HiddenSlides>0</HiddenSlides>
  <MMClips>5</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24</vt:i4>
      </vt:variant>
    </vt:vector>
  </HeadingPairs>
  <TitlesOfParts>
    <vt:vector size="45" baseType="lpstr">
      <vt:lpstr>Averta Std CY Bold</vt:lpstr>
      <vt:lpstr>Coiny</vt:lpstr>
      <vt:lpstr>等线</vt:lpstr>
      <vt:lpstr>等线 Light</vt:lpstr>
      <vt:lpstr>Microsoft YaHei</vt:lpstr>
      <vt:lpstr>Quicksand Medium</vt:lpstr>
      <vt:lpstr>SVN-Fiolex Girls</vt:lpstr>
      <vt:lpstr>Arial</vt:lpstr>
      <vt:lpstr>Arial Rounded MT Bold</vt:lpstr>
      <vt:lpstr>Arial-Rounded</vt:lpstr>
      <vt:lpstr>Calibri</vt:lpstr>
      <vt:lpstr>Calibri Light</vt:lpstr>
      <vt:lpstr>Montserrat Medium</vt:lpstr>
      <vt:lpstr>7_Office Theme</vt:lpstr>
      <vt:lpstr>5_Office Theme</vt:lpstr>
      <vt:lpstr>Hoạt động</vt:lpstr>
      <vt:lpstr>Office 主题​​</vt:lpstr>
      <vt:lpstr>2_Office Theme</vt:lpstr>
      <vt:lpstr>3_Office Theme</vt:lpstr>
      <vt:lpstr>4_Office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19</cp:revision>
  <dcterms:created xsi:type="dcterms:W3CDTF">2021-06-28T04:18:50Z</dcterms:created>
  <dcterms:modified xsi:type="dcterms:W3CDTF">2021-09-19T00:52:39Z</dcterms:modified>
</cp:coreProperties>
</file>