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1"/>
  </p:notesMasterIdLst>
  <p:sldIdLst>
    <p:sldId id="308" r:id="rId3"/>
    <p:sldId id="327" r:id="rId4"/>
    <p:sldId id="345" r:id="rId5"/>
    <p:sldId id="362" r:id="rId6"/>
    <p:sldId id="361" r:id="rId7"/>
    <p:sldId id="363" r:id="rId8"/>
    <p:sldId id="348" r:id="rId9"/>
    <p:sldId id="364" r:id="rId10"/>
    <p:sldId id="342" r:id="rId11"/>
    <p:sldId id="365" r:id="rId12"/>
    <p:sldId id="355" r:id="rId13"/>
    <p:sldId id="344" r:id="rId14"/>
    <p:sldId id="366" r:id="rId15"/>
    <p:sldId id="367" r:id="rId16"/>
    <p:sldId id="326" r:id="rId17"/>
    <p:sldId id="354" r:id="rId18"/>
    <p:sldId id="356" r:id="rId19"/>
    <p:sldId id="352" r:id="rId20"/>
  </p:sldIdLst>
  <p:sldSz cx="12192000" cy="6858000"/>
  <p:notesSz cx="6858000" cy="9144000"/>
  <p:embeddedFontLst>
    <p:embeddedFont>
      <p:font typeface="等线" panose="02010600030101010101" pitchFamily="2" charset="-122"/>
      <p:regular r:id="rId22"/>
    </p:embeddedFont>
    <p:embeddedFont>
      <p:font typeface="#9Slide07 IcielCadena" panose="020B0604020202020204" charset="0"/>
      <p:bold r:id="rId23"/>
    </p:embeddedFont>
    <p:embeddedFont>
      <p:font typeface="Cambria" panose="02040503050406030204" pitchFamily="18" charset="0"/>
      <p:regular r:id="rId24"/>
      <p:bold r:id="rId25"/>
      <p:italic r:id="rId26"/>
      <p:boldItalic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4AF"/>
    <a:srgbClr val="FEB8B7"/>
    <a:srgbClr val="E0BBA2"/>
    <a:srgbClr val="FCB237"/>
    <a:srgbClr val="E75B7C"/>
    <a:srgbClr val="548235"/>
    <a:srgbClr val="B76C39"/>
    <a:srgbClr val="00A1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30" autoAdjust="0"/>
    <p:restoredTop sz="94660"/>
  </p:normalViewPr>
  <p:slideViewPr>
    <p:cSldViewPr snapToGrid="0">
      <p:cViewPr varScale="1">
        <p:scale>
          <a:sx n="81" d="100"/>
          <a:sy n="81" d="100"/>
        </p:scale>
        <p:origin x="26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172AEBC5-841C-4B61-A1F7-E1491D4422B7}"/>
    <pc:docChg chg="delSld">
      <pc:chgData name="Thảo Linh" userId="363ab10d9764815c" providerId="LiveId" clId="{172AEBC5-841C-4B61-A1F7-E1491D4422B7}" dt="2025-04-11T10:13:10.264" v="2" actId="47"/>
      <pc:docMkLst>
        <pc:docMk/>
      </pc:docMkLst>
      <pc:sldChg chg="del">
        <pc:chgData name="Thảo Linh" userId="363ab10d9764815c" providerId="LiveId" clId="{172AEBC5-841C-4B61-A1F7-E1491D4422B7}" dt="2025-04-11T10:13:10.264" v="2" actId="47"/>
        <pc:sldMkLst>
          <pc:docMk/>
          <pc:sldMk cId="2065563028" sldId="322"/>
        </pc:sldMkLst>
      </pc:sldChg>
      <pc:sldChg chg="del">
        <pc:chgData name="Thảo Linh" userId="363ab10d9764815c" providerId="LiveId" clId="{172AEBC5-841C-4B61-A1F7-E1491D4422B7}" dt="2025-04-11T10:13:00.786" v="0" actId="47"/>
        <pc:sldMkLst>
          <pc:docMk/>
          <pc:sldMk cId="1645891557" sldId="340"/>
        </pc:sldMkLst>
      </pc:sldChg>
      <pc:sldChg chg="del">
        <pc:chgData name="Thảo Linh" userId="363ab10d9764815c" providerId="LiveId" clId="{172AEBC5-841C-4B61-A1F7-E1491D4422B7}" dt="2025-04-11T10:13:05.646" v="1" actId="47"/>
        <pc:sldMkLst>
          <pc:docMk/>
          <pc:sldMk cId="2988576091" sldId="3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2025/4/11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47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6889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9E9C4"/>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1BCD913-95AF-4C52-1640-57B6FDFB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grpSp>
        <p:nvGrpSpPr>
          <p:cNvPr id="32" name="组合 31">
            <a:extLst>
              <a:ext uri="{FF2B5EF4-FFF2-40B4-BE49-F238E27FC236}">
                <a16:creationId xmlns:a16="http://schemas.microsoft.com/office/drawing/2014/main" id="{4E67C5C6-02DE-30CD-710F-B65C575822A7}"/>
              </a:ext>
            </a:extLst>
          </p:cNvPr>
          <p:cNvGrpSpPr/>
          <p:nvPr userDrawn="1"/>
        </p:nvGrpSpPr>
        <p:grpSpPr>
          <a:xfrm>
            <a:off x="1395272" y="407735"/>
            <a:ext cx="9401456" cy="5257800"/>
            <a:chOff x="1082129" y="381000"/>
            <a:chExt cx="9401456" cy="5257800"/>
          </a:xfrm>
        </p:grpSpPr>
        <p:pic>
          <p:nvPicPr>
            <p:cNvPr id="27" name="图片 26">
              <a:extLst>
                <a:ext uri="{FF2B5EF4-FFF2-40B4-BE49-F238E27FC236}">
                  <a16:creationId xmlns:a16="http://schemas.microsoft.com/office/drawing/2014/main" id="{032C3292-FBE7-E4B8-974B-855B0389AC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82129" y="381000"/>
              <a:ext cx="6004470" cy="5257800"/>
            </a:xfrm>
            <a:prstGeom prst="rect">
              <a:avLst/>
            </a:prstGeom>
          </p:spPr>
        </p:pic>
        <p:pic>
          <p:nvPicPr>
            <p:cNvPr id="30" name="图片 29">
              <a:extLst>
                <a:ext uri="{FF2B5EF4-FFF2-40B4-BE49-F238E27FC236}">
                  <a16:creationId xmlns:a16="http://schemas.microsoft.com/office/drawing/2014/main" id="{751D6070-FF61-F289-5D1F-021CE6F7E40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8211"/>
            <a:stretch/>
          </p:blipFill>
          <p:spPr>
            <a:xfrm flipH="1">
              <a:off x="6773457" y="381000"/>
              <a:ext cx="3710128" cy="5257800"/>
            </a:xfrm>
            <a:prstGeom prst="rect">
              <a:avLst/>
            </a:prstGeom>
          </p:spPr>
        </p:pic>
        <p:pic>
          <p:nvPicPr>
            <p:cNvPr id="31" name="图片 30">
              <a:extLst>
                <a:ext uri="{FF2B5EF4-FFF2-40B4-BE49-F238E27FC236}">
                  <a16:creationId xmlns:a16="http://schemas.microsoft.com/office/drawing/2014/main" id="{67B7EC37-32B7-498F-5FD4-BF64D09E9D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502" r="33502"/>
            <a:stretch/>
          </p:blipFill>
          <p:spPr>
            <a:xfrm flipH="1">
              <a:off x="5105401" y="381000"/>
              <a:ext cx="1981198" cy="5257800"/>
            </a:xfrm>
            <a:prstGeom prst="rect">
              <a:avLst/>
            </a:prstGeom>
          </p:spPr>
        </p:pic>
      </p:grpSp>
      <p:pic>
        <p:nvPicPr>
          <p:cNvPr id="29" name="图片 28">
            <a:extLst>
              <a:ext uri="{FF2B5EF4-FFF2-40B4-BE49-F238E27FC236}">
                <a16:creationId xmlns:a16="http://schemas.microsoft.com/office/drawing/2014/main" id="{DBA5A44A-11D3-C868-BE71-855FE98BC8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92" y="3688015"/>
            <a:ext cx="12205292" cy="3169986"/>
          </a:xfrm>
          <a:prstGeom prst="rect">
            <a:avLst/>
          </a:prstGeom>
        </p:spPr>
      </p:pic>
    </p:spTree>
    <p:extLst>
      <p:ext uri="{BB962C8B-B14F-4D97-AF65-F5344CB8AC3E}">
        <p14:creationId xmlns:p14="http://schemas.microsoft.com/office/powerpoint/2010/main" val="150448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9E9C4"/>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51354D0-DBB4-774C-627D-6EFE19DD29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sp>
        <p:nvSpPr>
          <p:cNvPr id="9" name="矩形: 圆角 8">
            <a:extLst>
              <a:ext uri="{FF2B5EF4-FFF2-40B4-BE49-F238E27FC236}">
                <a16:creationId xmlns:a16="http://schemas.microsoft.com/office/drawing/2014/main" id="{4E202DB4-5343-7076-E4F7-939AD3B068EB}"/>
              </a:ext>
            </a:extLst>
          </p:cNvPr>
          <p:cNvSpPr/>
          <p:nvPr userDrawn="1"/>
        </p:nvSpPr>
        <p:spPr>
          <a:xfrm>
            <a:off x="885371" y="850238"/>
            <a:ext cx="10421258" cy="5191422"/>
          </a:xfrm>
          <a:prstGeom prst="roundRect">
            <a:avLst>
              <a:gd name="adj" fmla="val 407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思源黑体 CN Medium" panose="020B0600000000000000" pitchFamily="34" charset="-122"/>
              <a:ea typeface="思源黑体 CN Medium" panose="020B0600000000000000" pitchFamily="34" charset="-122"/>
              <a:cs typeface="阿里巴巴普惠体 M" panose="00020600040101010101" pitchFamily="18" charset="-122"/>
              <a:sym typeface="思源黑体 CN Medium" panose="020B0600000000000000" pitchFamily="34" charset="-122"/>
            </a:endParaRPr>
          </a:p>
        </p:txBody>
      </p:sp>
      <p:pic>
        <p:nvPicPr>
          <p:cNvPr id="10" name="图片 9">
            <a:extLst>
              <a:ext uri="{FF2B5EF4-FFF2-40B4-BE49-F238E27FC236}">
                <a16:creationId xmlns:a16="http://schemas.microsoft.com/office/drawing/2014/main" id="{AA930DF3-E5FA-4FB1-D026-59EC6D640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92" y="4395537"/>
            <a:ext cx="9481142" cy="2462464"/>
          </a:xfrm>
          <a:prstGeom prst="rect">
            <a:avLst/>
          </a:prstGeom>
        </p:spPr>
      </p:pic>
      <p:pic>
        <p:nvPicPr>
          <p:cNvPr id="11" name="图片 10">
            <a:extLst>
              <a:ext uri="{FF2B5EF4-FFF2-40B4-BE49-F238E27FC236}">
                <a16:creationId xmlns:a16="http://schemas.microsoft.com/office/drawing/2014/main" id="{9FDFCAA2-10A9-4DF7-B48D-5A5B829DDD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4899"/>
          <a:stretch/>
        </p:blipFill>
        <p:spPr>
          <a:xfrm>
            <a:off x="8864008" y="4395537"/>
            <a:ext cx="3327992" cy="2462464"/>
          </a:xfrm>
          <a:prstGeom prst="rect">
            <a:avLst/>
          </a:prstGeom>
        </p:spPr>
      </p:pic>
      <p:pic>
        <p:nvPicPr>
          <p:cNvPr id="12" name="图片 11">
            <a:extLst>
              <a:ext uri="{FF2B5EF4-FFF2-40B4-BE49-F238E27FC236}">
                <a16:creationId xmlns:a16="http://schemas.microsoft.com/office/drawing/2014/main" id="{4BE6D829-49EE-F0F5-199F-8D540C9392F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737" b="31598"/>
          <a:stretch/>
        </p:blipFill>
        <p:spPr>
          <a:xfrm flipH="1">
            <a:off x="7629958" y="3542316"/>
            <a:ext cx="4731962" cy="3327844"/>
          </a:xfrm>
          <a:prstGeom prst="rect">
            <a:avLst/>
          </a:prstGeom>
        </p:spPr>
      </p:pic>
    </p:spTree>
    <p:extLst>
      <p:ext uri="{BB962C8B-B14F-4D97-AF65-F5344CB8AC3E}">
        <p14:creationId xmlns:p14="http://schemas.microsoft.com/office/powerpoint/2010/main" val="23980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to="0" calcmode="lin" valueType="num">
                                      <p:cBhvr>
                                        <p:cTn id="7"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8" dur="500">
                                          <p:stCondLst>
                                            <p:cond delay="0"/>
                                          </p:stCondLst>
                                        </p:cTn>
                                        <p:tgtEl>
                                          <p:spTgt spid="9"/>
                                        </p:tgtEl>
                                      </p:cBhvr>
                                    </p:animEffect>
                                    <p:animScale>
                                      <p:cBhvr>
                                        <p:cTn id="9" dur="500" decel="100000" fill="hold">
                                          <p:stCondLst>
                                            <p:cond delay="0"/>
                                          </p:stCondLst>
                                        </p:cTn>
                                        <p:tgtEl>
                                          <p:spTgt spid="9"/>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9E9C4"/>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DF21C49-2A47-B0DA-F3AA-9C4CEA03F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grpSp>
        <p:nvGrpSpPr>
          <p:cNvPr id="10" name="组合 9">
            <a:extLst>
              <a:ext uri="{FF2B5EF4-FFF2-40B4-BE49-F238E27FC236}">
                <a16:creationId xmlns:a16="http://schemas.microsoft.com/office/drawing/2014/main" id="{15940C9F-1BAF-1906-8015-E4B9C6BBEA3E}"/>
              </a:ext>
            </a:extLst>
          </p:cNvPr>
          <p:cNvGrpSpPr/>
          <p:nvPr userDrawn="1"/>
        </p:nvGrpSpPr>
        <p:grpSpPr>
          <a:xfrm>
            <a:off x="914400" y="138806"/>
            <a:ext cx="10363200" cy="5795658"/>
            <a:chOff x="1082129" y="381000"/>
            <a:chExt cx="9401456" cy="5257800"/>
          </a:xfrm>
        </p:grpSpPr>
        <p:pic>
          <p:nvPicPr>
            <p:cNvPr id="11" name="图片 10">
              <a:extLst>
                <a:ext uri="{FF2B5EF4-FFF2-40B4-BE49-F238E27FC236}">
                  <a16:creationId xmlns:a16="http://schemas.microsoft.com/office/drawing/2014/main" id="{F278738C-06FF-4F53-A30B-7ACCE13441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82129" y="381000"/>
              <a:ext cx="6004470" cy="5257800"/>
            </a:xfrm>
            <a:prstGeom prst="rect">
              <a:avLst/>
            </a:prstGeom>
          </p:spPr>
        </p:pic>
        <p:pic>
          <p:nvPicPr>
            <p:cNvPr id="12" name="图片 11">
              <a:extLst>
                <a:ext uri="{FF2B5EF4-FFF2-40B4-BE49-F238E27FC236}">
                  <a16:creationId xmlns:a16="http://schemas.microsoft.com/office/drawing/2014/main" id="{4CDBB329-20A2-1E81-8B96-C6536434A2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8211"/>
            <a:stretch/>
          </p:blipFill>
          <p:spPr>
            <a:xfrm flipH="1">
              <a:off x="6773457" y="381000"/>
              <a:ext cx="3710128" cy="5257800"/>
            </a:xfrm>
            <a:prstGeom prst="rect">
              <a:avLst/>
            </a:prstGeom>
          </p:spPr>
        </p:pic>
        <p:pic>
          <p:nvPicPr>
            <p:cNvPr id="13" name="图片 12">
              <a:extLst>
                <a:ext uri="{FF2B5EF4-FFF2-40B4-BE49-F238E27FC236}">
                  <a16:creationId xmlns:a16="http://schemas.microsoft.com/office/drawing/2014/main" id="{D739EF36-D845-99BF-4B0D-2D23B886AE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502" r="33502"/>
            <a:stretch/>
          </p:blipFill>
          <p:spPr>
            <a:xfrm flipH="1">
              <a:off x="5105401" y="381000"/>
              <a:ext cx="1981198" cy="5257800"/>
            </a:xfrm>
            <a:prstGeom prst="rect">
              <a:avLst/>
            </a:prstGeom>
          </p:spPr>
        </p:pic>
      </p:grpSp>
      <p:pic>
        <p:nvPicPr>
          <p:cNvPr id="8" name="图片 7">
            <a:extLst>
              <a:ext uri="{FF2B5EF4-FFF2-40B4-BE49-F238E27FC236}">
                <a16:creationId xmlns:a16="http://schemas.microsoft.com/office/drawing/2014/main" id="{C149D711-8398-AEE1-AF6B-860D8614C0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476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1FC83-0AAB-1453-0566-417C71BF7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2E2E95-DED3-0986-6020-D4C9867705F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B3C3ECD-D0B0-9BE1-FD8D-BE76DA56B50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1E164A-B532-C668-1ECA-E4E0EC34F5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B5480C5-75A5-1396-9F15-1089E95B8DA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7673D4F-A129-28A3-C789-7F6FA8CF8F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6972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B28D5-4588-A369-9D54-F669F07959B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539F8C-6C60-01C7-84BD-B2A527B163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6D840F-1722-AA31-E523-1901F31516E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E607D71-A8D8-148C-84BA-F58FE789EC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11D1856-9B4F-7E93-AA35-5121BDD1781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C26F7CA-AAC0-16D8-067E-3197390A15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767BC6D1-E277-3D0C-FF68-DA484604F7B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35BC0C-2517-BCA4-0E00-D810A2E42C8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923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195DD-BA10-351E-F67A-902DA187227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E3493CF-B070-7962-F366-2FC2EECEB9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44E95781-180D-98E5-4731-8E5A4FA6A4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99D00F5F-8154-210F-8BC2-21C567B2E5F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2900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9E9C4"/>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215C9C4-3ED5-93D3-E2C7-45B6B1E426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pic>
        <p:nvPicPr>
          <p:cNvPr id="12" name="图片 11">
            <a:extLst>
              <a:ext uri="{FF2B5EF4-FFF2-40B4-BE49-F238E27FC236}">
                <a16:creationId xmlns:a16="http://schemas.microsoft.com/office/drawing/2014/main" id="{8FED9F49-7B9F-0EB5-6524-1918AD7A30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2" y="3688015"/>
            <a:ext cx="12205292" cy="3169986"/>
          </a:xfrm>
          <a:prstGeom prst="rect">
            <a:avLst/>
          </a:prstGeom>
        </p:spPr>
      </p:pic>
      <p:sp>
        <p:nvSpPr>
          <p:cNvPr id="11" name="矩形: 圆角 10">
            <a:extLst>
              <a:ext uri="{FF2B5EF4-FFF2-40B4-BE49-F238E27FC236}">
                <a16:creationId xmlns:a16="http://schemas.microsoft.com/office/drawing/2014/main" id="{E4A6384A-30DC-5F37-7445-C0E11BED2410}"/>
              </a:ext>
            </a:extLst>
          </p:cNvPr>
          <p:cNvSpPr/>
          <p:nvPr userDrawn="1"/>
        </p:nvSpPr>
        <p:spPr>
          <a:xfrm>
            <a:off x="595086" y="529771"/>
            <a:ext cx="11001828" cy="5908556"/>
          </a:xfrm>
          <a:prstGeom prst="roundRect">
            <a:avLst>
              <a:gd name="adj" fmla="val 407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思源黑体 CN Medium" panose="020B0600000000000000" pitchFamily="34" charset="-122"/>
              <a:ea typeface="思源黑体 CN Medium" panose="020B0600000000000000" pitchFamily="34" charset="-122"/>
              <a:cs typeface="阿里巴巴普惠体 M" panose="00020600040101010101" pitchFamily="18" charset="-122"/>
              <a:sym typeface="思源黑体 CN Medium" panose="020B0600000000000000" pitchFamily="34" charset="-122"/>
            </a:endParaRPr>
          </a:p>
        </p:txBody>
      </p:sp>
    </p:spTree>
    <p:extLst>
      <p:ext uri="{BB962C8B-B14F-4D97-AF65-F5344CB8AC3E}">
        <p14:creationId xmlns:p14="http://schemas.microsoft.com/office/powerpoint/2010/main" val="19118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to="0" calcmode="lin" valueType="num">
                                      <p:cBhvr>
                                        <p:cTn id="7" dur="500" decel="100000" fill="hold">
                                          <p:stCondLst>
                                            <p:cond delay="0"/>
                                          </p:stCondLst>
                                        </p:cTn>
                                        <p:tgtEl>
                                          <p:spTgt spid="11"/>
                                        </p:tgtEl>
                                        <p:attrNameLst>
                                          <p:attrName>ppt_x</p:attrName>
                                        </p:attrNameLst>
                                      </p:cBhvr>
                                      <p:tavLst>
                                        <p:tav tm="0">
                                          <p:val>
                                            <p:strVal val="ppt_x+0.02"/>
                                          </p:val>
                                        </p:tav>
                                        <p:tav tm="100000">
                                          <p:val>
                                            <p:strVal val="#ppt_x"/>
                                          </p:val>
                                        </p:tav>
                                      </p:tavLst>
                                    </p:anim>
                                    <p:animEffect transition="in" filter="fade">
                                      <p:cBhvr>
                                        <p:cTn id="8" dur="500">
                                          <p:stCondLst>
                                            <p:cond delay="0"/>
                                          </p:stCondLst>
                                        </p:cTn>
                                        <p:tgtEl>
                                          <p:spTgt spid="11"/>
                                        </p:tgtEl>
                                      </p:cBhvr>
                                    </p:animEffect>
                                    <p:animScale>
                                      <p:cBhvr>
                                        <p:cTn id="9" dur="500" decel="100000" fill="hold">
                                          <p:stCondLst>
                                            <p:cond delay="0"/>
                                          </p:stCondLst>
                                        </p:cTn>
                                        <p:tgtEl>
                                          <p:spTgt spid="11"/>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5FF62-48DD-D811-982B-0411E8FD083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F32A399-4460-4A4A-44BA-D30CEE93E0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CE9A92-F2BD-49DD-1F40-D2FFD64D8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4F59DE-A135-B38B-BCE5-09BE1E8AF8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3503D4-39AD-E2FE-6826-7D472A08C9C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B976B5E-3657-253F-EE12-8E730CAF7C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90264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C1209C-FD09-C724-1B6A-ACA58B0F5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491406B-FF39-EC07-B261-8603F7583A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4C8C987-4506-1EBD-BC31-D991D89D30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44B14-A2AF-29D5-5F5C-E024552F753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53F0C59-C208-0692-DDA8-99C34B6458C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EE67B37-9697-DEEF-E20D-85DEADE9CD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44282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0299E7-7129-0423-7578-88ECEE03D7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021B7DA-BA4F-AB2A-D971-FA6079DAD2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0132F8C-6E95-B20B-EB57-057DA0DC506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A29D7A-7C1D-CD6E-B6C7-8701E29878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E2CE34-9340-AF26-7CD8-D936970CE4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154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07E271-3945-3EE5-86E0-97D91D3226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435831-D72C-6A7E-28A3-8E2F3BBF8F4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03701A-C52B-419C-E263-341FB2766D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AFF1366-CDAA-CC96-D8AB-67925DEA839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62B3027-4330-BA8D-374A-36315C2B4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3558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内容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48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9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9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2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8898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0"/>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5" name="Picture 4"/>
          <p:cNvPicPr>
            <a:picLocks noChangeAspect="1"/>
          </p:cNvPicPr>
          <p:nvPr/>
        </p:nvPicPr>
        <p:blipFill>
          <a:blip r:embed="rId5"/>
          <a:stretch>
            <a:fillRect/>
          </a:stretch>
        </p:blipFill>
        <p:spPr>
          <a:xfrm>
            <a:off x="1288853" y="-996993"/>
            <a:ext cx="10400677" cy="6858594"/>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6"/>
          <a:stretch>
            <a:fillRect/>
          </a:stretch>
        </p:blipFill>
        <p:spPr>
          <a:xfrm>
            <a:off x="-578735" y="3127248"/>
            <a:ext cx="13264587" cy="3730752"/>
          </a:xfrm>
          <a:prstGeom prst="rect">
            <a:avLst/>
          </a:prstGeom>
        </p:spPr>
      </p:pic>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B8B7"/>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1811AB4A-1FD6-4484-81B9-1F0EA306F754}"/>
              </a:ext>
            </a:extLst>
          </p:cNvPr>
          <p:cNvSpPr txBox="1"/>
          <p:nvPr/>
        </p:nvSpPr>
        <p:spPr>
          <a:xfrm>
            <a:off x="262929" y="491759"/>
            <a:ext cx="7107135" cy="769441"/>
          </a:xfrm>
          <a:prstGeom prst="rect">
            <a:avLst/>
          </a:prstGeom>
          <a:solidFill>
            <a:schemeClr val="accent4">
              <a:lumMod val="60000"/>
              <a:lumOff val="40000"/>
            </a:schemeClr>
          </a:solidFill>
          <a:ln w="38100">
            <a:solidFill>
              <a:schemeClr val="tx1"/>
            </a:solidFill>
          </a:ln>
        </p:spPr>
        <p:txBody>
          <a:bodyPr wrap="square" rtlCol="0">
            <a:spAutoFit/>
          </a:bodyPr>
          <a:lstStyle/>
          <a:p>
            <a:r>
              <a:rPr lang="nl-NL" sz="4400" dirty="0" err="1">
                <a:latin typeface="Cambria" panose="02040503050406030204" pitchFamily="18" charset="0"/>
                <a:ea typeface="Cambria" panose="02040503050406030204" pitchFamily="18" charset="0"/>
              </a:rPr>
              <a:t>Tích</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cực</a:t>
            </a:r>
            <a:r>
              <a:rPr lang="nl-NL" sz="4400" dirty="0">
                <a:latin typeface="Cambria" panose="02040503050406030204" pitchFamily="18" charset="0"/>
                <a:ea typeface="Cambria" panose="02040503050406030204" pitchFamily="18" charset="0"/>
              </a:rPr>
              <a:t> / </a:t>
            </a:r>
            <a:r>
              <a:rPr lang="nl-NL" sz="4400" dirty="0" err="1">
                <a:latin typeface="Cambria" panose="02040503050406030204" pitchFamily="18" charset="0"/>
                <a:ea typeface="Cambria" panose="02040503050406030204" pitchFamily="18" charset="0"/>
              </a:rPr>
              <a:t>Không</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tích</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cực</a:t>
            </a:r>
            <a:endParaRPr lang="zh-CN" altLang="en-US" sz="6000" dirty="0">
              <a:latin typeface="Cambria" panose="02040503050406030204" pitchFamily="18" charset="0"/>
              <a:ea typeface="字魂141号-活力悦动体" panose="00000500000000000000" pitchFamily="2" charset="-122"/>
            </a:endParaRPr>
          </a:p>
        </p:txBody>
      </p:sp>
      <p:sp>
        <p:nvSpPr>
          <p:cNvPr id="16" name="TextBox 15">
            <a:extLst>
              <a:ext uri="{FF2B5EF4-FFF2-40B4-BE49-F238E27FC236}">
                <a16:creationId xmlns:a16="http://schemas.microsoft.com/office/drawing/2014/main" id="{296573D1-8157-5B4D-9587-EF220DF471CC}"/>
              </a:ext>
            </a:extLst>
          </p:cNvPr>
          <p:cNvSpPr txBox="1"/>
          <p:nvPr/>
        </p:nvSpPr>
        <p:spPr>
          <a:xfrm>
            <a:off x="841093" y="4998348"/>
            <a:ext cx="5370713" cy="1384995"/>
          </a:xfrm>
          <a:prstGeom prst="rect">
            <a:avLst/>
          </a:prstGeom>
          <a:solidFill>
            <a:schemeClr val="bg1"/>
          </a:solidFill>
          <a:ln w="50800">
            <a:solidFill>
              <a:schemeClr val="tx1"/>
            </a:solidFill>
          </a:ln>
        </p:spPr>
        <p:txBody>
          <a:bodyPr wrap="square" rtlCol="0">
            <a:spAutoFit/>
          </a:bodyPr>
          <a:lstStyle/>
          <a:p>
            <a:pPr algn="just"/>
            <a:r>
              <a:rPr lang="vi-VN" sz="2800" b="0" i="0" dirty="0">
                <a:effectLst/>
                <a:latin typeface="Cambria" panose="02040503050406030204" pitchFamily="18" charset="0"/>
              </a:rPr>
              <a:t>Bạn nhỏ đã chủ động xung phong để tham gia đội Sao đỏ của trường.</a:t>
            </a:r>
            <a:endParaRPr lang="en-VN" sz="2800" dirty="0">
              <a:latin typeface="Cambria" panose="02040503050406030204" pitchFamily="18" charset="0"/>
            </a:endParaRPr>
          </a:p>
        </p:txBody>
      </p:sp>
      <p:sp>
        <p:nvSpPr>
          <p:cNvPr id="17" name="Rectangle 16">
            <a:extLst>
              <a:ext uri="{FF2B5EF4-FFF2-40B4-BE49-F238E27FC236}">
                <a16:creationId xmlns:a16="http://schemas.microsoft.com/office/drawing/2014/main" id="{DFDFBE3D-F5E1-F946-8C0C-75EAE0F6D4E0}"/>
              </a:ext>
            </a:extLst>
          </p:cNvPr>
          <p:cNvSpPr/>
          <p:nvPr/>
        </p:nvSpPr>
        <p:spPr>
          <a:xfrm>
            <a:off x="2561825" y="5323579"/>
            <a:ext cx="2047463" cy="63877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Tích cực</a:t>
            </a:r>
          </a:p>
        </p:txBody>
      </p:sp>
      <p:sp>
        <p:nvSpPr>
          <p:cNvPr id="18" name="TextBox 17">
            <a:extLst>
              <a:ext uri="{FF2B5EF4-FFF2-40B4-BE49-F238E27FC236}">
                <a16:creationId xmlns:a16="http://schemas.microsoft.com/office/drawing/2014/main" id="{F1DB7B89-A009-3F43-B471-AEA17DDF7EB2}"/>
              </a:ext>
            </a:extLst>
          </p:cNvPr>
          <p:cNvSpPr txBox="1"/>
          <p:nvPr/>
        </p:nvSpPr>
        <p:spPr>
          <a:xfrm>
            <a:off x="6528058" y="4998348"/>
            <a:ext cx="5370713" cy="1384995"/>
          </a:xfrm>
          <a:prstGeom prst="rect">
            <a:avLst/>
          </a:prstGeom>
          <a:solidFill>
            <a:schemeClr val="bg1"/>
          </a:solidFill>
          <a:ln w="50800">
            <a:solidFill>
              <a:schemeClr val="tx1"/>
            </a:solidFill>
          </a:ln>
        </p:spPr>
        <p:txBody>
          <a:bodyPr wrap="square" rtlCol="0">
            <a:spAutoFit/>
          </a:bodyPr>
          <a:lstStyle/>
          <a:p>
            <a:pPr algn="just"/>
            <a:r>
              <a:rPr lang="vi-VN" sz="2800" dirty="0">
                <a:latin typeface="Cambria" panose="02040503050406030204" pitchFamily="18" charset="0"/>
              </a:rPr>
              <a:t>B</a:t>
            </a:r>
            <a:r>
              <a:rPr lang="vi-VN" sz="2800" b="0" i="0" dirty="0">
                <a:effectLst/>
                <a:latin typeface="Cambria" panose="02040503050406030204" pitchFamily="18" charset="0"/>
              </a:rPr>
              <a:t>ạn nhỏ đã không rửa bạn như lời mẹ dặn chỉ vì ngại thời tiết lạnh</a:t>
            </a:r>
          </a:p>
          <a:p>
            <a:pPr algn="just"/>
            <a:endParaRPr lang="en-VN" sz="2800" dirty="0">
              <a:latin typeface="Cambria" panose="02040503050406030204" pitchFamily="18" charset="0"/>
            </a:endParaRPr>
          </a:p>
        </p:txBody>
      </p:sp>
      <p:sp>
        <p:nvSpPr>
          <p:cNvPr id="19" name="Rectangle 18">
            <a:extLst>
              <a:ext uri="{FF2B5EF4-FFF2-40B4-BE49-F238E27FC236}">
                <a16:creationId xmlns:a16="http://schemas.microsoft.com/office/drawing/2014/main" id="{3B950F00-6C00-814A-B4B1-4E0817A9D9AD}"/>
              </a:ext>
            </a:extLst>
          </p:cNvPr>
          <p:cNvSpPr/>
          <p:nvPr/>
        </p:nvSpPr>
        <p:spPr>
          <a:xfrm>
            <a:off x="7267400" y="5382083"/>
            <a:ext cx="3211249" cy="638772"/>
          </a:xfrm>
          <a:prstGeom prst="rect">
            <a:avLst/>
          </a:prstGeom>
          <a:solidFill>
            <a:srgbClr val="40C4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Không tích cực</a:t>
            </a:r>
          </a:p>
        </p:txBody>
      </p:sp>
      <p:pic>
        <p:nvPicPr>
          <p:cNvPr id="3" name="Picture 2">
            <a:extLst>
              <a:ext uri="{FF2B5EF4-FFF2-40B4-BE49-F238E27FC236}">
                <a16:creationId xmlns:a16="http://schemas.microsoft.com/office/drawing/2014/main" id="{FE80923A-7D9D-E640-B583-08853D38C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5" y="1629032"/>
            <a:ext cx="5115791" cy="2979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1C12E7E-E347-F94E-A815-8986DE1D0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83" y="1629032"/>
            <a:ext cx="5061348" cy="2979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508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1" y="287153"/>
            <a:ext cx="7075658" cy="5921624"/>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758552" y="1824791"/>
            <a:ext cx="5517207" cy="138499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en-US" sz="4000" b="1" dirty="0" err="1">
                <a:solidFill>
                  <a:srgbClr val="C00000"/>
                </a:solidFill>
                <a:effectLst/>
                <a:latin typeface="Cambria" panose="02040503050406030204" pitchFamily="18" charset="0"/>
                <a:ea typeface="Cambria" panose="02040503050406030204" pitchFamily="18" charset="0"/>
              </a:rPr>
              <a:t>Hoạt</a:t>
            </a:r>
            <a:r>
              <a:rPr lang="en-US" sz="4000" b="1" dirty="0">
                <a:solidFill>
                  <a:srgbClr val="C00000"/>
                </a:solidFill>
                <a:effectLst/>
                <a:latin typeface="Cambria" panose="02040503050406030204" pitchFamily="18" charset="0"/>
                <a:ea typeface="Cambria" panose="02040503050406030204" pitchFamily="18" charset="0"/>
              </a:rPr>
              <a:t> </a:t>
            </a:r>
            <a:r>
              <a:rPr lang="en-US" sz="4000" b="1" dirty="0" err="1">
                <a:solidFill>
                  <a:srgbClr val="C00000"/>
                </a:solidFill>
                <a:effectLst/>
                <a:latin typeface="Cambria" panose="02040503050406030204" pitchFamily="18" charset="0"/>
                <a:ea typeface="Cambria" panose="02040503050406030204" pitchFamily="18" charset="0"/>
              </a:rPr>
              <a:t>động</a:t>
            </a:r>
            <a:r>
              <a:rPr lang="en-US" sz="4000" b="1" dirty="0">
                <a:solidFill>
                  <a:srgbClr val="C00000"/>
                </a:solidFill>
                <a:effectLst/>
                <a:latin typeface="Cambria" panose="02040503050406030204" pitchFamily="18" charset="0"/>
                <a:ea typeface="Cambria" panose="02040503050406030204" pitchFamily="18" charset="0"/>
              </a:rPr>
              <a:t> 3: </a:t>
            </a:r>
          </a:p>
          <a:p>
            <a:r>
              <a:rPr lang="nl-NL" sz="4400" b="1" dirty="0" err="1">
                <a:effectLst/>
                <a:latin typeface="Cambria" panose="02040503050406030204" pitchFamily="18" charset="0"/>
                <a:ea typeface="Cambria" panose="02040503050406030204" pitchFamily="18" charset="0"/>
              </a:rPr>
              <a:t>Xử</a:t>
            </a:r>
            <a:r>
              <a:rPr lang="nl-NL" sz="4400" b="1" dirty="0">
                <a:effectLst/>
                <a:latin typeface="Cambria" panose="02040503050406030204" pitchFamily="18" charset="0"/>
                <a:ea typeface="Cambria" panose="02040503050406030204" pitchFamily="18" charset="0"/>
              </a:rPr>
              <a:t> lí </a:t>
            </a:r>
            <a:r>
              <a:rPr lang="nl-NL" sz="4400" b="1" dirty="0" err="1">
                <a:effectLst/>
                <a:latin typeface="Cambria" panose="02040503050406030204" pitchFamily="18" charset="0"/>
                <a:ea typeface="Cambria" panose="02040503050406030204" pitchFamily="18" charset="0"/>
              </a:rPr>
              <a:t>tình</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huống</a:t>
            </a:r>
            <a:endParaRPr lang="zh-CN" altLang="en-US" sz="4400" dirty="0">
              <a:latin typeface="Cambria" panose="02040503050406030204" pitchFamily="18" charset="0"/>
            </a:endParaRPr>
          </a:p>
        </p:txBody>
      </p:sp>
    </p:spTree>
    <p:extLst>
      <p:ext uri="{BB962C8B-B14F-4D97-AF65-F5344CB8AC3E}">
        <p14:creationId xmlns:p14="http://schemas.microsoft.com/office/powerpoint/2010/main" val="381936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3" y="336808"/>
            <a:ext cx="10678333" cy="615687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Straight Connector 6"/>
          <p:cNvCxnSpPr/>
          <p:nvPr/>
        </p:nvCxnSpPr>
        <p:spPr>
          <a:xfrm>
            <a:off x="5886478" y="1288069"/>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173425" y="1304996"/>
            <a:ext cx="4800601" cy="2032159"/>
          </a:xfrm>
          <a:prstGeom prst="rect">
            <a:avLst/>
          </a:prstGeom>
        </p:spPr>
        <p:txBody>
          <a:bodyPr wrap="square">
            <a:spAutoFit/>
          </a:bodyPr>
          <a:lstStyle/>
          <a:p>
            <a:pPr lvl="0" algn="just">
              <a:lnSpc>
                <a:spcPct val="115000"/>
              </a:lnSpc>
              <a:spcAft>
                <a:spcPts val="0"/>
              </a:spcAft>
              <a:buSzPts val="1000"/>
              <a:tabLst>
                <a:tab pos="160020" algn="l"/>
              </a:tabLst>
            </a:pPr>
            <a:r>
              <a:rPr lang="en-US" sz="2800" dirty="0" err="1">
                <a:latin typeface="Cambria" panose="02040503050406030204" pitchFamily="18" charset="0"/>
                <a:ea typeface="Cambria" panose="02040503050406030204" pitchFamily="18" charset="0"/>
              </a:rPr>
              <a:t>Thầy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trưởng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AB3E6E9-79EF-1A46-A196-24A67CEA2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781" y="2599717"/>
            <a:ext cx="4800600" cy="3200400"/>
          </a:xfrm>
          <a:prstGeom prst="rect">
            <a:avLst/>
          </a:prstGeom>
        </p:spPr>
      </p:pic>
      <p:sp>
        <p:nvSpPr>
          <p:cNvPr id="9" name="TextBox 8">
            <a:extLst>
              <a:ext uri="{FF2B5EF4-FFF2-40B4-BE49-F238E27FC236}">
                <a16:creationId xmlns:a16="http://schemas.microsoft.com/office/drawing/2014/main" id="{53EA4805-0B90-3A4B-BB66-3F67F5AC2CE8}"/>
              </a:ext>
            </a:extLst>
          </p:cNvPr>
          <p:cNvSpPr txBox="1"/>
          <p:nvPr/>
        </p:nvSpPr>
        <p:spPr>
          <a:xfrm>
            <a:off x="2942706" y="1057883"/>
            <a:ext cx="1695796" cy="1200329"/>
          </a:xfrm>
          <a:prstGeom prst="rect">
            <a:avLst/>
          </a:prstGeom>
          <a:noFill/>
        </p:spPr>
        <p:txBody>
          <a:bodyPr wrap="square" rtlCol="0">
            <a:spAutoFit/>
          </a:bodyPr>
          <a:lstStyle/>
          <a:p>
            <a:r>
              <a:rPr lang="en-VN" sz="7200" dirty="0">
                <a:solidFill>
                  <a:srgbClr val="FF0000"/>
                </a:solidFill>
              </a:rPr>
              <a:t>01</a:t>
            </a:r>
          </a:p>
        </p:txBody>
      </p:sp>
      <p:sp>
        <p:nvSpPr>
          <p:cNvPr id="10" name="TextBox 9">
            <a:extLst>
              <a:ext uri="{FF2B5EF4-FFF2-40B4-BE49-F238E27FC236}">
                <a16:creationId xmlns:a16="http://schemas.microsoft.com/office/drawing/2014/main" id="{60ACD640-9DCE-F744-8DCB-B1A2D23A9B01}"/>
              </a:ext>
            </a:extLst>
          </p:cNvPr>
          <p:cNvSpPr txBox="1"/>
          <p:nvPr/>
        </p:nvSpPr>
        <p:spPr>
          <a:xfrm>
            <a:off x="6065284" y="3520846"/>
            <a:ext cx="5206772" cy="2246769"/>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rPr>
              <a:t>Nếu là nhóm trưởng em nên chủ động phân chia nhiệm vụ cho các thành viên trong nhóm, đồng thời quy định thời gian hoàn thành nhiệm vụ cho mỗi bạn.</a:t>
            </a:r>
            <a:endParaRPr lang="en-VN" sz="28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269277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3" y="336808"/>
            <a:ext cx="10678333" cy="615687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Straight Connector 6"/>
          <p:cNvCxnSpPr/>
          <p:nvPr/>
        </p:nvCxnSpPr>
        <p:spPr>
          <a:xfrm>
            <a:off x="5540115" y="1304996"/>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601745" y="1046697"/>
            <a:ext cx="5572406" cy="2527680"/>
          </a:xfrm>
          <a:prstGeom prst="rect">
            <a:avLst/>
          </a:prstGeom>
        </p:spPr>
        <p:txBody>
          <a:bodyPr wrap="square">
            <a:spAutoFit/>
          </a:bodyPr>
          <a:lstStyle/>
          <a:p>
            <a:pPr lvl="0" algn="just">
              <a:lnSpc>
                <a:spcPct val="115000"/>
              </a:lnSpc>
              <a:spcAft>
                <a:spcPts val="0"/>
              </a:spcAft>
              <a:buSzPts val="1000"/>
              <a:tabLst>
                <a:tab pos="160020" algn="l"/>
              </a:tabLst>
            </a:pPr>
            <a:r>
              <a:rPr lang="en-US" sz="2800" dirty="0" err="1">
                <a:latin typeface="Cambria" panose="02040503050406030204" pitchFamily="18" charset="0"/>
                <a:ea typeface="Cambria" panose="02040503050406030204" pitchFamily="18" charset="0"/>
              </a:rPr>
              <a:t>Tiết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sinh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nữ</a:t>
            </a:r>
            <a:r>
              <a:rPr lang="en-US" sz="2800" dirty="0">
                <a:latin typeface="Cambria" panose="02040503050406030204" pitchFamily="18" charset="0"/>
                <a:ea typeface="Cambria" panose="02040503050406030204" pitchFamily="18" charset="0"/>
              </a:rPr>
              <a:t>  8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3.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3EA4805-0B90-3A4B-BB66-3F67F5AC2CE8}"/>
              </a:ext>
            </a:extLst>
          </p:cNvPr>
          <p:cNvSpPr txBox="1"/>
          <p:nvPr/>
        </p:nvSpPr>
        <p:spPr>
          <a:xfrm>
            <a:off x="2942706" y="1057883"/>
            <a:ext cx="1695796" cy="1200329"/>
          </a:xfrm>
          <a:prstGeom prst="rect">
            <a:avLst/>
          </a:prstGeom>
          <a:noFill/>
        </p:spPr>
        <p:txBody>
          <a:bodyPr wrap="square" rtlCol="0">
            <a:spAutoFit/>
          </a:bodyPr>
          <a:lstStyle/>
          <a:p>
            <a:r>
              <a:rPr lang="en-VN" sz="7200" dirty="0">
                <a:solidFill>
                  <a:srgbClr val="FF0000"/>
                </a:solidFill>
              </a:rPr>
              <a:t>02</a:t>
            </a:r>
          </a:p>
        </p:txBody>
      </p:sp>
      <p:sp>
        <p:nvSpPr>
          <p:cNvPr id="10" name="TextBox 9">
            <a:extLst>
              <a:ext uri="{FF2B5EF4-FFF2-40B4-BE49-F238E27FC236}">
                <a16:creationId xmlns:a16="http://schemas.microsoft.com/office/drawing/2014/main" id="{60ACD640-9DCE-F744-8DCB-B1A2D23A9B01}"/>
              </a:ext>
            </a:extLst>
          </p:cNvPr>
          <p:cNvSpPr txBox="1"/>
          <p:nvPr/>
        </p:nvSpPr>
        <p:spPr>
          <a:xfrm>
            <a:off x="5601744" y="3670004"/>
            <a:ext cx="5572407" cy="2246769"/>
          </a:xfrm>
          <a:prstGeom prst="rect">
            <a:avLst/>
          </a:prstGeom>
          <a:noFill/>
        </p:spPr>
        <p:txBody>
          <a:bodyPr wrap="square" rtlCol="0">
            <a:spAutoFit/>
          </a:bodyPr>
          <a:lstStyle/>
          <a:p>
            <a:pPr algn="just"/>
            <a:r>
              <a:rPr lang="en-US" sz="2800" b="0" i="0" dirty="0" err="1">
                <a:solidFill>
                  <a:srgbClr val="FF0000"/>
                </a:solidFill>
                <a:effectLst/>
                <a:latin typeface="Cambria" panose="02040503050406030204" pitchFamily="18" charset="0"/>
              </a:rPr>
              <a:t>Nếu</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lớp</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phó</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phụ</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trách</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văn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nghệ</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em</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nên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vận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động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các</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bạn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trong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lớp</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tham</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gia</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chủ</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động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cùng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các</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bạn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xây</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dựng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tiết</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mục</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văn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nghệ</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cần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biểu</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diễn</a:t>
            </a:r>
            <a:r>
              <a:rPr lang="en-US" sz="2800" b="0" i="0" dirty="0">
                <a:solidFill>
                  <a:srgbClr val="FF0000"/>
                </a:solidFill>
                <a:effectLst/>
                <a:latin typeface="Cambria" panose="02040503050406030204" pitchFamily="18" charset="0"/>
              </a:rPr>
              <a:t>.</a:t>
            </a:r>
            <a:endParaRPr lang="en-VN" sz="2800" dirty="0">
              <a:solidFill>
                <a:srgbClr val="FF0000"/>
              </a:solidFill>
              <a:latin typeface="Cambria" panose="02040503050406030204" pitchFamily="18" charset="0"/>
            </a:endParaRPr>
          </a:p>
        </p:txBody>
      </p:sp>
      <p:pic>
        <p:nvPicPr>
          <p:cNvPr id="5" name="Picture 4">
            <a:extLst>
              <a:ext uri="{FF2B5EF4-FFF2-40B4-BE49-F238E27FC236}">
                <a16:creationId xmlns:a16="http://schemas.microsoft.com/office/drawing/2014/main" id="{E15F1749-2EE2-014A-A325-6C4478CCA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203" y="2504965"/>
            <a:ext cx="4301403" cy="2867602"/>
          </a:xfrm>
          <a:prstGeom prst="rect">
            <a:avLst/>
          </a:prstGeom>
        </p:spPr>
      </p:pic>
    </p:spTree>
    <p:extLst>
      <p:ext uri="{BB962C8B-B14F-4D97-AF65-F5344CB8AC3E}">
        <p14:creationId xmlns:p14="http://schemas.microsoft.com/office/powerpoint/2010/main" val="1234620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14" presetClass="entr" presetSubtype="1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3" y="336808"/>
            <a:ext cx="10678333" cy="615687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Straight Connector 6"/>
          <p:cNvCxnSpPr/>
          <p:nvPr/>
        </p:nvCxnSpPr>
        <p:spPr>
          <a:xfrm>
            <a:off x="5761787" y="1304996"/>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943606" y="840180"/>
            <a:ext cx="5175191" cy="2527680"/>
          </a:xfrm>
          <a:prstGeom prst="rect">
            <a:avLst/>
          </a:prstGeom>
        </p:spPr>
        <p:txBody>
          <a:bodyPr wrap="square">
            <a:spAutoFit/>
          </a:bodyPr>
          <a:lstStyle/>
          <a:p>
            <a:pPr lvl="0" algn="just">
              <a:lnSpc>
                <a:spcPct val="115000"/>
              </a:lnSpc>
              <a:spcAft>
                <a:spcPts val="0"/>
              </a:spcAft>
              <a:buSzPts val="1000"/>
              <a:tabLst>
                <a:tab pos="160020" algn="l"/>
              </a:tabLst>
            </a:pPr>
            <a:r>
              <a:rPr lang="en-US" sz="2800" dirty="0" err="1">
                <a:latin typeface="Cambria" panose="02040503050406030204" pitchFamily="18" charset="0"/>
                <a:ea typeface="Cambria" panose="02040503050406030204" pitchFamily="18" charset="0"/>
              </a:rPr>
              <a:t>Cuối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sang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sắp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dọn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3EA4805-0B90-3A4B-BB66-3F67F5AC2CE8}"/>
              </a:ext>
            </a:extLst>
          </p:cNvPr>
          <p:cNvSpPr txBox="1"/>
          <p:nvPr/>
        </p:nvSpPr>
        <p:spPr>
          <a:xfrm>
            <a:off x="2942706" y="1057883"/>
            <a:ext cx="1695796" cy="1200329"/>
          </a:xfrm>
          <a:prstGeom prst="rect">
            <a:avLst/>
          </a:prstGeom>
          <a:noFill/>
        </p:spPr>
        <p:txBody>
          <a:bodyPr wrap="square" rtlCol="0">
            <a:spAutoFit/>
          </a:bodyPr>
          <a:lstStyle/>
          <a:p>
            <a:r>
              <a:rPr lang="en-VN" sz="7200" dirty="0">
                <a:solidFill>
                  <a:srgbClr val="FF0000"/>
                </a:solidFill>
              </a:rPr>
              <a:t>03</a:t>
            </a:r>
          </a:p>
        </p:txBody>
      </p:sp>
      <p:sp>
        <p:nvSpPr>
          <p:cNvPr id="10" name="TextBox 9">
            <a:extLst>
              <a:ext uri="{FF2B5EF4-FFF2-40B4-BE49-F238E27FC236}">
                <a16:creationId xmlns:a16="http://schemas.microsoft.com/office/drawing/2014/main" id="{60ACD640-9DCE-F744-8DCB-B1A2D23A9B01}"/>
              </a:ext>
            </a:extLst>
          </p:cNvPr>
          <p:cNvSpPr txBox="1"/>
          <p:nvPr/>
        </p:nvSpPr>
        <p:spPr>
          <a:xfrm>
            <a:off x="5943606" y="3504397"/>
            <a:ext cx="5278573" cy="2677656"/>
          </a:xfrm>
          <a:prstGeom prst="rect">
            <a:avLst/>
          </a:prstGeom>
          <a:noFill/>
        </p:spPr>
        <p:txBody>
          <a:bodyPr wrap="square" rtlCol="0">
            <a:spAutoFit/>
          </a:bodyPr>
          <a:lstStyle/>
          <a:p>
            <a:pPr algn="just"/>
            <a:r>
              <a:rPr lang="en-US" sz="2800" b="0" i="0" dirty="0" err="1">
                <a:solidFill>
                  <a:srgbClr val="FF0000"/>
                </a:solidFill>
                <a:effectLst/>
                <a:latin typeface="Cambria" panose="02040503050406030204" pitchFamily="18" charset="0"/>
              </a:rPr>
              <a:t>Nếu</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Huy</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em</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sẽ</a:t>
            </a:r>
            <a:r>
              <a:rPr lang="en-US" sz="2800" b="0" i="0" dirty="0">
                <a:solidFill>
                  <a:srgbClr val="FF0000"/>
                </a:solidFill>
                <a:effectLst/>
                <a:latin typeface="Cambria" panose="02040503050406030204" pitchFamily="18" charset="0"/>
              </a:rPr>
              <a:t> </a:t>
            </a:r>
            <a:r>
              <a:rPr lang="en-US" sz="2800" dirty="0" err="1">
                <a:solidFill>
                  <a:srgbClr val="FF0000"/>
                </a:solidFill>
                <a:latin typeface="Cambria" panose="02040503050406030204" pitchFamily="18" charset="0"/>
              </a:rPr>
              <a:t>d</a:t>
            </a:r>
            <a:r>
              <a:rPr lang="en-US" sz="2800" b="0" i="0" dirty="0" err="1">
                <a:solidFill>
                  <a:srgbClr val="FF0000"/>
                </a:solidFill>
                <a:effectLst/>
                <a:latin typeface="Cambria" panose="02040503050406030204" pitchFamily="18" charset="0"/>
              </a:rPr>
              <a:t>ời</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lịch</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đến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nhà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Tân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vào</a:t>
            </a:r>
            <a:r>
              <a:rPr lang="en-US" sz="2800" b="0" i="0" dirty="0">
                <a:solidFill>
                  <a:srgbClr val="FF0000"/>
                </a:solidFill>
                <a:effectLst/>
                <a:latin typeface="Cambria" panose="02040503050406030204" pitchFamily="18" charset="0"/>
              </a:rPr>
              <a:t> 1 </a:t>
            </a:r>
            <a:r>
              <a:rPr lang="en-US" sz="2800" b="0" i="0" dirty="0" err="1">
                <a:solidFill>
                  <a:srgbClr val="FF0000"/>
                </a:solidFill>
                <a:effectLst/>
                <a:latin typeface="Cambria" panose="02040503050406030204" pitchFamily="18" charset="0"/>
              </a:rPr>
              <a:t>hôm</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khác</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hẹn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lại</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thời</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gian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với</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Tân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em</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sẽ</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thực</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hiện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nhiệm</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vụ</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mẹ</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giao</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là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sắp</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xếp</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dọn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phòng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học</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nhanh</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và</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gọn</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gàng</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sạch</a:t>
            </a:r>
            <a:r>
              <a:rPr lang="en-US" sz="2800" b="0" i="0" dirty="0">
                <a:solidFill>
                  <a:srgbClr val="FF0000"/>
                </a:solidFill>
                <a:effectLst/>
                <a:latin typeface="Cambria" panose="02040503050406030204" pitchFamily="18" charset="0"/>
              </a:rPr>
              <a:t> </a:t>
            </a:r>
            <a:r>
              <a:rPr lang="en-US" sz="2800" b="0" i="0" dirty="0" err="1">
                <a:solidFill>
                  <a:srgbClr val="FF0000"/>
                </a:solidFill>
                <a:effectLst/>
                <a:latin typeface="Cambria" panose="02040503050406030204" pitchFamily="18" charset="0"/>
              </a:rPr>
              <a:t>sẽ</a:t>
            </a:r>
            <a:r>
              <a:rPr lang="en-US" sz="2800" b="0" i="0" dirty="0">
                <a:solidFill>
                  <a:srgbClr val="FF0000"/>
                </a:solidFill>
                <a:effectLst/>
                <a:latin typeface="Cambria" panose="02040503050406030204" pitchFamily="18" charset="0"/>
              </a:rPr>
              <a:t>.</a:t>
            </a:r>
            <a:endParaRPr lang="en-VN" sz="2800" dirty="0">
              <a:solidFill>
                <a:srgbClr val="FF0000"/>
              </a:solidFill>
              <a:latin typeface="Cambria" panose="02040503050406030204" pitchFamily="18" charset="0"/>
            </a:endParaRPr>
          </a:p>
        </p:txBody>
      </p:sp>
      <p:pic>
        <p:nvPicPr>
          <p:cNvPr id="11" name="Picture 10">
            <a:extLst>
              <a:ext uri="{FF2B5EF4-FFF2-40B4-BE49-F238E27FC236}">
                <a16:creationId xmlns:a16="http://schemas.microsoft.com/office/drawing/2014/main" id="{1C2248CF-D459-354C-BF31-D420ACE0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90" y="2452254"/>
            <a:ext cx="4343400" cy="3200400"/>
          </a:xfrm>
          <a:prstGeom prst="rect">
            <a:avLst/>
          </a:prstGeom>
        </p:spPr>
      </p:pic>
    </p:spTree>
    <p:extLst>
      <p:ext uri="{BB962C8B-B14F-4D97-AF65-F5344CB8AC3E}">
        <p14:creationId xmlns:p14="http://schemas.microsoft.com/office/powerpoint/2010/main" val="1147076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9"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7C75468-5B02-41B6-AF52-450BF1A89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041" y="1864273"/>
            <a:ext cx="4059271" cy="4059271"/>
          </a:xfrm>
          <a:prstGeom prst="rect">
            <a:avLst/>
          </a:prstGeom>
        </p:spPr>
      </p:pic>
      <p:sp>
        <p:nvSpPr>
          <p:cNvPr id="15" name="文本框 17">
            <a:extLst>
              <a:ext uri="{FF2B5EF4-FFF2-40B4-BE49-F238E27FC236}">
                <a16:creationId xmlns:a16="http://schemas.microsoft.com/office/drawing/2014/main" id="{85B2E6E8-FEFE-4046-BC07-C451A8754423}"/>
              </a:ext>
            </a:extLst>
          </p:cNvPr>
          <p:cNvSpPr txBox="1"/>
          <p:nvPr/>
        </p:nvSpPr>
        <p:spPr>
          <a:xfrm>
            <a:off x="821257" y="2185699"/>
            <a:ext cx="8071739" cy="3046988"/>
          </a:xfrm>
          <a:prstGeom prst="rect">
            <a:avLst/>
          </a:prstGeom>
          <a:solidFill>
            <a:schemeClr val="accent4">
              <a:lumMod val="40000"/>
              <a:lumOff val="60000"/>
            </a:schemeClr>
          </a:solidFill>
          <a:ln w="38100">
            <a:solidFill>
              <a:schemeClr val="tx1"/>
            </a:solidFill>
            <a:prstDash val="dashDot"/>
          </a:ln>
        </p:spPr>
        <p:txBody>
          <a:bodyPr wrap="square" rtlCol="0">
            <a:spAutoFit/>
          </a:bodyPr>
          <a:lstStyle/>
          <a:p>
            <a:pPr lvl="0" algn="ctr"/>
            <a:r>
              <a:rPr lang="nl-NL" sz="4800" dirty="0">
                <a:latin typeface="Cambria" panose="02040503050406030204" pitchFamily="18" charset="0"/>
                <a:ea typeface="Cambria" panose="02040503050406030204" pitchFamily="18" charset="0"/>
              </a:rPr>
              <a:t>Hãy chia sẻ </a:t>
            </a:r>
            <a:r>
              <a:rPr lang="nl-NL" sz="4800" dirty="0" err="1">
                <a:latin typeface="Cambria" panose="02040503050406030204" pitchFamily="18" charset="0"/>
                <a:ea typeface="Cambria" panose="02040503050406030204" pitchFamily="18" charset="0"/>
              </a:rPr>
              <a:t>về</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những</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việc</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em</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đã</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tích</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cực</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hoàn</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thành</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hoặc</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chưa</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tích</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cực</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hoàn</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thành</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ở</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nhà</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và</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ở</a:t>
            </a:r>
            <a:r>
              <a:rPr lang="nl-NL" sz="4800" dirty="0">
                <a:latin typeface="Cambria" panose="02040503050406030204" pitchFamily="18" charset="0"/>
                <a:ea typeface="Cambria" panose="02040503050406030204" pitchFamily="18" charset="0"/>
              </a:rPr>
              <a:t> </a:t>
            </a:r>
            <a:r>
              <a:rPr lang="nl-NL" sz="4800" dirty="0" err="1">
                <a:latin typeface="Cambria" panose="02040503050406030204" pitchFamily="18" charset="0"/>
                <a:ea typeface="Cambria" panose="02040503050406030204" pitchFamily="18" charset="0"/>
              </a:rPr>
              <a:t>trường</a:t>
            </a:r>
            <a:endParaRPr lang="en-US" sz="9600" b="1" dirty="0">
              <a:solidFill>
                <a:srgbClr val="C00000"/>
              </a:solidFill>
              <a:latin typeface="Cambria" panose="02040503050406030204" pitchFamily="18" charset="0"/>
              <a:ea typeface="Cambria" panose="02040503050406030204" pitchFamily="18" charset="0"/>
            </a:endParaRPr>
          </a:p>
        </p:txBody>
      </p:sp>
      <p:sp>
        <p:nvSpPr>
          <p:cNvPr id="2" name="Oval Callout 1">
            <a:extLst>
              <a:ext uri="{FF2B5EF4-FFF2-40B4-BE49-F238E27FC236}">
                <a16:creationId xmlns:a16="http://schemas.microsoft.com/office/drawing/2014/main" id="{157E8822-E679-AF4C-A685-8A182E210450}"/>
              </a:ext>
            </a:extLst>
          </p:cNvPr>
          <p:cNvSpPr/>
          <p:nvPr/>
        </p:nvSpPr>
        <p:spPr>
          <a:xfrm>
            <a:off x="6285766" y="438577"/>
            <a:ext cx="4770161" cy="1745673"/>
          </a:xfrm>
          <a:prstGeom prst="wedgeEllipseCallout">
            <a:avLst/>
          </a:prstGeom>
          <a:solidFill>
            <a:srgbClr val="40C4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Cambria" panose="02040503050406030204" pitchFamily="18" charset="0"/>
              </a:rPr>
              <a:t>Khi đó em cảm thấy thế nào?</a:t>
            </a:r>
          </a:p>
        </p:txBody>
      </p:sp>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432421" y="-2180678"/>
            <a:ext cx="1327158" cy="8631385"/>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Em</a:t>
            </a:r>
            <a:r>
              <a:rPr kumimoji="0" lang="en-US" altLang="zh-CN" sz="32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baseline="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hãy</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xác</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định</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một</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nhiệm</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vụ</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và</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xây</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dựng</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kế</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hoạch</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thực</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hiện</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nhiệm</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vụ</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đó</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theo</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kumimoji="0" lang="en-US" altLang="zh-CN" sz="3200" b="1" i="0" u="none" strike="noStrike" kern="1200" cap="none" spc="0" normalizeH="0" noProof="0" dirty="0" err="1">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gợi</a:t>
            </a:r>
            <a:r>
              <a:rPr kumimoji="0" lang="en-US" altLang="zh-CN" sz="32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rPr>
              <a:t> </a:t>
            </a:r>
            <a:r>
              <a:rPr lang="en-US" altLang="zh-CN" sz="3200" b="1" dirty="0" err="1">
                <a:solidFill>
                  <a:srgbClr val="F18020">
                    <a:lumMod val="75000"/>
                  </a:srgbClr>
                </a:solidFill>
                <a:latin typeface="SVN-Whimsy" panose="02040603050506020204" pitchFamily="18" charset="0"/>
                <a:ea typeface="思源黑体 CN Medium" panose="020B0600000000000000" pitchFamily="34" charset="-122"/>
              </a:rPr>
              <a:t>ý</a:t>
            </a:r>
            <a:r>
              <a:rPr lang="en-US" altLang="zh-CN" sz="3200" b="1" dirty="0">
                <a:solidFill>
                  <a:srgbClr val="F18020">
                    <a:lumMod val="75000"/>
                  </a:srgbClr>
                </a:solidFill>
                <a:latin typeface="SVN-Whimsy" panose="02040603050506020204" pitchFamily="18" charset="0"/>
                <a:ea typeface="思源黑体 CN Medium" panose="020B0600000000000000" pitchFamily="34" charset="-122"/>
              </a:rPr>
              <a:t> </a:t>
            </a:r>
            <a:r>
              <a:rPr lang="en-US" altLang="zh-CN" sz="3200" b="1" dirty="0" err="1">
                <a:solidFill>
                  <a:srgbClr val="F18020">
                    <a:lumMod val="75000"/>
                  </a:srgbClr>
                </a:solidFill>
                <a:latin typeface="SVN-Whimsy" panose="02040603050506020204" pitchFamily="18" charset="0"/>
                <a:ea typeface="思源黑体 CN Medium" panose="020B0600000000000000" pitchFamily="34" charset="-122"/>
              </a:rPr>
              <a:t>dưới</a:t>
            </a:r>
            <a:r>
              <a:rPr lang="en-US" altLang="zh-CN" sz="3200" b="1" dirty="0">
                <a:solidFill>
                  <a:srgbClr val="F18020">
                    <a:lumMod val="75000"/>
                  </a:srgbClr>
                </a:solidFill>
                <a:latin typeface="SVN-Whimsy" panose="02040603050506020204" pitchFamily="18" charset="0"/>
                <a:ea typeface="思源黑体 CN Medium" panose="020B0600000000000000" pitchFamily="34" charset="-122"/>
              </a:rPr>
              <a:t> </a:t>
            </a:r>
            <a:r>
              <a:rPr lang="en-US" altLang="zh-CN" sz="3200" b="1" dirty="0" err="1">
                <a:solidFill>
                  <a:srgbClr val="F18020">
                    <a:lumMod val="75000"/>
                  </a:srgbClr>
                </a:solidFill>
                <a:latin typeface="SVN-Whimsy" panose="02040603050506020204" pitchFamily="18" charset="0"/>
                <a:ea typeface="思源黑体 CN Medium" panose="020B0600000000000000" pitchFamily="34" charset="-122"/>
              </a:rPr>
              <a:t>đây</a:t>
            </a:r>
            <a:endParaRPr kumimoji="0" lang="zh-CN" altLang="en-US" sz="32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endParaRPr>
          </a:p>
        </p:txBody>
      </p:sp>
      <p:sp>
        <p:nvSpPr>
          <p:cNvPr id="14" name="Rounded Rectangle 13"/>
          <p:cNvSpPr/>
          <p:nvPr/>
        </p:nvSpPr>
        <p:spPr>
          <a:xfrm>
            <a:off x="6324666" y="5204406"/>
            <a:ext cx="4087027" cy="665921"/>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lumMod val="85000"/>
                    <a:lumOff val="15000"/>
                  </a:prstClr>
                </a:solidFill>
                <a:latin typeface="#9Slide07 IcielCadena" panose="02000503000000020004" pitchFamily="2" charset="0"/>
              </a:rPr>
              <a:t>VỀ NHÀ</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Cadena" panose="02000503000000020004" pitchFamily="2" charset="0"/>
              <a:ea typeface="+mn-ea"/>
              <a:cs typeface="+mn-cs"/>
            </a:endParaRPr>
          </a:p>
        </p:txBody>
      </p:sp>
      <p:graphicFrame>
        <p:nvGraphicFramePr>
          <p:cNvPr id="4" name="Table 4">
            <a:extLst>
              <a:ext uri="{FF2B5EF4-FFF2-40B4-BE49-F238E27FC236}">
                <a16:creationId xmlns:a16="http://schemas.microsoft.com/office/drawing/2014/main" id="{B2EDC009-5455-4E46-B702-5A31ACF1D696}"/>
              </a:ext>
            </a:extLst>
          </p:cNvPr>
          <p:cNvGraphicFramePr>
            <a:graphicFrameLocks noGrp="1"/>
          </p:cNvGraphicFramePr>
          <p:nvPr>
            <p:extLst>
              <p:ext uri="{D42A27DB-BD31-4B8C-83A1-F6EECF244321}">
                <p14:modId xmlns:p14="http://schemas.microsoft.com/office/powerpoint/2010/main" val="3965746358"/>
              </p:ext>
            </p:extLst>
          </p:nvPr>
        </p:nvGraphicFramePr>
        <p:xfrm>
          <a:off x="2082800" y="2904220"/>
          <a:ext cx="8026400" cy="2194560"/>
        </p:xfrm>
        <a:graphic>
          <a:graphicData uri="http://schemas.openxmlformats.org/drawingml/2006/table">
            <a:tbl>
              <a:tblPr firstRow="1">
                <a:tableStyleId>{21E4AEA4-8DFA-4A89-87EB-49C32662AFE0}</a:tableStyleId>
              </a:tblPr>
              <a:tblGrid>
                <a:gridCol w="1605280">
                  <a:extLst>
                    <a:ext uri="{9D8B030D-6E8A-4147-A177-3AD203B41FA5}">
                      <a16:colId xmlns:a16="http://schemas.microsoft.com/office/drawing/2014/main" val="2524547068"/>
                    </a:ext>
                  </a:extLst>
                </a:gridCol>
                <a:gridCol w="1605280">
                  <a:extLst>
                    <a:ext uri="{9D8B030D-6E8A-4147-A177-3AD203B41FA5}">
                      <a16:colId xmlns:a16="http://schemas.microsoft.com/office/drawing/2014/main" val="1433550727"/>
                    </a:ext>
                  </a:extLst>
                </a:gridCol>
                <a:gridCol w="1605280">
                  <a:extLst>
                    <a:ext uri="{9D8B030D-6E8A-4147-A177-3AD203B41FA5}">
                      <a16:colId xmlns:a16="http://schemas.microsoft.com/office/drawing/2014/main" val="260668890"/>
                    </a:ext>
                  </a:extLst>
                </a:gridCol>
                <a:gridCol w="1605280">
                  <a:extLst>
                    <a:ext uri="{9D8B030D-6E8A-4147-A177-3AD203B41FA5}">
                      <a16:colId xmlns:a16="http://schemas.microsoft.com/office/drawing/2014/main" val="3853083063"/>
                    </a:ext>
                  </a:extLst>
                </a:gridCol>
                <a:gridCol w="1605280">
                  <a:extLst>
                    <a:ext uri="{9D8B030D-6E8A-4147-A177-3AD203B41FA5}">
                      <a16:colId xmlns:a16="http://schemas.microsoft.com/office/drawing/2014/main" val="71099618"/>
                    </a:ext>
                  </a:extLst>
                </a:gridCol>
              </a:tblGrid>
              <a:tr h="893855">
                <a:tc>
                  <a:txBody>
                    <a:bodyPr/>
                    <a:lstStyle/>
                    <a:p>
                      <a:pPr algn="ctr"/>
                      <a:r>
                        <a:rPr lang="en-VN" sz="2000" dirty="0">
                          <a:latin typeface="Cambria" panose="02040503050406030204" pitchFamily="18" charset="0"/>
                        </a:rPr>
                        <a:t>Tên 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000" dirty="0">
                          <a:latin typeface="Cambria" panose="02040503050406030204" pitchFamily="18" charset="0"/>
                        </a:rPr>
                        <a:t>Công việc cần thực hiện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000" dirty="0">
                          <a:latin typeface="Cambria" panose="02040503050406030204" pitchFamily="18" charset="0"/>
                        </a:rPr>
                        <a:t>Cách thực hiện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000" dirty="0">
                          <a:latin typeface="Cambria" panose="02040503050406030204" pitchFamily="18" charset="0"/>
                        </a:rPr>
                        <a:t>Thời  gian thực hiện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000" dirty="0">
                          <a:latin typeface="Cambria" panose="020405030504060302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204254"/>
                  </a:ext>
                </a:extLst>
              </a:tr>
              <a:tr h="343790">
                <a:tc rowSpan="3">
                  <a:txBody>
                    <a:bodyPr/>
                    <a:lstStyle/>
                    <a:p>
                      <a:pPr algn="ctr"/>
                      <a:r>
                        <a:rPr lang="en-VN" sz="2000" b="1" dirty="0">
                          <a:latin typeface="Cambria" panose="02040503050406030204" pitchFamily="18" charset="0"/>
                        </a:rPr>
                        <a:t>Nhiệm vụ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971315"/>
                  </a:ext>
                </a:extLst>
              </a:tr>
              <a:tr h="343790">
                <a:tc vMerge="1">
                  <a:txBody>
                    <a:bodyPr/>
                    <a:lstStyle/>
                    <a:p>
                      <a:pPr algn="ctr"/>
                      <a:endParaRPr lang="en-VN" sz="24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5905029"/>
                  </a:ext>
                </a:extLst>
              </a:tr>
              <a:tr h="343790">
                <a:tc vMerge="1">
                  <a:txBody>
                    <a:bodyPr/>
                    <a:lstStyle/>
                    <a:p>
                      <a:pPr algn="ctr"/>
                      <a:endParaRPr lang="en-VN" sz="24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0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635432"/>
                  </a:ext>
                </a:extLst>
              </a:tr>
            </a:tbl>
          </a:graphicData>
        </a:graphic>
      </p:graphicFrame>
    </p:spTree>
    <p:extLst>
      <p:ext uri="{BB962C8B-B14F-4D97-AF65-F5344CB8AC3E}">
        <p14:creationId xmlns:p14="http://schemas.microsoft.com/office/powerpoint/2010/main" val="71192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800633" y="872736"/>
            <a:ext cx="9684487" cy="646331"/>
          </a:xfrm>
          <a:prstGeom prst="rect">
            <a:avLst/>
          </a:prstGeom>
          <a:solidFill>
            <a:schemeClr val="bg1"/>
          </a:solidFill>
          <a:ln w="28575">
            <a:solidFill>
              <a:schemeClr val="tx1"/>
            </a:solidFill>
          </a:ln>
        </p:spPr>
        <p:txBody>
          <a:bodyPr wrap="square" rtlCol="0">
            <a:spAutoFit/>
          </a:bodyPr>
          <a:lstStyle/>
          <a:p>
            <a:r>
              <a:rPr lang="vi-VN" sz="3600" b="1" i="1" dirty="0">
                <a:solidFill>
                  <a:srgbClr val="548235"/>
                </a:solidFill>
                <a:latin typeface="Cambria" panose="02040503050406030204" pitchFamily="18" charset="0"/>
                <a:ea typeface="Cambria" panose="02040503050406030204" pitchFamily="18" charset="0"/>
              </a:rPr>
              <a:t>Để hoàn thành tốt nhiệm vụ, em cần làm gì?</a:t>
            </a:r>
          </a:p>
        </p:txBody>
      </p:sp>
      <p:sp>
        <p:nvSpPr>
          <p:cNvPr id="7" name="Rectangle 6"/>
          <p:cNvSpPr/>
          <p:nvPr/>
        </p:nvSpPr>
        <p:spPr>
          <a:xfrm>
            <a:off x="475513" y="1784236"/>
            <a:ext cx="10009607" cy="4031873"/>
          </a:xfrm>
          <a:prstGeom prst="rect">
            <a:avLst/>
          </a:prstGeom>
          <a:solidFill>
            <a:schemeClr val="bg1"/>
          </a:solidFill>
          <a:ln w="38100">
            <a:solidFill>
              <a:schemeClr val="tx1"/>
            </a:solidFill>
          </a:ln>
        </p:spPr>
        <p:txBody>
          <a:bodyPr wrap="square">
            <a:spAutoFit/>
          </a:bodyPr>
          <a:lstStyle/>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thành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tốt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1: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2: </a:t>
            </a:r>
            <a:r>
              <a:rPr lang="en-GB" sz="3200" dirty="0" err="1">
                <a:latin typeface="Cambria" panose="02040503050406030204" pitchFamily="18" charset="0"/>
                <a:ea typeface="Cambria" panose="02040503050406030204" pitchFamily="18" charset="0"/>
              </a:rPr>
              <a:t>Xây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dựng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liệt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kê</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3: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4: </a:t>
            </a:r>
            <a:r>
              <a:rPr lang="en-GB" sz="3200" dirty="0" err="1">
                <a:latin typeface="Cambria" panose="02040503050406030204" pitchFamily="18" charset="0"/>
                <a:ea typeface="Cambria" panose="02040503050406030204" pitchFamily="18" charset="0"/>
              </a:rPr>
              <a:t>Đánh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quả</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572" y="3125165"/>
            <a:ext cx="4593096" cy="4593096"/>
          </a:xfrm>
          <a:prstGeom prst="rect">
            <a:avLst/>
          </a:prstGeom>
        </p:spPr>
      </p:pic>
    </p:spTree>
    <p:extLst>
      <p:ext uri="{BB962C8B-B14F-4D97-AF65-F5344CB8AC3E}">
        <p14:creationId xmlns:p14="http://schemas.microsoft.com/office/powerpoint/2010/main" val="281995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624492" y="-394981"/>
            <a:ext cx="943015"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KẾT</a:t>
            </a:r>
            <a:r>
              <a:rPr kumimoji="0" lang="en-US" altLang="zh-CN" sz="44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 LUẬN</a:t>
            </a:r>
            <a:endParaRPr kumimoji="0" lang="zh-CN" altLang="en-US" sz="44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196339" y="2772890"/>
            <a:ext cx="9799320" cy="1312219"/>
          </a:xfrm>
          <a:prstGeom prst="rect">
            <a:avLst/>
          </a:prstGeom>
        </p:spPr>
        <p:txBody>
          <a:bodyPr wrap="square">
            <a:spAutoFit/>
          </a:bodyPr>
          <a:lstStyle/>
          <a:p>
            <a:pPr lvl="0" algn="ctr">
              <a:lnSpc>
                <a:spcPct val="115000"/>
              </a:lnSpc>
            </a:pPr>
            <a:r>
              <a:rPr lang="en-US" sz="3600" b="1" dirty="0" err="1">
                <a:latin typeface="Cambria" panose="02040503050406030204" pitchFamily="18" charset="0"/>
                <a:ea typeface="Cambria" panose="02040503050406030204" pitchFamily="18" charset="0"/>
              </a:rPr>
              <a:t>Hăng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tích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nhiệt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endParaRPr lang="en-US" sz="3600" b="1" dirty="0">
              <a:latin typeface="Cambria" panose="02040503050406030204" pitchFamily="18" charset="0"/>
              <a:ea typeface="Cambria" panose="02040503050406030204" pitchFamily="18" charset="0"/>
            </a:endParaRPr>
          </a:p>
          <a:p>
            <a:pPr lvl="0" algn="ctr">
              <a:lnSpc>
                <a:spcPct val="115000"/>
              </a:lnSpc>
            </a:pP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Hoàn</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nhiệm</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vụ</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6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vui</a:t>
            </a:r>
            <a:endParaRPr kumimoji="0" lang="en-US" sz="66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9339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561076" y="912823"/>
            <a:ext cx="6282254"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nl-NL" sz="4400" b="1" dirty="0">
                <a:effectLst/>
                <a:latin typeface="Cambria" panose="02040503050406030204" pitchFamily="18" charset="0"/>
                <a:ea typeface="Cambria" panose="02040503050406030204" pitchFamily="18" charset="0"/>
              </a:rPr>
              <a:t>Em </a:t>
            </a:r>
            <a:r>
              <a:rPr lang="nl-NL" sz="4400" b="1" dirty="0" err="1">
                <a:effectLst/>
                <a:latin typeface="Cambria" panose="02040503050406030204" pitchFamily="18" charset="0"/>
                <a:ea typeface="Cambria" panose="02040503050406030204" pitchFamily="18" charset="0"/>
              </a:rPr>
              <a:t>đồng</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tình</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hay</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không</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đồng</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tình</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với</a:t>
            </a:r>
            <a:r>
              <a:rPr lang="nl-NL" sz="4400" b="1" dirty="0">
                <a:effectLst/>
                <a:latin typeface="Cambria" panose="02040503050406030204" pitchFamily="18" charset="0"/>
                <a:ea typeface="Cambria" panose="02040503050406030204" pitchFamily="18" charset="0"/>
              </a:rPr>
              <a:t> </a:t>
            </a:r>
          </a:p>
          <a:p>
            <a:r>
              <a:rPr lang="nl-NL" sz="4400" b="1" dirty="0" err="1">
                <a:effectLst/>
                <a:latin typeface="Cambria" panose="02040503050406030204" pitchFamily="18" charset="0"/>
                <a:ea typeface="Cambria" panose="02040503050406030204" pitchFamily="18" charset="0"/>
              </a:rPr>
              <a:t>ý</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kiến</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nào</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dưới</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đây</a:t>
            </a:r>
            <a:r>
              <a:rPr lang="nl-NL" sz="4400" b="1" dirty="0">
                <a:effectLst/>
                <a:latin typeface="Cambria" panose="02040503050406030204" pitchFamily="18" charset="0"/>
                <a:ea typeface="Cambria" panose="02040503050406030204" pitchFamily="18" charset="0"/>
              </a:rPr>
              <a:t>? </a:t>
            </a:r>
          </a:p>
          <a:p>
            <a:r>
              <a:rPr lang="nl-NL" sz="4400" b="1" dirty="0" err="1">
                <a:effectLst/>
                <a:latin typeface="Cambria" panose="02040503050406030204" pitchFamily="18" charset="0"/>
                <a:ea typeface="Cambria" panose="02040503050406030204" pitchFamily="18" charset="0"/>
              </a:rPr>
              <a:t>Vì</a:t>
            </a:r>
            <a:r>
              <a:rPr lang="nl-NL" sz="4400" b="1" dirty="0">
                <a:effectLst/>
                <a:latin typeface="Cambria" panose="02040503050406030204" pitchFamily="18" charset="0"/>
                <a:ea typeface="Cambria" panose="02040503050406030204" pitchFamily="18" charset="0"/>
              </a:rPr>
              <a:t> </a:t>
            </a:r>
            <a:r>
              <a:rPr lang="nl-NL" sz="4400" b="1" dirty="0" err="1">
                <a:effectLst/>
                <a:latin typeface="Cambria" panose="02040503050406030204" pitchFamily="18" charset="0"/>
                <a:ea typeface="Cambria" panose="02040503050406030204" pitchFamily="18" charset="0"/>
              </a:rPr>
              <a:t>sao</a:t>
            </a:r>
            <a:r>
              <a:rPr lang="nl-NL" sz="4400" b="1" dirty="0">
                <a:effectLst/>
                <a:latin typeface="Cambria" panose="02040503050406030204" pitchFamily="18" charset="0"/>
                <a:ea typeface="Cambria" panose="02040503050406030204" pitchFamily="18" charset="0"/>
              </a:rPr>
              <a:t>?. </a:t>
            </a:r>
            <a:endParaRPr lang="zh-CN" altLang="en-US" sz="4400" dirty="0">
              <a:latin typeface="Cambria" panose="02040503050406030204" pitchFamily="18" charset="0"/>
            </a:endParaRPr>
          </a:p>
        </p:txBody>
      </p:sp>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182880" y="0"/>
            <a:ext cx="1237488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675184" y="207290"/>
            <a:ext cx="8027378"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 y="1090247"/>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pic>
        <p:nvPicPr>
          <p:cNvPr id="5" name="Picture 4">
            <a:extLst>
              <a:ext uri="{FF2B5EF4-FFF2-40B4-BE49-F238E27FC236}">
                <a16:creationId xmlns:a16="http://schemas.microsoft.com/office/drawing/2014/main" id="{E4ECCEF8-54D3-0645-9F46-46D3FAB8ABDB}"/>
              </a:ext>
            </a:extLst>
          </p:cNvPr>
          <p:cNvPicPr>
            <a:picLocks noChangeAspect="1"/>
          </p:cNvPicPr>
          <p:nvPr/>
        </p:nvPicPr>
        <p:blipFill rotWithShape="1">
          <a:blip r:embed="rId5">
            <a:extLst>
              <a:ext uri="{28A0092B-C50C-407E-A947-70E740481C1C}">
                <a14:useLocalDpi xmlns:a14="http://schemas.microsoft.com/office/drawing/2010/main" val="0"/>
              </a:ext>
            </a:extLst>
          </a:blip>
          <a:srcRect t="1351" b="1"/>
          <a:stretch/>
        </p:blipFill>
        <p:spPr>
          <a:xfrm>
            <a:off x="3796292" y="451230"/>
            <a:ext cx="7785161" cy="4066389"/>
          </a:xfrm>
          <a:prstGeom prst="rect">
            <a:avLst/>
          </a:prstGeom>
        </p:spPr>
      </p:pic>
      <p:pic>
        <p:nvPicPr>
          <p:cNvPr id="12" name="Picture 11">
            <a:extLst>
              <a:ext uri="{FF2B5EF4-FFF2-40B4-BE49-F238E27FC236}">
                <a16:creationId xmlns:a16="http://schemas.microsoft.com/office/drawing/2014/main" id="{DA38415A-AF1A-284E-A051-777F33C950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6976" y="4373575"/>
            <a:ext cx="944208" cy="944208"/>
          </a:xfrm>
          <a:prstGeom prst="rect">
            <a:avLst/>
          </a:prstGeom>
        </p:spPr>
      </p:pic>
      <p:pic>
        <p:nvPicPr>
          <p:cNvPr id="13" name="Picture 12">
            <a:extLst>
              <a:ext uri="{FF2B5EF4-FFF2-40B4-BE49-F238E27FC236}">
                <a16:creationId xmlns:a16="http://schemas.microsoft.com/office/drawing/2014/main" id="{8BE9887A-F91C-BA4C-8B80-D88BE001D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7203" y="4373575"/>
            <a:ext cx="938797" cy="944208"/>
          </a:xfrm>
          <a:prstGeom prst="rect">
            <a:avLst/>
          </a:prstGeom>
        </p:spPr>
      </p:pic>
    </p:spTree>
    <p:extLst>
      <p:ext uri="{BB962C8B-B14F-4D97-AF65-F5344CB8AC3E}">
        <p14:creationId xmlns:p14="http://schemas.microsoft.com/office/powerpoint/2010/main" val="338091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182880" y="0"/>
            <a:ext cx="1237488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675184" y="207290"/>
            <a:ext cx="8027378"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 y="1090247"/>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96" y="4396171"/>
            <a:ext cx="12192000" cy="2484424"/>
          </a:xfrm>
          <a:prstGeom prst="rect">
            <a:avLst/>
          </a:prstGeom>
        </p:spPr>
      </p:pic>
      <p:sp>
        <p:nvSpPr>
          <p:cNvPr id="9" name="Rounded Rectangle 8">
            <a:extLst>
              <a:ext uri="{FF2B5EF4-FFF2-40B4-BE49-F238E27FC236}">
                <a16:creationId xmlns:a16="http://schemas.microsoft.com/office/drawing/2014/main" id="{6F598FC3-EA9C-AA43-A388-7F49436ADD24}"/>
              </a:ext>
            </a:extLst>
          </p:cNvPr>
          <p:cNvSpPr/>
          <p:nvPr/>
        </p:nvSpPr>
        <p:spPr>
          <a:xfrm>
            <a:off x="3990932" y="449743"/>
            <a:ext cx="7395882" cy="1801093"/>
          </a:xfrm>
          <a:prstGeom prst="roundRect">
            <a:avLst/>
          </a:prstGeom>
          <a:solidFill>
            <a:schemeClr val="bg1"/>
          </a:solidFill>
          <a:ln w="76200">
            <a:solidFill>
              <a:srgbClr val="FEB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333333"/>
                </a:solidFill>
                <a:effectLst/>
                <a:latin typeface="Cambria" panose="02040503050406030204" pitchFamily="18" charset="0"/>
              </a:rPr>
              <a:t>Đồng tình với </a:t>
            </a:r>
            <a:r>
              <a:rPr lang="vi-VN" sz="2800" b="1" i="0" dirty="0">
                <a:solidFill>
                  <a:srgbClr val="333333"/>
                </a:solidFill>
                <a:effectLst/>
                <a:latin typeface="Cambria" panose="02040503050406030204" pitchFamily="18" charset="0"/>
              </a:rPr>
              <a:t>Nam</a:t>
            </a:r>
            <a:r>
              <a:rPr lang="vi-VN" sz="2800" b="0" i="0" dirty="0">
                <a:solidFill>
                  <a:srgbClr val="333333"/>
                </a:solidFill>
                <a:effectLst/>
                <a:latin typeface="Cambria" panose="02040503050406030204" pitchFamily="18" charset="0"/>
              </a:rPr>
              <a:t> vì được giao cho nhiệm vụ để thực hiện chứng tỏ chúng ta là một người có trách nhiệm, nhận được sự tin tưởng, tín nhiệm của những người xung quanh.</a:t>
            </a:r>
            <a:endParaRPr lang="en-VN" sz="2800" dirty="0">
              <a:latin typeface="Cambria" panose="02040503050406030204" pitchFamily="18" charset="0"/>
            </a:endParaRPr>
          </a:p>
        </p:txBody>
      </p:sp>
      <p:sp>
        <p:nvSpPr>
          <p:cNvPr id="14" name="Rounded Rectangle 13">
            <a:extLst>
              <a:ext uri="{FF2B5EF4-FFF2-40B4-BE49-F238E27FC236}">
                <a16:creationId xmlns:a16="http://schemas.microsoft.com/office/drawing/2014/main" id="{80447C87-E86E-FA44-B34E-3B52992650EF}"/>
              </a:ext>
            </a:extLst>
          </p:cNvPr>
          <p:cNvSpPr/>
          <p:nvPr/>
        </p:nvSpPr>
        <p:spPr>
          <a:xfrm>
            <a:off x="3990932" y="2541087"/>
            <a:ext cx="7395882" cy="2362893"/>
          </a:xfrm>
          <a:prstGeom prst="roundRect">
            <a:avLst/>
          </a:prstGeom>
          <a:solidFill>
            <a:schemeClr val="bg1"/>
          </a:solidFill>
          <a:ln w="76200">
            <a:solidFill>
              <a:srgbClr val="FEB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333333"/>
                </a:solidFill>
                <a:latin typeface="Cambria" panose="02040503050406030204" pitchFamily="18" charset="0"/>
              </a:rPr>
              <a:t>K</a:t>
            </a:r>
            <a:r>
              <a:rPr lang="vi-VN" sz="2800" b="0" i="0" dirty="0">
                <a:solidFill>
                  <a:srgbClr val="333333"/>
                </a:solidFill>
                <a:effectLst/>
                <a:latin typeface="Cambria" panose="02040503050406030204" pitchFamily="18" charset="0"/>
              </a:rPr>
              <a:t>hông đồng tình với ý kiến của bạn </a:t>
            </a:r>
            <a:r>
              <a:rPr lang="vi-VN" sz="2800" b="1" i="0" dirty="0">
                <a:solidFill>
                  <a:srgbClr val="333333"/>
                </a:solidFill>
                <a:effectLst/>
                <a:latin typeface="Cambria" panose="02040503050406030204" pitchFamily="18" charset="0"/>
              </a:rPr>
              <a:t>Hoà</a:t>
            </a:r>
            <a:r>
              <a:rPr lang="vi-VN" sz="2800" b="0" i="0" dirty="0">
                <a:solidFill>
                  <a:srgbClr val="333333"/>
                </a:solidFill>
                <a:effectLst/>
                <a:latin typeface="Cambria" panose="02040503050406030204" pitchFamily="18" charset="0"/>
              </a:rPr>
              <a:t> vì dù là nhiệm vụ bản thân thích hay không thích, chúng ta đều nên thực hiện tốt để không phụ sự kì vọng của mọi người và đem lại kết quả tốt cho bản thân.</a:t>
            </a:r>
            <a:endParaRPr lang="en-VN" sz="2800" dirty="0">
              <a:latin typeface="Cambria" panose="02040503050406030204" pitchFamily="18" charset="0"/>
            </a:endParaRPr>
          </a:p>
        </p:txBody>
      </p:sp>
    </p:spTree>
    <p:extLst>
      <p:ext uri="{BB962C8B-B14F-4D97-AF65-F5344CB8AC3E}">
        <p14:creationId xmlns:p14="http://schemas.microsoft.com/office/powerpoint/2010/main" val="222224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675184" y="207290"/>
            <a:ext cx="8027378"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 y="1090247"/>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pic>
        <p:nvPicPr>
          <p:cNvPr id="6" name="Picture 5">
            <a:extLst>
              <a:ext uri="{FF2B5EF4-FFF2-40B4-BE49-F238E27FC236}">
                <a16:creationId xmlns:a16="http://schemas.microsoft.com/office/drawing/2014/main" id="{DE4903A6-7593-004F-B01D-4556C6E2259A}"/>
              </a:ext>
            </a:extLst>
          </p:cNvPr>
          <p:cNvPicPr>
            <a:picLocks noChangeAspect="1"/>
          </p:cNvPicPr>
          <p:nvPr/>
        </p:nvPicPr>
        <p:blipFill rotWithShape="1">
          <a:blip r:embed="rId5">
            <a:extLst>
              <a:ext uri="{28A0092B-C50C-407E-A947-70E740481C1C}">
                <a14:useLocalDpi xmlns:a14="http://schemas.microsoft.com/office/drawing/2010/main" val="0"/>
              </a:ext>
            </a:extLst>
          </a:blip>
          <a:srcRect l="5170" t="4119" r="2225"/>
          <a:stretch/>
        </p:blipFill>
        <p:spPr>
          <a:xfrm>
            <a:off x="3920018" y="480958"/>
            <a:ext cx="7573192" cy="3981269"/>
          </a:xfrm>
          <a:prstGeom prst="rect">
            <a:avLst/>
          </a:prstGeom>
        </p:spPr>
      </p:pic>
      <p:pic>
        <p:nvPicPr>
          <p:cNvPr id="8" name="Picture 7">
            <a:extLst>
              <a:ext uri="{FF2B5EF4-FFF2-40B4-BE49-F238E27FC236}">
                <a16:creationId xmlns:a16="http://schemas.microsoft.com/office/drawing/2014/main" id="{EAB8D798-64A7-1942-8B1A-755FD88023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7203" y="4373575"/>
            <a:ext cx="938797" cy="944208"/>
          </a:xfrm>
          <a:prstGeom prst="rect">
            <a:avLst/>
          </a:prstGeom>
        </p:spPr>
      </p:pic>
      <p:pic>
        <p:nvPicPr>
          <p:cNvPr id="13" name="Picture 12">
            <a:extLst>
              <a:ext uri="{FF2B5EF4-FFF2-40B4-BE49-F238E27FC236}">
                <a16:creationId xmlns:a16="http://schemas.microsoft.com/office/drawing/2014/main" id="{3582B452-96FD-D14F-AD66-18626401B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2387" y="4373575"/>
            <a:ext cx="938797" cy="944208"/>
          </a:xfrm>
          <a:prstGeom prst="rect">
            <a:avLst/>
          </a:prstGeom>
        </p:spPr>
      </p:pic>
    </p:spTree>
    <p:extLst>
      <p:ext uri="{BB962C8B-B14F-4D97-AF65-F5344CB8AC3E}">
        <p14:creationId xmlns:p14="http://schemas.microsoft.com/office/powerpoint/2010/main" val="24202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675184" y="207290"/>
            <a:ext cx="8027378"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 y="1090247"/>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sp>
        <p:nvSpPr>
          <p:cNvPr id="9" name="Rounded Rectangle 8">
            <a:extLst>
              <a:ext uri="{FF2B5EF4-FFF2-40B4-BE49-F238E27FC236}">
                <a16:creationId xmlns:a16="http://schemas.microsoft.com/office/drawing/2014/main" id="{A1F9A89B-DFF9-8B48-AA5C-87A2F3DB7D5D}"/>
              </a:ext>
            </a:extLst>
          </p:cNvPr>
          <p:cNvSpPr/>
          <p:nvPr/>
        </p:nvSpPr>
        <p:spPr>
          <a:xfrm>
            <a:off x="4006334" y="683332"/>
            <a:ext cx="7365077" cy="1801093"/>
          </a:xfrm>
          <a:prstGeom prst="roundRect">
            <a:avLst/>
          </a:prstGeom>
          <a:solidFill>
            <a:schemeClr val="bg1"/>
          </a:solidFill>
          <a:ln w="76200">
            <a:solidFill>
              <a:srgbClr val="FEB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333333"/>
                </a:solidFill>
                <a:latin typeface="Cambria" panose="02040503050406030204" pitchFamily="18" charset="0"/>
              </a:rPr>
              <a:t>Đồng tình với </a:t>
            </a:r>
            <a:r>
              <a:rPr lang="vi-VN" sz="2800" b="1" dirty="0">
                <a:solidFill>
                  <a:srgbClr val="333333"/>
                </a:solidFill>
                <a:latin typeface="Cambria" panose="02040503050406030204" pitchFamily="18" charset="0"/>
              </a:rPr>
              <a:t>Ngân</a:t>
            </a:r>
            <a:r>
              <a:rPr lang="vi-VN" sz="2800" dirty="0">
                <a:solidFill>
                  <a:srgbClr val="333333"/>
                </a:solidFill>
                <a:latin typeface="Cambria" panose="02040503050406030204" pitchFamily="18" charset="0"/>
              </a:rPr>
              <a:t> vì h</a:t>
            </a:r>
            <a:r>
              <a:rPr lang="vi-VN" sz="2800" b="0" i="0" dirty="0">
                <a:solidFill>
                  <a:srgbClr val="333333"/>
                </a:solidFill>
                <a:effectLst/>
                <a:latin typeface="Cambria" panose="02040503050406030204" pitchFamily="18" charset="0"/>
              </a:rPr>
              <a:t>oàn thành tốt nhiệm vụ sẽ khiến mọi người càng thêm yêu quý, tin tưởng vào khả nằng và sự nỗ lực, có trách nhiệm của chúng ta.</a:t>
            </a:r>
            <a:endParaRPr lang="en-VN" sz="2800" dirty="0">
              <a:latin typeface="Cambria" panose="02040503050406030204" pitchFamily="18" charset="0"/>
            </a:endParaRPr>
          </a:p>
        </p:txBody>
      </p:sp>
      <p:sp>
        <p:nvSpPr>
          <p:cNvPr id="12" name="Rounded Rectangle 11">
            <a:extLst>
              <a:ext uri="{FF2B5EF4-FFF2-40B4-BE49-F238E27FC236}">
                <a16:creationId xmlns:a16="http://schemas.microsoft.com/office/drawing/2014/main" id="{13DB2C88-B498-1242-B51C-A34AE6ACAC38}"/>
              </a:ext>
            </a:extLst>
          </p:cNvPr>
          <p:cNvSpPr/>
          <p:nvPr/>
        </p:nvSpPr>
        <p:spPr>
          <a:xfrm>
            <a:off x="4006333" y="2713331"/>
            <a:ext cx="7365077" cy="2313016"/>
          </a:xfrm>
          <a:prstGeom prst="roundRect">
            <a:avLst/>
          </a:prstGeom>
          <a:solidFill>
            <a:schemeClr val="bg1"/>
          </a:solidFill>
          <a:ln w="76200">
            <a:solidFill>
              <a:srgbClr val="FEB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333333"/>
                </a:solidFill>
                <a:latin typeface="Cambria" panose="02040503050406030204" pitchFamily="18" charset="0"/>
              </a:rPr>
              <a:t>Đồng tình với </a:t>
            </a:r>
            <a:r>
              <a:rPr lang="vi-VN" sz="2800" b="1" dirty="0">
                <a:solidFill>
                  <a:srgbClr val="333333"/>
                </a:solidFill>
                <a:latin typeface="Cambria" panose="02040503050406030204" pitchFamily="18" charset="0"/>
              </a:rPr>
              <a:t>Đức</a:t>
            </a:r>
            <a:r>
              <a:rPr lang="vi-VN" sz="2800" dirty="0">
                <a:solidFill>
                  <a:srgbClr val="333333"/>
                </a:solidFill>
                <a:latin typeface="Cambria" panose="02040503050406030204" pitchFamily="18" charset="0"/>
              </a:rPr>
              <a:t> vì </a:t>
            </a:r>
            <a:r>
              <a:rPr lang="vi-VN" sz="2800" b="0" i="0" dirty="0">
                <a:solidFill>
                  <a:srgbClr val="333333"/>
                </a:solidFill>
                <a:effectLst/>
                <a:latin typeface="Cambria" panose="02040503050406030204" pitchFamily="18" charset="0"/>
              </a:rPr>
              <a:t>mỗi nhiệm vụ được giao đều có mục đích và lợi ích riêng. Tích cực hoàn thành nhiệm vụ sẽ giúp chúng ta thu được những lợi ích đó, phục vụ cho học tập và công việc.</a:t>
            </a:r>
            <a:endParaRPr lang="en-VN" sz="2800" dirty="0">
              <a:latin typeface="Cambria" panose="02040503050406030204" pitchFamily="18" charset="0"/>
            </a:endParaRPr>
          </a:p>
        </p:txBody>
      </p:sp>
    </p:spTree>
    <p:extLst>
      <p:ext uri="{BB962C8B-B14F-4D97-AF65-F5344CB8AC3E}">
        <p14:creationId xmlns:p14="http://schemas.microsoft.com/office/powerpoint/2010/main" val="141450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8039935" cy="6695230"/>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840475" y="1066711"/>
            <a:ext cx="6191463" cy="3170099"/>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en-US" sz="4000" b="1" dirty="0" err="1">
                <a:solidFill>
                  <a:srgbClr val="C00000"/>
                </a:solidFill>
                <a:effectLst/>
                <a:latin typeface="Cambria" panose="02040503050406030204" pitchFamily="18" charset="0"/>
                <a:ea typeface="Cambria" panose="02040503050406030204" pitchFamily="18" charset="0"/>
              </a:rPr>
              <a:t>Hoạt</a:t>
            </a:r>
            <a:r>
              <a:rPr lang="en-US" sz="4000" b="1" dirty="0">
                <a:solidFill>
                  <a:srgbClr val="C00000"/>
                </a:solidFill>
                <a:effectLst/>
                <a:latin typeface="Cambria" panose="02040503050406030204" pitchFamily="18" charset="0"/>
                <a:ea typeface="Cambria" panose="02040503050406030204" pitchFamily="18" charset="0"/>
              </a:rPr>
              <a:t> </a:t>
            </a:r>
            <a:r>
              <a:rPr lang="en-US" sz="4000" b="1" dirty="0" err="1">
                <a:solidFill>
                  <a:srgbClr val="C00000"/>
                </a:solidFill>
                <a:effectLst/>
                <a:latin typeface="Cambria" panose="02040503050406030204" pitchFamily="18" charset="0"/>
                <a:ea typeface="Cambria" panose="02040503050406030204" pitchFamily="18" charset="0"/>
              </a:rPr>
              <a:t>động</a:t>
            </a:r>
            <a:r>
              <a:rPr lang="en-US" sz="4000" b="1" dirty="0">
                <a:solidFill>
                  <a:srgbClr val="C00000"/>
                </a:solidFill>
                <a:effectLst/>
                <a:latin typeface="Cambria" panose="02040503050406030204" pitchFamily="18" charset="0"/>
                <a:ea typeface="Cambria" panose="02040503050406030204" pitchFamily="18" charset="0"/>
              </a:rPr>
              <a:t> 2: </a:t>
            </a:r>
          </a:p>
          <a:p>
            <a:r>
              <a:rPr lang="en-US" altLang="zh-CN" sz="4000" b="1" dirty="0" err="1">
                <a:effectLst/>
                <a:latin typeface="Cambria" panose="02040503050406030204" pitchFamily="18" charset="0"/>
              </a:rPr>
              <a:t>Nhận</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xét</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bạn</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nào</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tích</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cực</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và</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bạn</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nào</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chưa</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tích</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cực</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hoàn</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thành</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nhiệm</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vụ</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và</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giải</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thích</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vì</a:t>
            </a:r>
            <a:r>
              <a:rPr lang="en-US" altLang="zh-CN" sz="4000" b="1" dirty="0">
                <a:effectLst/>
                <a:latin typeface="Cambria" panose="02040503050406030204" pitchFamily="18" charset="0"/>
              </a:rPr>
              <a:t> </a:t>
            </a:r>
            <a:r>
              <a:rPr lang="en-US" altLang="zh-CN" sz="4000" b="1" dirty="0" err="1">
                <a:effectLst/>
                <a:latin typeface="Cambria" panose="02040503050406030204" pitchFamily="18" charset="0"/>
              </a:rPr>
              <a:t>sao</a:t>
            </a:r>
            <a:endParaRPr lang="zh-CN" altLang="en-US" sz="2000" dirty="0">
              <a:latin typeface="Cambria" panose="02040503050406030204" pitchFamily="18" charset="0"/>
            </a:endParaRPr>
          </a:p>
        </p:txBody>
      </p:sp>
    </p:spTree>
    <p:extLst>
      <p:ext uri="{BB962C8B-B14F-4D97-AF65-F5344CB8AC3E}">
        <p14:creationId xmlns:p14="http://schemas.microsoft.com/office/powerpoint/2010/main" val="459291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8B7"/>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1811AB4A-1FD6-4484-81B9-1F0EA306F754}"/>
              </a:ext>
            </a:extLst>
          </p:cNvPr>
          <p:cNvSpPr txBox="1"/>
          <p:nvPr/>
        </p:nvSpPr>
        <p:spPr>
          <a:xfrm>
            <a:off x="262929" y="491759"/>
            <a:ext cx="7107135" cy="769441"/>
          </a:xfrm>
          <a:prstGeom prst="rect">
            <a:avLst/>
          </a:prstGeom>
          <a:solidFill>
            <a:schemeClr val="accent4">
              <a:lumMod val="60000"/>
              <a:lumOff val="40000"/>
            </a:schemeClr>
          </a:solidFill>
          <a:ln w="38100">
            <a:solidFill>
              <a:schemeClr val="tx1"/>
            </a:solidFill>
          </a:ln>
        </p:spPr>
        <p:txBody>
          <a:bodyPr wrap="square" rtlCol="0">
            <a:spAutoFit/>
          </a:bodyPr>
          <a:lstStyle/>
          <a:p>
            <a:r>
              <a:rPr lang="nl-NL" sz="4400" dirty="0" err="1">
                <a:latin typeface="Cambria" panose="02040503050406030204" pitchFamily="18" charset="0"/>
                <a:ea typeface="Cambria" panose="02040503050406030204" pitchFamily="18" charset="0"/>
              </a:rPr>
              <a:t>Tích</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cực</a:t>
            </a:r>
            <a:r>
              <a:rPr lang="nl-NL" sz="4400" dirty="0">
                <a:latin typeface="Cambria" panose="02040503050406030204" pitchFamily="18" charset="0"/>
                <a:ea typeface="Cambria" panose="02040503050406030204" pitchFamily="18" charset="0"/>
              </a:rPr>
              <a:t> / </a:t>
            </a:r>
            <a:r>
              <a:rPr lang="nl-NL" sz="4400" dirty="0" err="1">
                <a:latin typeface="Cambria" panose="02040503050406030204" pitchFamily="18" charset="0"/>
                <a:ea typeface="Cambria" panose="02040503050406030204" pitchFamily="18" charset="0"/>
              </a:rPr>
              <a:t>Không</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tích</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cực</a:t>
            </a:r>
            <a:endParaRPr lang="zh-CN" altLang="en-US" sz="6000" dirty="0">
              <a:latin typeface="Cambria" panose="02040503050406030204" pitchFamily="18" charset="0"/>
              <a:ea typeface="字魂141号-活力悦动体" panose="00000500000000000000" pitchFamily="2" charset="-122"/>
            </a:endParaRPr>
          </a:p>
        </p:txBody>
      </p:sp>
      <p:pic>
        <p:nvPicPr>
          <p:cNvPr id="8" name="Picture 7">
            <a:extLst>
              <a:ext uri="{FF2B5EF4-FFF2-40B4-BE49-F238E27FC236}">
                <a16:creationId xmlns:a16="http://schemas.microsoft.com/office/drawing/2014/main" id="{22EA5E41-E94C-A141-9F02-51AA1492A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77" y="1470730"/>
            <a:ext cx="5461223" cy="336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D98038D0-B159-DE48-8A2C-D7F56307B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70730"/>
            <a:ext cx="5461223" cy="336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9DEA179-699E-0C4B-8FDD-0B6B23A01EDF}"/>
              </a:ext>
            </a:extLst>
          </p:cNvPr>
          <p:cNvSpPr txBox="1"/>
          <p:nvPr/>
        </p:nvSpPr>
        <p:spPr>
          <a:xfrm>
            <a:off x="875843" y="5044215"/>
            <a:ext cx="4979085" cy="1200329"/>
          </a:xfrm>
          <a:prstGeom prst="rect">
            <a:avLst/>
          </a:prstGeom>
          <a:solidFill>
            <a:schemeClr val="bg1"/>
          </a:solidFill>
          <a:ln w="50800">
            <a:solidFill>
              <a:schemeClr val="tx1"/>
            </a:solidFill>
          </a:ln>
        </p:spPr>
        <p:txBody>
          <a:bodyPr wrap="square" rtlCol="0">
            <a:spAutoFit/>
          </a:bodyPr>
          <a:lstStyle/>
          <a:p>
            <a:pPr algn="just"/>
            <a:r>
              <a:rPr lang="vi-VN" sz="2400" dirty="0">
                <a:latin typeface="Cambria" panose="02040503050406030204" pitchFamily="18" charset="0"/>
              </a:rPr>
              <a:t>K</a:t>
            </a:r>
            <a:r>
              <a:rPr lang="vi-VN" sz="2400" b="0" i="0" dirty="0">
                <a:effectLst/>
                <a:latin typeface="Cambria" panose="02040503050406030204" pitchFamily="18" charset="0"/>
              </a:rPr>
              <a:t>hi được lớp trưởng giao nhiệm vụ, bạn Quân lập tức từ chối với lí do mình hay quên.</a:t>
            </a:r>
            <a:endParaRPr lang="en-VN" sz="2400" dirty="0">
              <a:latin typeface="Cambria" panose="02040503050406030204" pitchFamily="18" charset="0"/>
            </a:endParaRPr>
          </a:p>
        </p:txBody>
      </p:sp>
      <p:sp>
        <p:nvSpPr>
          <p:cNvPr id="7" name="TextBox 6">
            <a:extLst>
              <a:ext uri="{FF2B5EF4-FFF2-40B4-BE49-F238E27FC236}">
                <a16:creationId xmlns:a16="http://schemas.microsoft.com/office/drawing/2014/main" id="{D640D940-4768-7B43-A456-F8083AF757F3}"/>
              </a:ext>
            </a:extLst>
          </p:cNvPr>
          <p:cNvSpPr txBox="1"/>
          <p:nvPr/>
        </p:nvSpPr>
        <p:spPr>
          <a:xfrm>
            <a:off x="6337074" y="5037588"/>
            <a:ext cx="4979085" cy="1200329"/>
          </a:xfrm>
          <a:prstGeom prst="rect">
            <a:avLst/>
          </a:prstGeom>
          <a:solidFill>
            <a:schemeClr val="bg1"/>
          </a:solidFill>
          <a:ln w="50800">
            <a:solidFill>
              <a:schemeClr val="tx1"/>
            </a:solidFill>
          </a:ln>
        </p:spPr>
        <p:txBody>
          <a:bodyPr wrap="square" rtlCol="0">
            <a:spAutoFit/>
          </a:bodyPr>
          <a:lstStyle/>
          <a:p>
            <a:pPr algn="just"/>
            <a:r>
              <a:rPr lang="en-US" sz="2400" dirty="0" err="1">
                <a:latin typeface="Cambria" panose="02040503050406030204" pitchFamily="18" charset="0"/>
              </a:rPr>
              <a:t>B</a:t>
            </a:r>
            <a:r>
              <a:rPr lang="en-US" sz="2400" b="0" i="0" dirty="0" err="1">
                <a:effectLst/>
                <a:latin typeface="Cambria" panose="02040503050406030204" pitchFamily="18" charset="0"/>
              </a:rPr>
              <a:t>ạn</a:t>
            </a:r>
            <a:r>
              <a:rPr lang="en-US" sz="2400" b="0" i="0" dirty="0">
                <a:effectLst/>
                <a:latin typeface="Cambria" panose="02040503050406030204" pitchFamily="18" charset="0"/>
              </a:rPr>
              <a:t> </a:t>
            </a:r>
            <a:r>
              <a:rPr lang="en-US" sz="2400" b="0" i="0" dirty="0" err="1">
                <a:effectLst/>
                <a:latin typeface="Cambria" panose="02040503050406030204" pitchFamily="18" charset="0"/>
              </a:rPr>
              <a:t>nhỏ</a:t>
            </a:r>
            <a:r>
              <a:rPr lang="en-US" sz="2400" b="0" i="0" dirty="0">
                <a:effectLst/>
                <a:latin typeface="Cambria" panose="02040503050406030204" pitchFamily="18" charset="0"/>
              </a:rPr>
              <a:t> </a:t>
            </a:r>
            <a:r>
              <a:rPr lang="en-US" sz="2400" b="0" i="0" dirty="0" err="1">
                <a:effectLst/>
                <a:latin typeface="Cambria" panose="02040503050406030204" pitchFamily="18" charset="0"/>
              </a:rPr>
              <a:t>chủ</a:t>
            </a:r>
            <a:r>
              <a:rPr lang="en-US" sz="2400" b="0" i="0" dirty="0">
                <a:effectLst/>
                <a:latin typeface="Cambria" panose="02040503050406030204" pitchFamily="18" charset="0"/>
              </a:rPr>
              <a:t> </a:t>
            </a:r>
            <a:r>
              <a:rPr lang="en-US" sz="2400" b="0" i="0" dirty="0" err="1">
                <a:effectLst/>
                <a:latin typeface="Cambria" panose="02040503050406030204" pitchFamily="18" charset="0"/>
              </a:rPr>
              <a:t>động</a:t>
            </a:r>
            <a:r>
              <a:rPr lang="en-US" sz="2400" b="0" i="0" dirty="0">
                <a:effectLst/>
                <a:latin typeface="Cambria" panose="02040503050406030204" pitchFamily="18" charset="0"/>
              </a:rPr>
              <a:t> </a:t>
            </a:r>
            <a:r>
              <a:rPr lang="en-US" sz="2400" b="0" i="0" dirty="0" err="1">
                <a:effectLst/>
                <a:latin typeface="Cambria" panose="02040503050406030204" pitchFamily="18" charset="0"/>
              </a:rPr>
              <a:t>nhận</a:t>
            </a:r>
            <a:r>
              <a:rPr lang="en-US" sz="2400" b="0" i="0" dirty="0">
                <a:effectLst/>
                <a:latin typeface="Cambria" panose="02040503050406030204" pitchFamily="18" charset="0"/>
              </a:rPr>
              <a:t> </a:t>
            </a:r>
            <a:r>
              <a:rPr lang="en-US" sz="2400" b="0" i="0" dirty="0" err="1">
                <a:effectLst/>
                <a:latin typeface="Cambria" panose="02040503050406030204" pitchFamily="18" charset="0"/>
              </a:rPr>
              <a:t>trình</a:t>
            </a:r>
            <a:r>
              <a:rPr lang="en-US" sz="2400" b="0" i="0" dirty="0">
                <a:effectLst/>
                <a:latin typeface="Cambria" panose="02040503050406030204" pitchFamily="18" charset="0"/>
              </a:rPr>
              <a:t> </a:t>
            </a:r>
            <a:r>
              <a:rPr lang="en-US" sz="2400" b="0" i="0" dirty="0" err="1">
                <a:effectLst/>
                <a:latin typeface="Cambria" panose="02040503050406030204" pitchFamily="18" charset="0"/>
              </a:rPr>
              <a:t>bày</a:t>
            </a:r>
            <a:r>
              <a:rPr lang="en-US" sz="2400" b="0" i="0" dirty="0">
                <a:effectLst/>
                <a:latin typeface="Cambria" panose="02040503050406030204" pitchFamily="18" charset="0"/>
              </a:rPr>
              <a:t> </a:t>
            </a:r>
            <a:r>
              <a:rPr lang="en-US" sz="2400" b="0" i="0" dirty="0" err="1">
                <a:effectLst/>
                <a:latin typeface="Cambria" panose="02040503050406030204" pitchFamily="18" charset="0"/>
              </a:rPr>
              <a:t>kết</a:t>
            </a:r>
            <a:r>
              <a:rPr lang="en-US" sz="2400" b="0" i="0" dirty="0">
                <a:effectLst/>
                <a:latin typeface="Cambria" panose="02040503050406030204" pitchFamily="18" charset="0"/>
              </a:rPr>
              <a:t> </a:t>
            </a:r>
            <a:r>
              <a:rPr lang="en-US" sz="2400" b="0" i="0" dirty="0" err="1">
                <a:effectLst/>
                <a:latin typeface="Cambria" panose="02040503050406030204" pitchFamily="18" charset="0"/>
              </a:rPr>
              <a:t>quả</a:t>
            </a:r>
            <a:r>
              <a:rPr lang="en-US" sz="2400" b="0" i="0" dirty="0">
                <a:effectLst/>
                <a:latin typeface="Cambria" panose="02040503050406030204" pitchFamily="18" charset="0"/>
              </a:rPr>
              <a:t> </a:t>
            </a:r>
            <a:r>
              <a:rPr lang="en-US" sz="2400" b="0" i="0" dirty="0" err="1">
                <a:effectLst/>
                <a:latin typeface="Cambria" panose="02040503050406030204" pitchFamily="18" charset="0"/>
              </a:rPr>
              <a:t>của</a:t>
            </a:r>
            <a:r>
              <a:rPr lang="en-US" sz="2400" b="0" i="0" dirty="0">
                <a:effectLst/>
                <a:latin typeface="Cambria" panose="02040503050406030204" pitchFamily="18" charset="0"/>
              </a:rPr>
              <a:t> </a:t>
            </a:r>
            <a:r>
              <a:rPr lang="en-US" sz="2400" b="0" i="0" dirty="0" err="1">
                <a:effectLst/>
                <a:latin typeface="Cambria" panose="02040503050406030204" pitchFamily="18" charset="0"/>
              </a:rPr>
              <a:t>nhóm</a:t>
            </a:r>
            <a:r>
              <a:rPr lang="en-US" sz="2400" b="0" i="0" dirty="0">
                <a:effectLst/>
                <a:latin typeface="Cambria" panose="02040503050406030204" pitchFamily="18" charset="0"/>
              </a:rPr>
              <a:t>.</a:t>
            </a:r>
          </a:p>
          <a:p>
            <a:pPr algn="just"/>
            <a:endParaRPr lang="en-VN" sz="2400" dirty="0">
              <a:latin typeface="Cambria" panose="02040503050406030204" pitchFamily="18" charset="0"/>
            </a:endParaRPr>
          </a:p>
        </p:txBody>
      </p:sp>
      <p:sp>
        <p:nvSpPr>
          <p:cNvPr id="4" name="Rectangle 3">
            <a:extLst>
              <a:ext uri="{FF2B5EF4-FFF2-40B4-BE49-F238E27FC236}">
                <a16:creationId xmlns:a16="http://schemas.microsoft.com/office/drawing/2014/main" id="{E6360F11-C956-374A-81CD-8AE9F5245168}"/>
              </a:ext>
            </a:extLst>
          </p:cNvPr>
          <p:cNvSpPr/>
          <p:nvPr/>
        </p:nvSpPr>
        <p:spPr>
          <a:xfrm>
            <a:off x="1759760" y="5318366"/>
            <a:ext cx="3211249" cy="638772"/>
          </a:xfrm>
          <a:prstGeom prst="rect">
            <a:avLst/>
          </a:prstGeom>
          <a:solidFill>
            <a:srgbClr val="40C4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Không tích cực</a:t>
            </a:r>
          </a:p>
        </p:txBody>
      </p:sp>
      <p:sp>
        <p:nvSpPr>
          <p:cNvPr id="9" name="Rectangle 8">
            <a:extLst>
              <a:ext uri="{FF2B5EF4-FFF2-40B4-BE49-F238E27FC236}">
                <a16:creationId xmlns:a16="http://schemas.microsoft.com/office/drawing/2014/main" id="{BE1A07B8-FA73-524A-84EB-A9D2FB26D888}"/>
              </a:ext>
            </a:extLst>
          </p:cNvPr>
          <p:cNvSpPr/>
          <p:nvPr/>
        </p:nvSpPr>
        <p:spPr>
          <a:xfrm>
            <a:off x="7802879" y="5324993"/>
            <a:ext cx="2047463" cy="63877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Tích cực</a:t>
            </a:r>
          </a:p>
        </p:txBody>
      </p:sp>
    </p:spTree>
    <p:extLst>
      <p:ext uri="{BB962C8B-B14F-4D97-AF65-F5344CB8AC3E}">
        <p14:creationId xmlns:p14="http://schemas.microsoft.com/office/powerpoint/2010/main" val="349522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7" grpId="0" animBg="1"/>
      <p:bldP spid="4" grpId="0" animBg="1"/>
      <p:bldP spid="4"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B8B7"/>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1811AB4A-1FD6-4484-81B9-1F0EA306F754}"/>
              </a:ext>
            </a:extLst>
          </p:cNvPr>
          <p:cNvSpPr txBox="1"/>
          <p:nvPr/>
        </p:nvSpPr>
        <p:spPr>
          <a:xfrm>
            <a:off x="262929" y="491759"/>
            <a:ext cx="7107135" cy="769441"/>
          </a:xfrm>
          <a:prstGeom prst="rect">
            <a:avLst/>
          </a:prstGeom>
          <a:solidFill>
            <a:schemeClr val="accent4">
              <a:lumMod val="60000"/>
              <a:lumOff val="40000"/>
            </a:schemeClr>
          </a:solidFill>
          <a:ln w="38100">
            <a:solidFill>
              <a:schemeClr val="tx1"/>
            </a:solidFill>
          </a:ln>
        </p:spPr>
        <p:txBody>
          <a:bodyPr wrap="square" rtlCol="0">
            <a:spAutoFit/>
          </a:bodyPr>
          <a:lstStyle/>
          <a:p>
            <a:r>
              <a:rPr lang="nl-NL" sz="4400" dirty="0" err="1">
                <a:latin typeface="Cambria" panose="02040503050406030204" pitchFamily="18" charset="0"/>
                <a:ea typeface="Cambria" panose="02040503050406030204" pitchFamily="18" charset="0"/>
              </a:rPr>
              <a:t>Tích</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cực</a:t>
            </a:r>
            <a:r>
              <a:rPr lang="nl-NL" sz="4400" dirty="0">
                <a:latin typeface="Cambria" panose="02040503050406030204" pitchFamily="18" charset="0"/>
                <a:ea typeface="Cambria" panose="02040503050406030204" pitchFamily="18" charset="0"/>
              </a:rPr>
              <a:t> / </a:t>
            </a:r>
            <a:r>
              <a:rPr lang="nl-NL" sz="4400" dirty="0" err="1">
                <a:latin typeface="Cambria" panose="02040503050406030204" pitchFamily="18" charset="0"/>
                <a:ea typeface="Cambria" panose="02040503050406030204" pitchFamily="18" charset="0"/>
              </a:rPr>
              <a:t>Không</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tích</a:t>
            </a:r>
            <a:r>
              <a:rPr lang="nl-NL" sz="4400" dirty="0">
                <a:latin typeface="Cambria" panose="02040503050406030204" pitchFamily="18" charset="0"/>
                <a:ea typeface="Cambria" panose="02040503050406030204" pitchFamily="18" charset="0"/>
              </a:rPr>
              <a:t> </a:t>
            </a:r>
            <a:r>
              <a:rPr lang="nl-NL" sz="4400" dirty="0" err="1">
                <a:latin typeface="Cambria" panose="02040503050406030204" pitchFamily="18" charset="0"/>
                <a:ea typeface="Cambria" panose="02040503050406030204" pitchFamily="18" charset="0"/>
              </a:rPr>
              <a:t>cực</a:t>
            </a:r>
            <a:endParaRPr lang="zh-CN" altLang="en-US" sz="6000" dirty="0">
              <a:latin typeface="Cambria" panose="02040503050406030204" pitchFamily="18" charset="0"/>
              <a:ea typeface="字魂141号-活力悦动体" panose="00000500000000000000" pitchFamily="2" charset="-122"/>
            </a:endParaRPr>
          </a:p>
        </p:txBody>
      </p:sp>
      <p:pic>
        <p:nvPicPr>
          <p:cNvPr id="12" name="Picture 11">
            <a:extLst>
              <a:ext uri="{FF2B5EF4-FFF2-40B4-BE49-F238E27FC236}">
                <a16:creationId xmlns:a16="http://schemas.microsoft.com/office/drawing/2014/main" id="{431FEF3D-10D3-9446-B3AB-EF2C16D3B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406" y="1486355"/>
            <a:ext cx="3670300" cy="345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6ACD3B2A-8F6F-2745-81A2-9CDA1394E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325" y="1486355"/>
            <a:ext cx="3835400" cy="345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296573D1-8157-5B4D-9587-EF220DF471CC}"/>
              </a:ext>
            </a:extLst>
          </p:cNvPr>
          <p:cNvSpPr txBox="1"/>
          <p:nvPr/>
        </p:nvSpPr>
        <p:spPr>
          <a:xfrm>
            <a:off x="1096015" y="5165912"/>
            <a:ext cx="4979085" cy="1384995"/>
          </a:xfrm>
          <a:prstGeom prst="rect">
            <a:avLst/>
          </a:prstGeom>
          <a:solidFill>
            <a:schemeClr val="bg1"/>
          </a:solidFill>
          <a:ln w="50800">
            <a:solidFill>
              <a:schemeClr val="tx1"/>
            </a:solidFill>
          </a:ln>
        </p:spPr>
        <p:txBody>
          <a:bodyPr wrap="square" rtlCol="0">
            <a:spAutoFit/>
          </a:bodyPr>
          <a:lstStyle/>
          <a:p>
            <a:pPr algn="just"/>
            <a:r>
              <a:rPr lang="en-US" sz="2800" dirty="0" err="1">
                <a:latin typeface="Cambria" panose="02040503050406030204" pitchFamily="18" charset="0"/>
              </a:rPr>
              <a:t>B</a:t>
            </a:r>
            <a:r>
              <a:rPr lang="en-US" sz="2800" b="0" i="0" dirty="0" err="1">
                <a:effectLst/>
                <a:latin typeface="Cambria" panose="02040503050406030204" pitchFamily="18" charset="0"/>
              </a:rPr>
              <a:t>ạn</a:t>
            </a:r>
            <a:r>
              <a:rPr lang="en-US" sz="2800" b="0" i="0" dirty="0">
                <a:effectLst/>
                <a:latin typeface="Cambria" panose="02040503050406030204" pitchFamily="18" charset="0"/>
              </a:rPr>
              <a:t> </a:t>
            </a:r>
            <a:r>
              <a:rPr lang="en-US" sz="2800" b="0" i="0" dirty="0" err="1">
                <a:effectLst/>
                <a:latin typeface="Cambria" panose="02040503050406030204" pitchFamily="18" charset="0"/>
              </a:rPr>
              <a:t>nhỏ</a:t>
            </a:r>
            <a:r>
              <a:rPr lang="en-US" sz="2800" b="0" i="0" dirty="0">
                <a:effectLst/>
                <a:latin typeface="Cambria" panose="02040503050406030204" pitchFamily="18" charset="0"/>
              </a:rPr>
              <a:t> </a:t>
            </a:r>
            <a:r>
              <a:rPr lang="en-US" sz="2800" b="0" i="0" dirty="0" err="1">
                <a:effectLst/>
                <a:latin typeface="Cambria" panose="02040503050406030204" pitchFamily="18" charset="0"/>
              </a:rPr>
              <a:t>rất</a:t>
            </a:r>
            <a:r>
              <a:rPr lang="en-US" sz="2800" b="0" i="0" dirty="0">
                <a:effectLst/>
                <a:latin typeface="Cambria" panose="02040503050406030204" pitchFamily="18" charset="0"/>
              </a:rPr>
              <a:t> </a:t>
            </a:r>
            <a:r>
              <a:rPr lang="en-US" sz="2800" b="0" i="0" dirty="0" err="1">
                <a:effectLst/>
                <a:latin typeface="Cambria" panose="02040503050406030204" pitchFamily="18" charset="0"/>
              </a:rPr>
              <a:t>nỗ</a:t>
            </a:r>
            <a:r>
              <a:rPr lang="en-US" sz="2800" b="0" i="0" dirty="0">
                <a:effectLst/>
                <a:latin typeface="Cambria" panose="02040503050406030204" pitchFamily="18" charset="0"/>
              </a:rPr>
              <a:t> </a:t>
            </a:r>
            <a:r>
              <a:rPr lang="en-US" sz="2800" b="0" i="0" dirty="0" err="1">
                <a:effectLst/>
                <a:latin typeface="Cambria" panose="02040503050406030204" pitchFamily="18" charset="0"/>
              </a:rPr>
              <a:t>lực</a:t>
            </a:r>
            <a:r>
              <a:rPr lang="en-US" sz="2800" b="0" i="0" dirty="0">
                <a:effectLst/>
                <a:latin typeface="Cambria" panose="02040503050406030204" pitchFamily="18" charset="0"/>
              </a:rPr>
              <a:t> </a:t>
            </a:r>
            <a:r>
              <a:rPr lang="en-US" sz="2800" b="0" i="0" dirty="0" err="1">
                <a:effectLst/>
                <a:latin typeface="Cambria" panose="02040503050406030204" pitchFamily="18" charset="0"/>
              </a:rPr>
              <a:t>để</a:t>
            </a:r>
            <a:r>
              <a:rPr lang="en-US" sz="2800" b="0" i="0" dirty="0">
                <a:effectLst/>
                <a:latin typeface="Cambria" panose="02040503050406030204" pitchFamily="18" charset="0"/>
              </a:rPr>
              <a:t> </a:t>
            </a:r>
            <a:r>
              <a:rPr lang="en-US" sz="2800" b="0" i="0" dirty="0" err="1">
                <a:effectLst/>
                <a:latin typeface="Cambria" panose="02040503050406030204" pitchFamily="18" charset="0"/>
              </a:rPr>
              <a:t>hoàn</a:t>
            </a:r>
            <a:r>
              <a:rPr lang="en-US" sz="2800" b="0" i="0" dirty="0">
                <a:effectLst/>
                <a:latin typeface="Cambria" panose="02040503050406030204" pitchFamily="18" charset="0"/>
              </a:rPr>
              <a:t> </a:t>
            </a:r>
            <a:r>
              <a:rPr lang="en-US" sz="2800" b="0" i="0" dirty="0" err="1">
                <a:effectLst/>
                <a:latin typeface="Cambria" panose="02040503050406030204" pitchFamily="18" charset="0"/>
              </a:rPr>
              <a:t>thành</a:t>
            </a:r>
            <a:r>
              <a:rPr lang="en-US" sz="2800" b="0" i="0" dirty="0">
                <a:effectLst/>
                <a:latin typeface="Cambria" panose="02040503050406030204" pitchFamily="18" charset="0"/>
              </a:rPr>
              <a:t> </a:t>
            </a:r>
            <a:r>
              <a:rPr lang="en-US" sz="2800" b="0" i="0" dirty="0" err="1">
                <a:effectLst/>
                <a:latin typeface="Cambria" panose="02040503050406030204" pitchFamily="18" charset="0"/>
              </a:rPr>
              <a:t>nhiệm</a:t>
            </a:r>
            <a:r>
              <a:rPr lang="en-US" sz="2800" b="0" i="0" dirty="0">
                <a:effectLst/>
                <a:latin typeface="Cambria" panose="02040503050406030204" pitchFamily="18" charset="0"/>
              </a:rPr>
              <a:t> </a:t>
            </a:r>
            <a:r>
              <a:rPr lang="en-US" sz="2800" b="0" i="0" dirty="0" err="1">
                <a:effectLst/>
                <a:latin typeface="Cambria" panose="02040503050406030204" pitchFamily="18" charset="0"/>
              </a:rPr>
              <a:t>vụ</a:t>
            </a:r>
            <a:r>
              <a:rPr lang="en-US" sz="2800" b="0" i="0" dirty="0">
                <a:effectLst/>
                <a:latin typeface="Cambria" panose="02040503050406030204" pitchFamily="18" charset="0"/>
              </a:rPr>
              <a:t> </a:t>
            </a:r>
            <a:r>
              <a:rPr lang="en-US" sz="2800" b="0" i="0" dirty="0" err="1">
                <a:effectLst/>
                <a:latin typeface="Cambria" panose="02040503050406030204" pitchFamily="18" charset="0"/>
              </a:rPr>
              <a:t>đúng</a:t>
            </a:r>
            <a:r>
              <a:rPr lang="en-US" sz="2800" b="0" i="0" dirty="0">
                <a:effectLst/>
                <a:latin typeface="Cambria" panose="02040503050406030204" pitchFamily="18" charset="0"/>
              </a:rPr>
              <a:t> </a:t>
            </a:r>
            <a:r>
              <a:rPr lang="en-US" sz="2800" b="0" i="0" dirty="0" err="1">
                <a:effectLst/>
                <a:latin typeface="Cambria" panose="02040503050406030204" pitchFamily="18" charset="0"/>
              </a:rPr>
              <a:t>thời</a:t>
            </a:r>
            <a:r>
              <a:rPr lang="en-US" sz="2800" b="0" i="0" dirty="0">
                <a:effectLst/>
                <a:latin typeface="Cambria" panose="02040503050406030204" pitchFamily="18" charset="0"/>
              </a:rPr>
              <a:t> </a:t>
            </a:r>
            <a:r>
              <a:rPr lang="en-US" sz="2800" b="0" i="0" dirty="0" err="1">
                <a:effectLst/>
                <a:latin typeface="Cambria" panose="02040503050406030204" pitchFamily="18" charset="0"/>
              </a:rPr>
              <a:t>gian</a:t>
            </a:r>
            <a:r>
              <a:rPr lang="en-US" sz="2800" b="0" i="0" dirty="0">
                <a:effectLst/>
                <a:latin typeface="Cambria" panose="02040503050406030204" pitchFamily="18" charset="0"/>
              </a:rPr>
              <a:t>.</a:t>
            </a:r>
          </a:p>
          <a:p>
            <a:pPr algn="just"/>
            <a:endParaRPr lang="en-VN" sz="2800" dirty="0">
              <a:latin typeface="Cambria" panose="02040503050406030204" pitchFamily="18" charset="0"/>
            </a:endParaRPr>
          </a:p>
        </p:txBody>
      </p:sp>
      <p:sp>
        <p:nvSpPr>
          <p:cNvPr id="17" name="Rectangle 16">
            <a:extLst>
              <a:ext uri="{FF2B5EF4-FFF2-40B4-BE49-F238E27FC236}">
                <a16:creationId xmlns:a16="http://schemas.microsoft.com/office/drawing/2014/main" id="{DFDFBE3D-F5E1-F946-8C0C-75EAE0F6D4E0}"/>
              </a:ext>
            </a:extLst>
          </p:cNvPr>
          <p:cNvSpPr/>
          <p:nvPr/>
        </p:nvSpPr>
        <p:spPr>
          <a:xfrm>
            <a:off x="2561825" y="5323579"/>
            <a:ext cx="2047463" cy="63877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Tích cực</a:t>
            </a:r>
          </a:p>
        </p:txBody>
      </p:sp>
      <p:sp>
        <p:nvSpPr>
          <p:cNvPr id="18" name="TextBox 17">
            <a:extLst>
              <a:ext uri="{FF2B5EF4-FFF2-40B4-BE49-F238E27FC236}">
                <a16:creationId xmlns:a16="http://schemas.microsoft.com/office/drawing/2014/main" id="{F1DB7B89-A009-3F43-B471-AEA17DDF7EB2}"/>
              </a:ext>
            </a:extLst>
          </p:cNvPr>
          <p:cNvSpPr txBox="1"/>
          <p:nvPr/>
        </p:nvSpPr>
        <p:spPr>
          <a:xfrm>
            <a:off x="6383483" y="5165911"/>
            <a:ext cx="4979085" cy="1384995"/>
          </a:xfrm>
          <a:prstGeom prst="rect">
            <a:avLst/>
          </a:prstGeom>
          <a:solidFill>
            <a:schemeClr val="bg1"/>
          </a:solidFill>
          <a:ln w="50800">
            <a:solidFill>
              <a:schemeClr val="tx1"/>
            </a:solidFill>
          </a:ln>
        </p:spPr>
        <p:txBody>
          <a:bodyPr wrap="square" rtlCol="0">
            <a:spAutoFit/>
          </a:bodyPr>
          <a:lstStyle/>
          <a:p>
            <a:pPr algn="just"/>
            <a:r>
              <a:rPr lang="vi-VN" sz="2800" b="0" i="0" dirty="0">
                <a:effectLst/>
                <a:latin typeface="Cambria" panose="02040503050406030204" pitchFamily="18" charset="0"/>
              </a:rPr>
              <a:t>Trong khi các bạn đang chăm chỉ dọn vệ sinh thì bạn gái lại rủ bạn mình đi chơi nhảy dây.</a:t>
            </a:r>
            <a:endParaRPr lang="en-VN" sz="2800" dirty="0">
              <a:latin typeface="Cambria" panose="02040503050406030204" pitchFamily="18" charset="0"/>
            </a:endParaRPr>
          </a:p>
        </p:txBody>
      </p:sp>
      <p:sp>
        <p:nvSpPr>
          <p:cNvPr id="19" name="Rectangle 18">
            <a:extLst>
              <a:ext uri="{FF2B5EF4-FFF2-40B4-BE49-F238E27FC236}">
                <a16:creationId xmlns:a16="http://schemas.microsoft.com/office/drawing/2014/main" id="{3B950F00-6C00-814A-B4B1-4E0817A9D9AD}"/>
              </a:ext>
            </a:extLst>
          </p:cNvPr>
          <p:cNvSpPr/>
          <p:nvPr/>
        </p:nvSpPr>
        <p:spPr>
          <a:xfrm>
            <a:off x="7267400" y="5382083"/>
            <a:ext cx="3211249" cy="638772"/>
          </a:xfrm>
          <a:prstGeom prst="rect">
            <a:avLst/>
          </a:prstGeom>
          <a:solidFill>
            <a:srgbClr val="40C4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Không tích cực</a:t>
            </a:r>
          </a:p>
        </p:txBody>
      </p:sp>
    </p:spTree>
    <p:extLst>
      <p:ext uri="{BB962C8B-B14F-4D97-AF65-F5344CB8AC3E}">
        <p14:creationId xmlns:p14="http://schemas.microsoft.com/office/powerpoint/2010/main" val="63498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1"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9" grpId="0" animBg="1"/>
      <p:bldP spid="19"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561">
      <a:dk1>
        <a:sysClr val="windowText" lastClr="000000"/>
      </a:dk1>
      <a:lt1>
        <a:sysClr val="window" lastClr="FFFFFF"/>
      </a:lt1>
      <a:dk2>
        <a:srgbClr val="44546A"/>
      </a:dk2>
      <a:lt2>
        <a:srgbClr val="E7E6E6"/>
      </a:lt2>
      <a:accent1>
        <a:srgbClr val="F18020"/>
      </a:accent1>
      <a:accent2>
        <a:srgbClr val="67AFA4"/>
      </a:accent2>
      <a:accent3>
        <a:srgbClr val="F18020"/>
      </a:accent3>
      <a:accent4>
        <a:srgbClr val="67AFA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TotalTime>
  <Words>770</Words>
  <Application>Microsoft Office PowerPoint</Application>
  <PresentationFormat>Widescreen</PresentationFormat>
  <Paragraphs>57</Paragraphs>
  <Slides>18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#9Slide07 IcielCadena</vt:lpstr>
      <vt:lpstr>思源黑体 CN Medium</vt:lpstr>
      <vt:lpstr>等线</vt:lpstr>
      <vt:lpstr>SVN-Whimsy</vt:lpstr>
      <vt:lpstr>Arial</vt:lpstr>
      <vt:lpstr>Calibri</vt:lpstr>
      <vt:lpstr>Cambria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Thảo Linh</cp:lastModifiedBy>
  <cp:revision>133</cp:revision>
  <dcterms:created xsi:type="dcterms:W3CDTF">2020-12-18T11:03:25Z</dcterms:created>
  <dcterms:modified xsi:type="dcterms:W3CDTF">2025-04-11T10:13:21Z</dcterms:modified>
</cp:coreProperties>
</file>