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sldIdLst>
    <p:sldId id="257" r:id="rId2"/>
    <p:sldId id="258" r:id="rId3"/>
    <p:sldId id="286" r:id="rId4"/>
    <p:sldId id="282" r:id="rId5"/>
    <p:sldId id="287" r:id="rId6"/>
    <p:sldId id="261" r:id="rId7"/>
    <p:sldId id="288" r:id="rId8"/>
    <p:sldId id="290" r:id="rId9"/>
    <p:sldId id="289" r:id="rId10"/>
    <p:sldId id="292" r:id="rId11"/>
    <p:sldId id="291" r:id="rId12"/>
    <p:sldId id="283" r:id="rId13"/>
    <p:sldId id="294" r:id="rId14"/>
    <p:sldId id="293" r:id="rId15"/>
    <p:sldId id="284" r:id="rId16"/>
    <p:sldId id="295" r:id="rId17"/>
    <p:sldId id="296" r:id="rId18"/>
    <p:sldId id="297" r:id="rId19"/>
    <p:sldId id="299" r:id="rId20"/>
    <p:sldId id="285" r:id="rId21"/>
    <p:sldId id="300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82E"/>
    <a:srgbClr val="1FA4AB"/>
    <a:srgbClr val="FEE9BD"/>
    <a:srgbClr val="FAF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5BB87D0B-EC29-4795-A3C5-3AF59389BC40}"/>
    <pc:docChg chg="delSld">
      <pc:chgData name="Thảo Linh" userId="363ab10d9764815c" providerId="LiveId" clId="{5BB87D0B-EC29-4795-A3C5-3AF59389BC40}" dt="2025-04-12T03:40:14.605" v="1" actId="47"/>
      <pc:docMkLst>
        <pc:docMk/>
      </pc:docMkLst>
      <pc:sldChg chg="del">
        <pc:chgData name="Thảo Linh" userId="363ab10d9764815c" providerId="LiveId" clId="{5BB87D0B-EC29-4795-A3C5-3AF59389BC40}" dt="2025-04-12T03:40:14.605" v="1" actId="47"/>
        <pc:sldMkLst>
          <pc:docMk/>
          <pc:sldMk cId="3736015230" sldId="298"/>
        </pc:sldMkLst>
      </pc:sldChg>
      <pc:sldChg chg="del">
        <pc:chgData name="Thảo Linh" userId="363ab10d9764815c" providerId="LiveId" clId="{5BB87D0B-EC29-4795-A3C5-3AF59389BC40}" dt="2025-04-12T03:40:08.326" v="0" actId="47"/>
        <pc:sldMkLst>
          <pc:docMk/>
          <pc:sldMk cId="1932889026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AA493-3BEE-4CD6-B852-EBF9A3C58E8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9E7B7-86DB-4D4C-AFD4-C7B4BBC37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82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CEBED-FBF3-4E20-A848-82C4C8A10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521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tuần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tuần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9E7B7-86DB-4D4C-AFD4-C7B4BBC377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92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CEBED-FBF3-4E20-A848-82C4C8A10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664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khóa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9E7B7-86DB-4D4C-AFD4-C7B4BBC377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1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CEBED-FBF3-4E20-A848-82C4C8A10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44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9E7B7-86DB-4D4C-AFD4-C7B4BBC377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6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đêm</a:t>
            </a:r>
            <a:r>
              <a:rPr lang="en-US" baseline="0" dirty="0"/>
              <a:t> </a:t>
            </a:r>
            <a:r>
              <a:rPr lang="en-US" baseline="0" dirty="0" err="1"/>
              <a:t>nhịp</a:t>
            </a:r>
            <a:r>
              <a:rPr lang="en-US" baseline="0" dirty="0"/>
              <a:t> </a:t>
            </a:r>
            <a:r>
              <a:rPr lang="en-US" baseline="0" dirty="0" err="1"/>
              <a:t>đập</a:t>
            </a:r>
            <a:r>
              <a:rPr lang="en-US" baseline="0" dirty="0"/>
              <a:t> </a:t>
            </a:r>
            <a:r>
              <a:rPr lang="en-US" baseline="0" dirty="0" err="1"/>
              <a:t>lúc</a:t>
            </a:r>
            <a:r>
              <a:rPr lang="en-US" baseline="0" dirty="0"/>
              <a:t> </a:t>
            </a:r>
            <a:r>
              <a:rPr lang="en-US" baseline="0" dirty="0" err="1"/>
              <a:t>ngồi</a:t>
            </a:r>
            <a:r>
              <a:rPr lang="en-US" baseline="0" dirty="0"/>
              <a:t> </a:t>
            </a:r>
            <a:r>
              <a:rPr lang="en-US" baseline="0" dirty="0" err="1"/>
              <a:t>yên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nhảy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</a:t>
            </a:r>
            <a:r>
              <a:rPr lang="en-US" baseline="0" dirty="0" err="1"/>
              <a:t>nhịp</a:t>
            </a:r>
            <a:r>
              <a:rPr lang="en-US" baseline="0" dirty="0"/>
              <a:t> </a:t>
            </a:r>
            <a:r>
              <a:rPr lang="en-US" baseline="0" dirty="0" err="1"/>
              <a:t>đập</a:t>
            </a:r>
            <a:r>
              <a:rPr lang="en-US" baseline="0" dirty="0"/>
              <a:t>. H: </a:t>
            </a:r>
            <a:r>
              <a:rPr lang="en-US" baseline="0" dirty="0" err="1"/>
              <a:t>Tại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nhịp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9E7B7-86DB-4D4C-AFD4-C7B4BBC377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26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CEBED-FBF3-4E20-A848-82C4C8A10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413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CEBED-FBF3-4E20-A848-82C4C8A10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014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PBT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,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đánh</a:t>
            </a:r>
            <a:r>
              <a:rPr lang="en-US" baseline="0" dirty="0"/>
              <a:t> </a:t>
            </a:r>
            <a:r>
              <a:rPr lang="en-US" baseline="0" dirty="0" err="1"/>
              <a:t>giá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9E7B7-86DB-4D4C-AFD4-C7B4BBC377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58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CEBED-FBF3-4E20-A848-82C4C8A10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50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CEBED-FBF3-4E20-A848-82C4C8A10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199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CEBED-FBF3-4E20-A848-82C4C8A10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673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phận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đập</a:t>
            </a:r>
            <a:r>
              <a:rPr lang="en-US" baseline="0" dirty="0"/>
              <a:t> </a:t>
            </a:r>
            <a:r>
              <a:rPr lang="en-US" baseline="0" dirty="0" err="1"/>
              <a:t>thình</a:t>
            </a:r>
            <a:r>
              <a:rPr lang="en-US" baseline="0" dirty="0"/>
              <a:t> </a:t>
            </a:r>
            <a:r>
              <a:rPr lang="en-US" baseline="0" dirty="0" err="1"/>
              <a:t>thịch</a:t>
            </a:r>
            <a:r>
              <a:rPr lang="en-US" baseline="0" dirty="0"/>
              <a:t> ở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ngực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, ở </a:t>
            </a:r>
            <a:r>
              <a:rPr lang="en-US" baseline="0" dirty="0" err="1"/>
              <a:t>cổ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qua </a:t>
            </a:r>
            <a:r>
              <a:rPr lang="en-US" baseline="0" dirty="0" err="1"/>
              <a:t>bài</a:t>
            </a:r>
            <a:r>
              <a:rPr lang="en-US" baseline="0" dirty="0"/>
              <a:t> :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tuần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9E7B7-86DB-4D4C-AFD4-C7B4BBC377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0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CEBED-FBF3-4E20-A848-82C4C8A10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485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tuần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gồm</a:t>
            </a:r>
            <a:r>
              <a:rPr lang="en-US" baseline="0" dirty="0"/>
              <a:t>: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mạch</a:t>
            </a:r>
            <a:r>
              <a:rPr lang="en-US" baseline="0" dirty="0"/>
              <a:t> </a:t>
            </a:r>
            <a:r>
              <a:rPr lang="en-US" baseline="0" dirty="0" err="1"/>
              <a:t>máu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mạch</a:t>
            </a:r>
            <a:r>
              <a:rPr lang="en-US" baseline="0" dirty="0"/>
              <a:t> </a:t>
            </a:r>
            <a:r>
              <a:rPr lang="en-US" baseline="0" dirty="0" err="1"/>
              <a:t>máu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hệ</a:t>
            </a:r>
            <a:r>
              <a:rPr lang="en-US" baseline="0" dirty="0"/>
              <a:t> </a:t>
            </a:r>
            <a:r>
              <a:rPr lang="en-US" baseline="0" dirty="0" err="1"/>
              <a:t>mạch</a:t>
            </a:r>
            <a:r>
              <a:rPr lang="en-US" baseline="0" dirty="0"/>
              <a:t> </a:t>
            </a:r>
            <a:r>
              <a:rPr lang="en-US" baseline="0" dirty="0" err="1"/>
              <a:t>kín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gồm</a:t>
            </a:r>
            <a:r>
              <a:rPr lang="en-US" baseline="0" dirty="0"/>
              <a:t>: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mạch</a:t>
            </a:r>
            <a:r>
              <a:rPr lang="en-US" baseline="0" dirty="0"/>
              <a:t>, </a:t>
            </a:r>
            <a:r>
              <a:rPr lang="en-US" baseline="0" dirty="0" err="1"/>
              <a:t>tĩnh</a:t>
            </a:r>
            <a:r>
              <a:rPr lang="en-US" baseline="0" dirty="0"/>
              <a:t> </a:t>
            </a:r>
            <a:r>
              <a:rPr lang="en-US" baseline="0" dirty="0" err="1"/>
              <a:t>mạch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mao</a:t>
            </a:r>
            <a:r>
              <a:rPr lang="en-US" baseline="0" dirty="0"/>
              <a:t> </a:t>
            </a:r>
            <a:r>
              <a:rPr lang="en-US" baseline="0" dirty="0" err="1"/>
              <a:t>mạch</a:t>
            </a:r>
            <a:r>
              <a:rPr lang="en-US" baseline="0" dirty="0"/>
              <a:t>. </a:t>
            </a:r>
            <a:r>
              <a:rPr lang="en-US" baseline="0" dirty="0" err="1"/>
              <a:t>Máu</a:t>
            </a:r>
            <a:r>
              <a:rPr lang="en-US" baseline="0" dirty="0"/>
              <a:t> </a:t>
            </a:r>
            <a:r>
              <a:rPr lang="en-US" baseline="0" dirty="0" err="1"/>
              <a:t>lưu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mạch</a:t>
            </a:r>
            <a:r>
              <a:rPr lang="en-US" baseline="0" dirty="0"/>
              <a:t> </a:t>
            </a:r>
            <a:r>
              <a:rPr lang="en-US" baseline="0" dirty="0" err="1"/>
              <a:t>máu</a:t>
            </a:r>
            <a:r>
              <a:rPr lang="en-US" baseline="0" dirty="0"/>
              <a:t>,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chất</a:t>
            </a:r>
            <a:r>
              <a:rPr lang="en-US" baseline="0" dirty="0"/>
              <a:t> </a:t>
            </a:r>
            <a:r>
              <a:rPr lang="en-US" baseline="0" dirty="0" err="1"/>
              <a:t>lỏng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9E7B7-86DB-4D4C-AFD4-C7B4BBC377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2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CEBED-FBF3-4E20-A848-82C4C8A10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793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9E7B7-86DB-4D4C-AFD4-C7B4BBC377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98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phận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CQTH.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9E7B7-86DB-4D4C-AFD4-C7B4BBC377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02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CEBED-FBF3-4E20-A848-82C4C8A10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87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户外, 文字&#10;&#10;已生成极高可信度的说明">
            <a:extLst>
              <a:ext uri="{FF2B5EF4-FFF2-40B4-BE49-F238E27FC236}">
                <a16:creationId xmlns:a16="http://schemas.microsoft.com/office/drawing/2014/main" id="{77D813D7-6DAD-4CDB-AC86-7C00BF1F3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 t="18868" r="12479" b="494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CAC6517-5FA0-41D9-B3B2-7FE9481B089F}"/>
              </a:ext>
            </a:extLst>
          </p:cNvPr>
          <p:cNvSpPr/>
          <p:nvPr userDrawn="1"/>
        </p:nvSpPr>
        <p:spPr>
          <a:xfrm>
            <a:off x="197950" y="234462"/>
            <a:ext cx="11689250" cy="6377353"/>
          </a:xfrm>
          <a:prstGeom prst="rect">
            <a:avLst/>
          </a:prstGeom>
          <a:noFill/>
          <a:ln w="38100">
            <a:solidFill>
              <a:srgbClr val="52B7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6167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27279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3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运动, 舞者&#10;&#10;已生成极高可信度的说明">
            <a:extLst>
              <a:ext uri="{FF2B5EF4-FFF2-40B4-BE49-F238E27FC236}">
                <a16:creationId xmlns:a16="http://schemas.microsoft.com/office/drawing/2014/main" id="{7F2D219C-7AE8-44C0-9671-208D0B988B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27871" r="-1227" b="27871"/>
          <a:stretch/>
        </p:blipFill>
        <p:spPr>
          <a:xfrm>
            <a:off x="2720417" y="3587270"/>
            <a:ext cx="6844374" cy="3029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3A3379-4EC1-46F6-831B-7D0151BC7A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5" r="46554"/>
          <a:stretch/>
        </p:blipFill>
        <p:spPr>
          <a:xfrm rot="21405452">
            <a:off x="540655" y="1697940"/>
            <a:ext cx="1745600" cy="29073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3DCCCF-4D6F-42ED-B505-2BD4A8FB84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3" t="2698" r="1833" b="51941"/>
          <a:stretch/>
        </p:blipFill>
        <p:spPr>
          <a:xfrm>
            <a:off x="9981847" y="1328472"/>
            <a:ext cx="1200063" cy="121911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8CC3B6-8A5E-423F-9AF4-D1447B4CDC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6" t="24692" r="22662" b="55023"/>
          <a:stretch/>
        </p:blipFill>
        <p:spPr>
          <a:xfrm>
            <a:off x="9341189" y="3227601"/>
            <a:ext cx="2154572" cy="17171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6B7E890-9F3D-4C92-B5D7-420C5BCF48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6" t="2184" r="36228" b="87824"/>
          <a:stretch/>
        </p:blipFill>
        <p:spPr>
          <a:xfrm>
            <a:off x="1951560" y="4950958"/>
            <a:ext cx="872800" cy="6852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4F262C6-3E6A-47A9-8AF5-D48AEC5FF2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6" t="2184" r="36228" b="87824"/>
          <a:stretch/>
        </p:blipFill>
        <p:spPr>
          <a:xfrm>
            <a:off x="696239" y="4759222"/>
            <a:ext cx="872800" cy="68528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676BBA-AD73-429C-86D3-A91D91FE5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6" t="2184" r="36228" b="87824"/>
          <a:stretch/>
        </p:blipFill>
        <p:spPr>
          <a:xfrm>
            <a:off x="10622961" y="5444503"/>
            <a:ext cx="872800" cy="6852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AD0BBA4-F019-4831-864C-853991F93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4026" y="195537"/>
            <a:ext cx="6163948" cy="12191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721C6DBC-2E18-4401-97BC-43B2536E2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35096" y="-227689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0417" y="1416199"/>
            <a:ext cx="64372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E6582E"/>
                </a:solidFill>
                <a:latin typeface="SVN-Whimsy" panose="02040603050506020204" pitchFamily="18" charset="0"/>
              </a:rPr>
              <a:t>CƠ QUAN </a:t>
            </a:r>
          </a:p>
          <a:p>
            <a:pPr algn="ctr"/>
            <a:r>
              <a:rPr lang="en-US" sz="8000" dirty="0">
                <a:solidFill>
                  <a:srgbClr val="1FA4AB"/>
                </a:solidFill>
                <a:latin typeface="SVN-Whimsy" panose="02040603050506020204" pitchFamily="18" charset="0"/>
              </a:rPr>
              <a:t>TUẦN HOÀN</a:t>
            </a:r>
          </a:p>
        </p:txBody>
      </p:sp>
    </p:spTree>
    <p:extLst>
      <p:ext uri="{BB962C8B-B14F-4D97-AF65-F5344CB8AC3E}">
        <p14:creationId xmlns:p14="http://schemas.microsoft.com/office/powerpoint/2010/main" val="18595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655"/>
          <a:stretch/>
        </p:blipFill>
        <p:spPr>
          <a:xfrm>
            <a:off x="208344" y="1076446"/>
            <a:ext cx="4574673" cy="45025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3017" y="612845"/>
            <a:ext cx="68931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ô-xi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dưỡng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các-bô-níc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tim.</a:t>
            </a:r>
            <a:endParaRPr lang="en-US" sz="4000" dirty="0">
              <a:solidFill>
                <a:srgbClr val="E658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defRPr/>
            </a:pP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phổi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ô-xi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các-bô-níc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tim.</a:t>
            </a:r>
            <a:endParaRPr lang="en-US" sz="4000" dirty="0">
              <a:solidFill>
                <a:srgbClr val="E658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692" y="458941"/>
            <a:ext cx="11324493" cy="1021556"/>
          </a:xfrm>
          <a:prstGeom prst="roundRect">
            <a:avLst/>
          </a:prstGeom>
          <a:solidFill>
            <a:srgbClr val="1FA4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655"/>
          <a:stretch/>
        </p:blipFill>
        <p:spPr>
          <a:xfrm>
            <a:off x="6583680" y="1711571"/>
            <a:ext cx="5010443" cy="47169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1693" y="2455667"/>
            <a:ext cx="62319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khắp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85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FA8567-0E47-4C3E-AB61-7189CBC06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35" y="1649534"/>
            <a:ext cx="5378125" cy="49534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A4C4CD-1B75-4EAC-8B6A-666CA6A05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026" y="195537"/>
            <a:ext cx="6163948" cy="1219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6818" y="1414647"/>
            <a:ext cx="7065876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28" t="5225" r="7164" b="4652"/>
          <a:stretch/>
        </p:blipFill>
        <p:spPr>
          <a:xfrm>
            <a:off x="3680750" y="438517"/>
            <a:ext cx="8153643" cy="5980967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498" y="514559"/>
            <a:ext cx="3514252" cy="5828883"/>
          </a:xfrm>
          <a:prstGeom prst="roundRect">
            <a:avLst/>
          </a:prstGeom>
          <a:solidFill>
            <a:srgbClr val="1FA4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204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145" t="7155" r="23463" b="16633"/>
          <a:stretch/>
        </p:blipFill>
        <p:spPr>
          <a:xfrm>
            <a:off x="4259482" y="706058"/>
            <a:ext cx="3842795" cy="54864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872941" y="92600"/>
            <a:ext cx="2615879" cy="613458"/>
          </a:xfrm>
          <a:prstGeom prst="roundRect">
            <a:avLst/>
          </a:prstGeom>
          <a:solidFill>
            <a:srgbClr val="E6582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643603" y="2444191"/>
            <a:ext cx="2615879" cy="613458"/>
          </a:xfrm>
          <a:prstGeom prst="roundRect">
            <a:avLst/>
          </a:prstGeom>
          <a:solidFill>
            <a:srgbClr val="E6582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689673" y="6018836"/>
            <a:ext cx="2615879" cy="787079"/>
          </a:xfrm>
          <a:prstGeom prst="roundRect">
            <a:avLst/>
          </a:prstGeom>
          <a:solidFill>
            <a:srgbClr val="E6582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643603" y="4318324"/>
            <a:ext cx="2615879" cy="613458"/>
          </a:xfrm>
          <a:prstGeom prst="roundRect">
            <a:avLst/>
          </a:prstGeom>
          <a:solidFill>
            <a:srgbClr val="E6582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02277" y="4318324"/>
            <a:ext cx="2615879" cy="613458"/>
          </a:xfrm>
          <a:prstGeom prst="roundRect">
            <a:avLst/>
          </a:prstGeom>
          <a:solidFill>
            <a:srgbClr val="E6582E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872941" y="92600"/>
            <a:ext cx="2615879" cy="613458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Mao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phổi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43603" y="2444190"/>
            <a:ext cx="2615879" cy="613458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43602" y="4318323"/>
            <a:ext cx="2615879" cy="613458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Tĩnh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89673" y="5989901"/>
            <a:ext cx="2615879" cy="868099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Mao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02277" y="4318323"/>
            <a:ext cx="2615879" cy="613458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1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FA8567-0E47-4C3E-AB61-7189CBC06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35" y="1649534"/>
            <a:ext cx="5378125" cy="49534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A4C4CD-1B75-4EAC-8B6A-666CA6A05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026" y="195537"/>
            <a:ext cx="6163948" cy="1219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82" y="1414647"/>
            <a:ext cx="7065876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268" y="1226124"/>
            <a:ext cx="7353524" cy="4902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984" y="376253"/>
            <a:ext cx="9578092" cy="14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18" t="5631" r="4900" b="5880"/>
          <a:stretch/>
        </p:blipFill>
        <p:spPr>
          <a:xfrm>
            <a:off x="1250065" y="871218"/>
            <a:ext cx="9664861" cy="5986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15" y="70999"/>
            <a:ext cx="10698570" cy="783193"/>
          </a:xfrm>
          <a:prstGeom prst="roundRect">
            <a:avLst/>
          </a:prstGeom>
          <a:solidFill>
            <a:srgbClr val="1FA4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nhịp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đập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图片 8" descr="图片包含 书籍&#10;&#10;已生成极高可信度的说明">
            <a:extLst>
              <a:ext uri="{FF2B5EF4-FFF2-40B4-BE49-F238E27FC236}">
                <a16:creationId xmlns:a16="http://schemas.microsoft.com/office/drawing/2014/main" id="{84A639BA-A92E-4E67-A5AA-80AD16B8B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3" y="5015746"/>
            <a:ext cx="1944524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2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907" y="163592"/>
            <a:ext cx="11094186" cy="2962513"/>
          </a:xfrm>
          <a:prstGeom prst="roundRect">
            <a:avLst/>
          </a:prstGeom>
          <a:solidFill>
            <a:srgbClr val="1FA4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nhịp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đập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tim.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Đếm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nhịp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nhịp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1 Minute Boho Rainbow Timer (Silen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7539" y="5550056"/>
            <a:ext cx="2637742" cy="130794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899289"/>
              </p:ext>
            </p:extLst>
          </p:nvPr>
        </p:nvGraphicFramePr>
        <p:xfrm>
          <a:off x="1360024" y="3082858"/>
          <a:ext cx="9496386" cy="19394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97874">
                  <a:extLst>
                    <a:ext uri="{9D8B030D-6E8A-4147-A177-3AD203B41FA5}">
                      <a16:colId xmlns:a16="http://schemas.microsoft.com/office/drawing/2014/main" val="210271684"/>
                    </a:ext>
                  </a:extLst>
                </a:gridCol>
                <a:gridCol w="4525701">
                  <a:extLst>
                    <a:ext uri="{9D8B030D-6E8A-4147-A177-3AD203B41FA5}">
                      <a16:colId xmlns:a16="http://schemas.microsoft.com/office/drawing/2014/main" val="3362758557"/>
                    </a:ext>
                  </a:extLst>
                </a:gridCol>
                <a:gridCol w="2372811">
                  <a:extLst>
                    <a:ext uri="{9D8B030D-6E8A-4147-A177-3AD203B41FA5}">
                      <a16:colId xmlns:a16="http://schemas.microsoft.com/office/drawing/2014/main" val="3502033123"/>
                    </a:ext>
                  </a:extLst>
                </a:gridCol>
              </a:tblGrid>
              <a:tr h="646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Trạng</a:t>
                      </a:r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658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nhịp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đập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trong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658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Nhận</a:t>
                      </a:r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xét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658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236275"/>
                  </a:ext>
                </a:extLst>
              </a:tr>
              <a:tr h="646482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Ngồi</a:t>
                      </a:r>
                      <a:r>
                        <a:rPr lang="en-US" sz="3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yên</a:t>
                      </a:r>
                      <a:endParaRPr lang="en-US" sz="3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210546"/>
                  </a:ext>
                </a:extLst>
              </a:tr>
              <a:tr h="646482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Sau</a:t>
                      </a:r>
                      <a:r>
                        <a:rPr lang="en-US" sz="3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vận</a:t>
                      </a:r>
                      <a:r>
                        <a:rPr lang="en-US" sz="32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32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EE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637630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-303309" y="4566463"/>
            <a:ext cx="5710615" cy="2291537"/>
            <a:chOff x="-696848" y="4596714"/>
            <a:chExt cx="5710615" cy="2291537"/>
          </a:xfrm>
        </p:grpSpPr>
        <p:sp>
          <p:nvSpPr>
            <p:cNvPr id="6" name="PA_库_云形标注 7">
              <a:extLst>
                <a:ext uri="{FF2B5EF4-FFF2-40B4-BE49-F238E27FC236}">
                  <a16:creationId xmlns:a16="http://schemas.microsoft.com/office/drawing/2014/main" id="{5C04532E-254D-4748-A879-CE192158FEA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753564" y="5535086"/>
              <a:ext cx="3260203" cy="1322914"/>
            </a:xfrm>
            <a:prstGeom prst="cloudCallout">
              <a:avLst>
                <a:gd name="adj1" fmla="val -58953"/>
                <a:gd name="adj2" fmla="val 26122"/>
              </a:avLst>
            </a:prstGeom>
            <a:solidFill>
              <a:srgbClr val="52B7B7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6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Chia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sẻ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</a:p>
            <a:p>
              <a:pPr marL="0" marR="0" lvl="0" indent="0" algn="ctr" defTabSz="96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kết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quả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840" l="9635" r="98978">
                          <a14:foregroundMark x1="40292" y1="86218" x2="36788" y2="98077"/>
                          <a14:foregroundMark x1="46277" y1="85737" x2="46715" y2="96474"/>
                          <a14:foregroundMark x1="44818" y1="79167" x2="44526" y2="89423"/>
                          <a14:foregroundMark x1="41898" y1="75481" x2="43358" y2="81090"/>
                          <a14:foregroundMark x1="65401" y1="80929" x2="63796" y2="94551"/>
                          <a14:foregroundMark x1="60000" y1="83974" x2="60000" y2="91987"/>
                          <a14:foregroundMark x1="67883" y1="81891" x2="69635" y2="90385"/>
                          <a14:foregroundMark x1="59124" y1="83333" x2="57226" y2="9006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696848" y="4596714"/>
              <a:ext cx="2515549" cy="2291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1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30284" y="531871"/>
            <a:ext cx="116569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trưởng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thành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khoảng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từ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4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lít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đến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5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lít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máu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tùy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trọng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lượng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aseline="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 				  </a:t>
            </a:r>
            <a:r>
              <a:rPr lang="en-US" sz="4800" baseline="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Hiện</a:t>
            </a:r>
            <a:r>
              <a:rPr lang="en-US" sz="4800" baseline="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nay, </a:t>
            </a:r>
            <a:r>
              <a:rPr lang="en-US" sz="4800" baseline="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cơ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quan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y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tế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rất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				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cần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một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lượng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máu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dự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trữ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				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cứu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bệnh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Vậy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				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hãy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tuyên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truyền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nhiều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				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tham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gia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hiến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máu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nhân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đạo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					</a:t>
            </a:r>
            <a:r>
              <a:rPr lang="en-US" sz="48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nhé</a:t>
            </a:r>
            <a:r>
              <a:rPr lang="en-US" sz="48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582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15057" y="2417226"/>
            <a:ext cx="4360985" cy="4440774"/>
            <a:chOff x="375138" y="911313"/>
            <a:chExt cx="5239599" cy="5335463"/>
          </a:xfrm>
        </p:grpSpPr>
        <p:pic>
          <p:nvPicPr>
            <p:cNvPr id="2" name="图片 1" descr="图片包含 物体, 时钟&#10;&#10;已生成高可信度的说明">
              <a:extLst>
                <a:ext uri="{FF2B5EF4-FFF2-40B4-BE49-F238E27FC236}">
                  <a16:creationId xmlns:a16="http://schemas.microsoft.com/office/drawing/2014/main" id="{5ABDCDF3-F329-434D-B407-06545366F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4" r="14368"/>
            <a:stretch/>
          </p:blipFill>
          <p:spPr>
            <a:xfrm>
              <a:off x="375138" y="911313"/>
              <a:ext cx="5239599" cy="5335463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869E95E-9A80-4206-AD2B-02EDD1A48DA0}"/>
                </a:ext>
              </a:extLst>
            </p:cNvPr>
            <p:cNvSpPr/>
            <p:nvPr/>
          </p:nvSpPr>
          <p:spPr>
            <a:xfrm rot="20589470">
              <a:off x="3173802" y="1449575"/>
              <a:ext cx="918841" cy="769441"/>
            </a:xfrm>
            <a:prstGeom prst="rect">
              <a:avLst/>
            </a:prstGeom>
            <a:solidFill>
              <a:srgbClr val="1FA4AB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Em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4D018EE-390C-4092-A30B-1D13D08178EE}"/>
                </a:ext>
              </a:extLst>
            </p:cNvPr>
            <p:cNvSpPr/>
            <p:nvPr/>
          </p:nvSpPr>
          <p:spPr>
            <a:xfrm>
              <a:off x="3989444" y="2267490"/>
              <a:ext cx="720518" cy="769441"/>
            </a:xfrm>
            <a:prstGeom prst="rect">
              <a:avLst/>
            </a:prstGeom>
            <a:solidFill>
              <a:srgbClr val="1FA4AB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có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EB81FB8-45A9-49EC-9192-53AD55563FF2}"/>
                </a:ext>
              </a:extLst>
            </p:cNvPr>
            <p:cNvSpPr/>
            <p:nvPr/>
          </p:nvSpPr>
          <p:spPr>
            <a:xfrm rot="765170">
              <a:off x="3420005" y="3216795"/>
              <a:ext cx="1367651" cy="950012"/>
            </a:xfrm>
            <a:prstGeom prst="rect">
              <a:avLst/>
            </a:prstGeom>
            <a:solidFill>
              <a:srgbClr val="1FA4AB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biết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9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FA8567-0E47-4C3E-AB61-7189CBC06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35" y="1649534"/>
            <a:ext cx="5378125" cy="49534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A4C4CD-1B75-4EAC-8B6A-666CA6A05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026" y="195537"/>
            <a:ext cx="6163948" cy="1219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02" y="1649534"/>
            <a:ext cx="5895138" cy="497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7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FA8567-0E47-4C3E-AB61-7189CBC06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35" y="1649534"/>
            <a:ext cx="5378125" cy="49534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A4C4CD-1B75-4EAC-8B6A-666CA6A05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026" y="195537"/>
            <a:ext cx="6163948" cy="1219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98" y="1014614"/>
            <a:ext cx="6279762" cy="55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2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026"/>
          <a:stretch/>
        </p:blipFill>
        <p:spPr>
          <a:xfrm>
            <a:off x="92597" y="57871"/>
            <a:ext cx="12014522" cy="671910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2597" y="1724628"/>
            <a:ext cx="2199190" cy="717630"/>
          </a:xfrm>
          <a:prstGeom prst="roundRect">
            <a:avLst/>
          </a:prstGeom>
          <a:solidFill>
            <a:srgbClr val="E6582E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8617" y="4291314"/>
            <a:ext cx="2199190" cy="717630"/>
          </a:xfrm>
          <a:prstGeom prst="roundRect">
            <a:avLst/>
          </a:prstGeom>
          <a:solidFill>
            <a:srgbClr val="E6582E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910086" y="324090"/>
            <a:ext cx="2673752" cy="823731"/>
          </a:xfrm>
          <a:prstGeom prst="roundRect">
            <a:avLst/>
          </a:prstGeom>
          <a:solidFill>
            <a:srgbClr val="E6582E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17939" y="2442258"/>
            <a:ext cx="2081514" cy="904754"/>
          </a:xfrm>
          <a:prstGeom prst="roundRect">
            <a:avLst/>
          </a:prstGeom>
          <a:solidFill>
            <a:srgbClr val="E6582E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07666" y="4400308"/>
            <a:ext cx="2189544" cy="904754"/>
          </a:xfrm>
          <a:prstGeom prst="roundRect">
            <a:avLst/>
          </a:prstGeom>
          <a:solidFill>
            <a:srgbClr val="E6582E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002456" y="4420563"/>
            <a:ext cx="2189544" cy="904754"/>
          </a:xfrm>
          <a:prstGeom prst="roundRect">
            <a:avLst/>
          </a:prstGeom>
          <a:solidFill>
            <a:srgbClr val="E6582E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97210" y="5731399"/>
            <a:ext cx="2660248" cy="1039792"/>
          </a:xfrm>
          <a:prstGeom prst="roundRect">
            <a:avLst/>
          </a:prstGeom>
          <a:solidFill>
            <a:srgbClr val="E6582E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597" y="1724628"/>
            <a:ext cx="2199190" cy="717630"/>
          </a:xfrm>
          <a:prstGeom prst="roundRect">
            <a:avLst/>
          </a:prstGeom>
          <a:solidFill>
            <a:srgbClr val="00B0F0"/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Tim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2597" y="4166886"/>
            <a:ext cx="2525210" cy="1195086"/>
          </a:xfrm>
          <a:prstGeom prst="roundRect">
            <a:avLst/>
          </a:prstGeom>
          <a:solidFill>
            <a:srgbClr val="00B0F0"/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88596" y="318306"/>
            <a:ext cx="3973976" cy="823731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Mao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phổi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7939" y="2442258"/>
            <a:ext cx="2081514" cy="90475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Tim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317357" y="4400308"/>
            <a:ext cx="2779853" cy="904754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Tĩnh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002456" y="4232474"/>
            <a:ext cx="2189544" cy="1333981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760579" y="5653264"/>
            <a:ext cx="3333509" cy="1204735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Mao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ED4C33-7F02-44D4-8B56-9AD1EAC7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2219157"/>
            <a:ext cx="8869680" cy="463884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0CC9412-9DC0-4815-B29B-08D904D6D1C2}"/>
              </a:ext>
            </a:extLst>
          </p:cNvPr>
          <p:cNvSpPr/>
          <p:nvPr/>
        </p:nvSpPr>
        <p:spPr>
          <a:xfrm>
            <a:off x="1362726" y="1414652"/>
            <a:ext cx="9992038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Cần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làm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gì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chăm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sóc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vệ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cơ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quan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tuần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hoàn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E6582E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Calibri" panose="020F050202020403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330" y="610899"/>
            <a:ext cx="7616830" cy="80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运动, 舞者&#10;&#10;已生成极高可信度的说明">
            <a:extLst>
              <a:ext uri="{FF2B5EF4-FFF2-40B4-BE49-F238E27FC236}">
                <a16:creationId xmlns:a16="http://schemas.microsoft.com/office/drawing/2014/main" id="{7F2D219C-7AE8-44C0-9671-208D0B988B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27871" r="-1227" b="27871"/>
          <a:stretch/>
        </p:blipFill>
        <p:spPr>
          <a:xfrm>
            <a:off x="2708626" y="3582274"/>
            <a:ext cx="6844374" cy="3029183"/>
          </a:xfrm>
          <a:prstGeom prst="rect">
            <a:avLst/>
          </a:prstGeom>
        </p:spPr>
      </p:pic>
      <p:pic>
        <p:nvPicPr>
          <p:cNvPr id="28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29A904E5-0C75-4610-9D9D-BD468053D7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143" end="95352.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0800" y="-898525"/>
            <a:ext cx="487363" cy="4873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3A3379-4EC1-46F6-831B-7D0151BC7A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5" r="46554"/>
          <a:stretch/>
        </p:blipFill>
        <p:spPr>
          <a:xfrm rot="21405452">
            <a:off x="540655" y="1697940"/>
            <a:ext cx="1745600" cy="29073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3DCCCF-4D6F-42ED-B505-2BD4A8FB84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3" t="2698" r="1833" b="51941"/>
          <a:stretch/>
        </p:blipFill>
        <p:spPr>
          <a:xfrm>
            <a:off x="9981847" y="1328472"/>
            <a:ext cx="1200063" cy="121911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8CC3B6-8A5E-423F-9AF4-D1447B4CDC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6" t="24692" r="22662" b="55023"/>
          <a:stretch/>
        </p:blipFill>
        <p:spPr>
          <a:xfrm>
            <a:off x="9341189" y="3227601"/>
            <a:ext cx="2154572" cy="17171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6B7E890-9F3D-4C92-B5D7-420C5BCF48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6" t="2184" r="36228" b="87824"/>
          <a:stretch/>
        </p:blipFill>
        <p:spPr>
          <a:xfrm>
            <a:off x="1951560" y="4950958"/>
            <a:ext cx="872800" cy="6852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4F262C6-3E6A-47A9-8AF5-D48AEC5FF2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6" t="2184" r="36228" b="87824"/>
          <a:stretch/>
        </p:blipFill>
        <p:spPr>
          <a:xfrm>
            <a:off x="696239" y="4759222"/>
            <a:ext cx="872800" cy="68528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676BBA-AD73-429C-86D3-A91D91FE54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6" t="2184" r="36228" b="87824"/>
          <a:stretch/>
        </p:blipFill>
        <p:spPr>
          <a:xfrm>
            <a:off x="10622961" y="5444503"/>
            <a:ext cx="872800" cy="6852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AD0BBA4-F019-4831-864C-853991F93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4026" y="195537"/>
            <a:ext cx="6163948" cy="12191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4925" y="1650900"/>
            <a:ext cx="6675699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5268" b="59668"/>
          <a:stretch/>
        </p:blipFill>
        <p:spPr>
          <a:xfrm>
            <a:off x="277079" y="548393"/>
            <a:ext cx="5651281" cy="2301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2" b="97872" l="2174" r="97283">
                        <a14:foregroundMark x1="22554" y1="39362" x2="23913" y2="60372"/>
                        <a14:foregroundMark x1="75543" y1="40426" x2="84783" y2="65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2877" y="548392"/>
            <a:ext cx="5974324" cy="6104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" y="2579856"/>
            <a:ext cx="6035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ngực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dirty="0">
                <a:solidFill>
                  <a:srgbClr val="1FA4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648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BFA8567-0E47-4C3E-AB61-7189CBC06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35" y="1649534"/>
            <a:ext cx="5378125" cy="49534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A4C4CD-1B75-4EAC-8B6A-666CA6A05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026" y="195537"/>
            <a:ext cx="6163948" cy="1219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5993"/>
            <a:ext cx="7065876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778" y="1623572"/>
            <a:ext cx="3277005" cy="5234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783" y="1623572"/>
            <a:ext cx="2036777" cy="20895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771" y="110976"/>
            <a:ext cx="11196458" cy="1464231"/>
          </a:xfrm>
          <a:prstGeom prst="roundRect">
            <a:avLst/>
          </a:prstGeom>
          <a:solidFill>
            <a:srgbClr val="1FA4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8977" y="2668363"/>
            <a:ext cx="3988191" cy="3988191"/>
            <a:chOff x="-213463" y="2344754"/>
            <a:chExt cx="3988191" cy="3988191"/>
          </a:xfrm>
        </p:grpSpPr>
        <p:pic>
          <p:nvPicPr>
            <p:cNvPr id="13" name="图片 22">
              <a:extLst>
                <a:ext uri="{FF2B5EF4-FFF2-40B4-BE49-F238E27FC236}">
                  <a16:creationId xmlns:a16="http://schemas.microsoft.com/office/drawing/2014/main" id="{B9566B25-752A-4B94-8A11-2A95225B4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9583" r="90521">
                          <a14:foregroundMark x1="10313" y1="71979" x2="10313" y2="71979"/>
                          <a14:foregroundMark x1="9635" y1="81823" x2="9635" y2="81823"/>
                          <a14:foregroundMark x1="23177" y1="71719" x2="23177" y2="71719"/>
                          <a14:foregroundMark x1="47083" y1="72188" x2="47083" y2="72188"/>
                          <a14:foregroundMark x1="90521" y1="19792" x2="90521" y2="19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3463" y="2344754"/>
              <a:ext cx="3988191" cy="398819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767699" y="3061576"/>
              <a:ext cx="142254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Sơ</a:t>
              </a:r>
              <a:r>
                <a:rPr lang="en-US" sz="3200" dirty="0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200" dirty="0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cơ</a:t>
              </a:r>
              <a:r>
                <a:rPr lang="en-US" sz="3200" dirty="0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dirty="0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3200" dirty="0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endParaRPr lang="en-US" sz="32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9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75138" y="911313"/>
            <a:ext cx="5239599" cy="5335463"/>
            <a:chOff x="375138" y="911313"/>
            <a:chExt cx="5239599" cy="5335463"/>
          </a:xfrm>
        </p:grpSpPr>
        <p:pic>
          <p:nvPicPr>
            <p:cNvPr id="2" name="图片 1" descr="图片包含 物体, 时钟&#10;&#10;已生成高可信度的说明">
              <a:extLst>
                <a:ext uri="{FF2B5EF4-FFF2-40B4-BE49-F238E27FC236}">
                  <a16:creationId xmlns:a16="http://schemas.microsoft.com/office/drawing/2014/main" id="{5ABDCDF3-F329-434D-B407-06545366F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4" r="14368"/>
            <a:stretch/>
          </p:blipFill>
          <p:spPr>
            <a:xfrm>
              <a:off x="375138" y="911313"/>
              <a:ext cx="5239599" cy="5335463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869E95E-9A80-4206-AD2B-02EDD1A48DA0}"/>
                </a:ext>
              </a:extLst>
            </p:cNvPr>
            <p:cNvSpPr/>
            <p:nvPr/>
          </p:nvSpPr>
          <p:spPr>
            <a:xfrm rot="20589470">
              <a:off x="3173802" y="1449575"/>
              <a:ext cx="918841" cy="769441"/>
            </a:xfrm>
            <a:prstGeom prst="rect">
              <a:avLst/>
            </a:prstGeom>
            <a:solidFill>
              <a:srgbClr val="1FA4AB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E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m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4D018EE-390C-4092-A30B-1D13D08178EE}"/>
                </a:ext>
              </a:extLst>
            </p:cNvPr>
            <p:cNvSpPr/>
            <p:nvPr/>
          </p:nvSpPr>
          <p:spPr>
            <a:xfrm>
              <a:off x="3989444" y="2267490"/>
              <a:ext cx="720518" cy="769441"/>
            </a:xfrm>
            <a:prstGeom prst="rect">
              <a:avLst/>
            </a:prstGeom>
            <a:solidFill>
              <a:srgbClr val="1FA4AB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có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EB81FB8-45A9-49EC-9192-53AD55563FF2}"/>
                </a:ext>
              </a:extLst>
            </p:cNvPr>
            <p:cNvSpPr/>
            <p:nvPr/>
          </p:nvSpPr>
          <p:spPr>
            <a:xfrm rot="765170">
              <a:off x="3438212" y="3256386"/>
              <a:ext cx="1100942" cy="769441"/>
            </a:xfrm>
            <a:prstGeom prst="rect">
              <a:avLst/>
            </a:prstGeom>
            <a:solidFill>
              <a:srgbClr val="1FA4AB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biết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243158" y="1332966"/>
            <a:ext cx="650688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tĩnh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mao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/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sz="54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07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1531" y="318264"/>
            <a:ext cx="4805749" cy="2826306"/>
          </a:xfrm>
          <a:prstGeom prst="roundRect">
            <a:avLst/>
          </a:prstGeom>
          <a:solidFill>
            <a:srgbClr val="1FA4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32084" y="3492304"/>
            <a:ext cx="3365696" cy="3365696"/>
            <a:chOff x="-213463" y="2344754"/>
            <a:chExt cx="3988191" cy="3988191"/>
          </a:xfrm>
        </p:grpSpPr>
        <p:pic>
          <p:nvPicPr>
            <p:cNvPr id="13" name="图片 22">
              <a:extLst>
                <a:ext uri="{FF2B5EF4-FFF2-40B4-BE49-F238E27FC236}">
                  <a16:creationId xmlns:a16="http://schemas.microsoft.com/office/drawing/2014/main" id="{B9566B25-752A-4B94-8A11-2A95225B4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9583" r="90521">
                          <a14:foregroundMark x1="10313" y1="71979" x2="10313" y2="71979"/>
                          <a14:foregroundMark x1="9635" y1="81823" x2="9635" y2="81823"/>
                          <a14:foregroundMark x1="23177" y1="71719" x2="23177" y2="71719"/>
                          <a14:foregroundMark x1="47083" y1="72188" x2="47083" y2="72188"/>
                          <a14:foregroundMark x1="90521" y1="19792" x2="90521" y2="197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3463" y="2344754"/>
              <a:ext cx="3988191" cy="398819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828335" y="2951415"/>
              <a:ext cx="142254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Sơ</a:t>
              </a:r>
              <a:r>
                <a:rPr lang="en-US" sz="3200" dirty="0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200" dirty="0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3200" dirty="0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endParaRPr lang="en-US" sz="32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dirty="0" err="1">
                  <a:solidFill>
                    <a:srgbClr val="E658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máu</a:t>
              </a:r>
              <a:endParaRPr lang="en-US" sz="3200" dirty="0">
                <a:solidFill>
                  <a:srgbClr val="E6582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4655"/>
          <a:stretch/>
        </p:blipFill>
        <p:spPr>
          <a:xfrm>
            <a:off x="4907280" y="0"/>
            <a:ext cx="7284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0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44950" y="1"/>
            <a:ext cx="5146986" cy="6857999"/>
            <a:chOff x="-239705" y="1"/>
            <a:chExt cx="5146986" cy="6857999"/>
          </a:xfrm>
        </p:grpSpPr>
        <p:sp>
          <p:nvSpPr>
            <p:cNvPr id="7" name="PA_库_云形标注 7">
              <a:extLst>
                <a:ext uri="{FF2B5EF4-FFF2-40B4-BE49-F238E27FC236}">
                  <a16:creationId xmlns:a16="http://schemas.microsoft.com/office/drawing/2014/main" id="{5C04532E-254D-4748-A879-CE192158FEA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" y="1"/>
              <a:ext cx="4907280" cy="4367462"/>
            </a:xfrm>
            <a:prstGeom prst="cloudCallout">
              <a:avLst>
                <a:gd name="adj1" fmla="val -32624"/>
                <a:gd name="adj2" fmla="val 83911"/>
              </a:avLst>
            </a:prstGeom>
            <a:solidFill>
              <a:srgbClr val="52B7B7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6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Nếu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tim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ngừng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đập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cơ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thể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sẽ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thế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nào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?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1DE9E6FA-14BE-4B91-A3FE-D82F892FC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705" y="4367463"/>
              <a:ext cx="2490537" cy="249053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4655"/>
          <a:stretch/>
        </p:blipFill>
        <p:spPr>
          <a:xfrm>
            <a:off x="4907280" y="0"/>
            <a:ext cx="728472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239705" y="1"/>
            <a:ext cx="5146986" cy="6857999"/>
            <a:chOff x="-239705" y="1"/>
            <a:chExt cx="5146986" cy="6857999"/>
          </a:xfrm>
        </p:grpSpPr>
        <p:sp>
          <p:nvSpPr>
            <p:cNvPr id="3" name="PA_库_云形标注 7">
              <a:extLst>
                <a:ext uri="{FF2B5EF4-FFF2-40B4-BE49-F238E27FC236}">
                  <a16:creationId xmlns:a16="http://schemas.microsoft.com/office/drawing/2014/main" id="{5C04532E-254D-4748-A879-CE192158FEA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" y="1"/>
              <a:ext cx="4907280" cy="4367462"/>
            </a:xfrm>
            <a:prstGeom prst="cloudCallout">
              <a:avLst>
                <a:gd name="adj1" fmla="val -32624"/>
                <a:gd name="adj2" fmla="val 83911"/>
              </a:avLst>
            </a:prstGeom>
            <a:solidFill>
              <a:srgbClr val="52B7B7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6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Chỉ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vào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mạch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,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tĩnh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mạch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và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mao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mạch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trên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sơ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đồ</a:t>
              </a:r>
              <a:r>
                <a:rPr lang="en-US" altLang="zh-CN" sz="4000" b="1" dirty="0">
                  <a:solidFill>
                    <a:srgbClr val="FFFF00"/>
                  </a:solidFill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.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1DE9E6FA-14BE-4B91-A3FE-D82F892FC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705" y="4367463"/>
              <a:ext cx="2490537" cy="24905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66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35756" y="723366"/>
            <a:ext cx="115442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  Tim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bộ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vô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cùng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quan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cơ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quan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Tim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đập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liên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khoảng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100 000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6582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			</a:t>
            </a:r>
            <a:r>
              <a:rPr lang="en-US" sz="4400" baseline="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nhịp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đập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tim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máu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được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vận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			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chuyển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cung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cấp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khí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ô-xi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				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chất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dinh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dưỡng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cơ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thể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đồng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				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thời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khí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các-bô-níc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				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chất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thải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từ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cơ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quan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cơ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thể</a:t>
            </a:r>
            <a:r>
              <a:rPr lang="en-US" sz="4400" dirty="0">
                <a:solidFill>
                  <a:srgbClr val="E6582E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6582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12634"/>
            <a:ext cx="3059385" cy="311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2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dt3cuvo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765</Words>
  <Application>Microsoft Office PowerPoint</Application>
  <PresentationFormat>Widescreen</PresentationFormat>
  <Paragraphs>91</Paragraphs>
  <Slides>23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字魂59号-创粗黑</vt:lpstr>
      <vt:lpstr>Calibri</vt:lpstr>
      <vt:lpstr>SVN-Whimsy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Thảo Linh</cp:lastModifiedBy>
  <cp:revision>25</cp:revision>
  <dcterms:created xsi:type="dcterms:W3CDTF">2023-02-18T02:36:04Z</dcterms:created>
  <dcterms:modified xsi:type="dcterms:W3CDTF">2025-04-12T03:40:24Z</dcterms:modified>
</cp:coreProperties>
</file>