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 id="2147483664" r:id="rId3"/>
  </p:sldMasterIdLst>
  <p:notesMasterIdLst>
    <p:notesMasterId r:id="rId27"/>
  </p:notesMasterIdLst>
  <p:sldIdLst>
    <p:sldId id="257" r:id="rId4"/>
    <p:sldId id="258" r:id="rId5"/>
    <p:sldId id="259" r:id="rId6"/>
    <p:sldId id="266" r:id="rId7"/>
    <p:sldId id="268" r:id="rId8"/>
    <p:sldId id="260" r:id="rId9"/>
    <p:sldId id="277" r:id="rId10"/>
    <p:sldId id="270" r:id="rId11"/>
    <p:sldId id="278" r:id="rId12"/>
    <p:sldId id="279" r:id="rId13"/>
    <p:sldId id="280" r:id="rId14"/>
    <p:sldId id="282" r:id="rId15"/>
    <p:sldId id="281" r:id="rId16"/>
    <p:sldId id="271" r:id="rId17"/>
    <p:sldId id="283" r:id="rId18"/>
    <p:sldId id="284" r:id="rId19"/>
    <p:sldId id="285" r:id="rId20"/>
    <p:sldId id="286" r:id="rId21"/>
    <p:sldId id="287" r:id="rId22"/>
    <p:sldId id="288" r:id="rId23"/>
    <p:sldId id="289" r:id="rId24"/>
    <p:sldId id="274" r:id="rId25"/>
    <p:sldId id="275" r:id="rId26"/>
  </p:sldIdLst>
  <p:sldSz cx="9144000" cy="5143500" type="screen16x9"/>
  <p:notesSz cx="6858000" cy="9144000"/>
  <p:embeddedFontLst>
    <p:embeddedFont>
      <p:font typeface="#9Slide07 SVNZiclets" panose="02000603000000000000" pitchFamily="2" charset="0"/>
      <p:regular r:id="rId28"/>
    </p:embeddedFont>
    <p:embeddedFont>
      <p:font typeface="Calibri" panose="020F0502020204030204" pitchFamily="34" charset="0"/>
      <p:regular r:id="rId29"/>
      <p:bold r:id="rId30"/>
      <p:italic r:id="rId31"/>
      <p:boldItalic r:id="rId32"/>
    </p:embeddedFont>
    <p:embeddedFont>
      <p:font typeface="Turbayne" panose="020B0506030404030204" pitchFamily="34" charset="0"/>
      <p:regular r:id="rId33"/>
    </p:embeddedFont>
    <p:embeddedFont>
      <p:font typeface="微软雅黑" panose="020B0503020204020204" pitchFamily="34" charset="-122"/>
      <p:regular r:id="rId34"/>
      <p:bold r:id="rId35"/>
    </p:embeddedFont>
    <p:embeddedFont>
      <p:font typeface="宋体" panose="02010600030101010101" pitchFamily="2" charset="-122"/>
      <p:regular r:id="rId36"/>
    </p:embeddedFont>
    <p:embeddedFont>
      <p:font typeface="UTM Azuki" panose="02040603050506020204" pitchFamily="18" charset="0"/>
      <p:regular r:id="rId37"/>
    </p:embeddedFont>
    <p:embeddedFont>
      <p:font typeface="Cambria" panose="02040503050406030204" pitchFamily="18" charset="0"/>
      <p:regular r:id="rId38"/>
      <p:bold r:id="rId39"/>
      <p:italic r:id="rId40"/>
      <p:boldItalic r:id="rId41"/>
    </p:embeddedFont>
  </p:embeddedFontLst>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30" d="100"/>
          <a:sy n="30" d="100"/>
        </p:scale>
        <p:origin x="2526" y="133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F0D11C-8CDF-42A4-B9A8-C865F7DDA367}" type="datetimeFigureOut">
              <a:rPr lang="en-US" smtClean="0"/>
              <a:t>2/23/2023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35A41A-7534-456D-A5F6-1308D7981629}" type="slidenum">
              <a:rPr lang="en-US" smtClean="0"/>
              <a:t>‹#›</a:t>
            </a:fld>
            <a:endParaRPr lang="en-US"/>
          </a:p>
        </p:txBody>
      </p:sp>
    </p:spTree>
    <p:extLst>
      <p:ext uri="{BB962C8B-B14F-4D97-AF65-F5344CB8AC3E}">
        <p14:creationId xmlns:p14="http://schemas.microsoft.com/office/powerpoint/2010/main" val="1166212903"/>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98193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10</a:t>
            </a:fld>
            <a:endParaRPr lang="zh-CN" altLang="en-US"/>
          </a:p>
        </p:txBody>
      </p:sp>
    </p:spTree>
    <p:extLst>
      <p:ext uri="{BB962C8B-B14F-4D97-AF65-F5344CB8AC3E}">
        <p14:creationId xmlns:p14="http://schemas.microsoft.com/office/powerpoint/2010/main" val="220184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11</a:t>
            </a:fld>
            <a:endParaRPr lang="zh-CN" altLang="en-US"/>
          </a:p>
        </p:txBody>
      </p:sp>
    </p:spTree>
    <p:extLst>
      <p:ext uri="{BB962C8B-B14F-4D97-AF65-F5344CB8AC3E}">
        <p14:creationId xmlns:p14="http://schemas.microsoft.com/office/powerpoint/2010/main" val="266617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12</a:t>
            </a:fld>
            <a:endParaRPr lang="zh-CN" altLang="en-US"/>
          </a:p>
        </p:txBody>
      </p:sp>
    </p:spTree>
    <p:extLst>
      <p:ext uri="{BB962C8B-B14F-4D97-AF65-F5344CB8AC3E}">
        <p14:creationId xmlns:p14="http://schemas.microsoft.com/office/powerpoint/2010/main" val="2415470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13</a:t>
            </a:fld>
            <a:endParaRPr lang="zh-CN" altLang="en-US"/>
          </a:p>
        </p:txBody>
      </p:sp>
    </p:spTree>
    <p:extLst>
      <p:ext uri="{BB962C8B-B14F-4D97-AF65-F5344CB8AC3E}">
        <p14:creationId xmlns:p14="http://schemas.microsoft.com/office/powerpoint/2010/main" val="4148310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357404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3659D5-1263-49DE-97F1-D16BDA4D4DF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090700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16</a:t>
            </a:fld>
            <a:endParaRPr lang="zh-CN" altLang="en-US"/>
          </a:p>
        </p:txBody>
      </p:sp>
    </p:spTree>
    <p:extLst>
      <p:ext uri="{BB962C8B-B14F-4D97-AF65-F5344CB8AC3E}">
        <p14:creationId xmlns:p14="http://schemas.microsoft.com/office/powerpoint/2010/main" val="1996744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2681586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25686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4059753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357404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2910083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8949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3659D5-1263-49DE-97F1-D16BDA4D4DF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060932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357404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3</a:t>
            </a:fld>
            <a:endParaRPr lang="zh-CN" altLang="en-US"/>
          </a:p>
        </p:txBody>
      </p:sp>
    </p:spTree>
    <p:extLst>
      <p:ext uri="{BB962C8B-B14F-4D97-AF65-F5344CB8AC3E}">
        <p14:creationId xmlns:p14="http://schemas.microsoft.com/office/powerpoint/2010/main" val="3106656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2357404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3659D5-1263-49DE-97F1-D16BDA4D4DF4}"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574689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6</a:t>
            </a:fld>
            <a:endParaRPr lang="zh-CN" altLang="en-US"/>
          </a:p>
        </p:txBody>
      </p:sp>
    </p:spTree>
    <p:extLst>
      <p:ext uri="{BB962C8B-B14F-4D97-AF65-F5344CB8AC3E}">
        <p14:creationId xmlns:p14="http://schemas.microsoft.com/office/powerpoint/2010/main" val="310665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3659D5-1263-49DE-97F1-D16BDA4D4DF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49025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479714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70F956-FC7D-4434-9D9E-CC985997F4EF}" type="slidenum">
              <a:rPr lang="zh-CN" altLang="en-US" smtClean="0"/>
              <a:t>9</a:t>
            </a:fld>
            <a:endParaRPr lang="zh-CN" altLang="en-US"/>
          </a:p>
        </p:txBody>
      </p:sp>
    </p:spTree>
    <p:extLst>
      <p:ext uri="{BB962C8B-B14F-4D97-AF65-F5344CB8AC3E}">
        <p14:creationId xmlns:p14="http://schemas.microsoft.com/office/powerpoint/2010/main" val="3409011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solidFill>
                  <a:prstClr val="black">
                    <a:tint val="75000"/>
                  </a:prstClr>
                </a:solidFill>
              </a:rPr>
              <a:pPr/>
              <a:t>2023/2/23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382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solidFill>
                  <a:prstClr val="black">
                    <a:tint val="75000"/>
                  </a:prstClr>
                </a:solidFill>
              </a:rPr>
              <a:pPr/>
              <a:t>2023/2/23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6629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 y="0"/>
            <a:ext cx="9143999" cy="5143500"/>
          </a:xfrm>
          <a:prstGeom prst="rect">
            <a:avLst/>
          </a:prstGeom>
        </p:spPr>
      </p:pic>
    </p:spTree>
    <p:extLst>
      <p:ext uri="{BB962C8B-B14F-4D97-AF65-F5344CB8AC3E}">
        <p14:creationId xmlns:p14="http://schemas.microsoft.com/office/powerpoint/2010/main" val="85293901"/>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 y="0"/>
            <a:ext cx="9143999" cy="5143500"/>
          </a:xfrm>
          <a:prstGeom prst="rect">
            <a:avLst/>
          </a:prstGeom>
        </p:spPr>
      </p:pic>
    </p:spTree>
    <p:extLst>
      <p:ext uri="{BB962C8B-B14F-4D97-AF65-F5344CB8AC3E}">
        <p14:creationId xmlns:p14="http://schemas.microsoft.com/office/powerpoint/2010/main" val="3192619927"/>
      </p:ext>
    </p:extLst>
  </p:cSld>
  <p:clrMapOvr>
    <a:masterClrMapping/>
  </p:clrMapOvr>
  <p:transition spd="slow" advTm="3000">
    <p:rand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 y="0"/>
            <a:ext cx="9143999" cy="5143500"/>
          </a:xfrm>
          <a:prstGeom prst="rect">
            <a:avLst/>
          </a:prstGeom>
        </p:spPr>
      </p:pic>
    </p:spTree>
    <p:extLst>
      <p:ext uri="{BB962C8B-B14F-4D97-AF65-F5344CB8AC3E}">
        <p14:creationId xmlns:p14="http://schemas.microsoft.com/office/powerpoint/2010/main" val="1176418457"/>
      </p:ext>
    </p:extLst>
  </p:cSld>
  <p:clrMapOvr>
    <a:masterClrMapping/>
  </p:clrMapOvr>
  <p:transition spd="slow"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 y="0"/>
            <a:ext cx="9143999" cy="5143500"/>
          </a:xfrm>
          <a:prstGeom prst="rect">
            <a:avLst/>
          </a:prstGeom>
        </p:spPr>
      </p:pic>
    </p:spTree>
    <p:extLst>
      <p:ext uri="{BB962C8B-B14F-4D97-AF65-F5344CB8AC3E}">
        <p14:creationId xmlns:p14="http://schemas.microsoft.com/office/powerpoint/2010/main" val="3443494337"/>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 y="0"/>
            <a:ext cx="9143999" cy="5143500"/>
          </a:xfrm>
          <a:prstGeom prst="rect">
            <a:avLst/>
          </a:prstGeom>
        </p:spPr>
      </p:pic>
      <p:pic>
        <p:nvPicPr>
          <p:cNvPr id="5" name="图片 4">
            <a:extLst>
              <a:ext uri="{FF2B5EF4-FFF2-40B4-BE49-F238E27FC236}">
                <a16:creationId xmlns:a16="http://schemas.microsoft.com/office/drawing/2014/main" xmlns=""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4335341"/>
            <a:ext cx="898346" cy="808160"/>
          </a:xfrm>
          <a:prstGeom prst="rect">
            <a:avLst/>
          </a:prstGeom>
        </p:spPr>
      </p:pic>
      <p:pic>
        <p:nvPicPr>
          <p:cNvPr id="7" name="图片 6">
            <a:extLst>
              <a:ext uri="{FF2B5EF4-FFF2-40B4-BE49-F238E27FC236}">
                <a16:creationId xmlns:a16="http://schemas.microsoft.com/office/drawing/2014/main" xmlns=""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907090" y="4412693"/>
            <a:ext cx="1867700" cy="740869"/>
          </a:xfrm>
          <a:prstGeom prst="rect">
            <a:avLst/>
          </a:prstGeom>
        </p:spPr>
      </p:pic>
      <p:pic>
        <p:nvPicPr>
          <p:cNvPr id="8" name="图片 7">
            <a:extLst>
              <a:ext uri="{FF2B5EF4-FFF2-40B4-BE49-F238E27FC236}">
                <a16:creationId xmlns:a16="http://schemas.microsoft.com/office/drawing/2014/main" xmlns=""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2694394" y="4397213"/>
            <a:ext cx="1867700" cy="740869"/>
          </a:xfrm>
          <a:prstGeom prst="rect">
            <a:avLst/>
          </a:prstGeom>
        </p:spPr>
      </p:pic>
      <p:pic>
        <p:nvPicPr>
          <p:cNvPr id="9" name="图片 8">
            <a:extLst>
              <a:ext uri="{FF2B5EF4-FFF2-40B4-BE49-F238E27FC236}">
                <a16:creationId xmlns:a16="http://schemas.microsoft.com/office/drawing/2014/main" xmlns=""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4581907" y="4397213"/>
            <a:ext cx="1867700" cy="740869"/>
          </a:xfrm>
          <a:prstGeom prst="rect">
            <a:avLst/>
          </a:prstGeom>
        </p:spPr>
      </p:pic>
      <p:pic>
        <p:nvPicPr>
          <p:cNvPr id="10" name="图片 9">
            <a:extLst>
              <a:ext uri="{FF2B5EF4-FFF2-40B4-BE49-F238E27FC236}">
                <a16:creationId xmlns:a16="http://schemas.microsoft.com/office/drawing/2014/main" xmlns=""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6369213" y="4385188"/>
            <a:ext cx="2754667" cy="768374"/>
          </a:xfrm>
          <a:prstGeom prst="rect">
            <a:avLst/>
          </a:prstGeom>
        </p:spPr>
      </p:pic>
      <p:pic>
        <p:nvPicPr>
          <p:cNvPr id="11" name="图片 10">
            <a:extLst>
              <a:ext uri="{FF2B5EF4-FFF2-40B4-BE49-F238E27FC236}">
                <a16:creationId xmlns:a16="http://schemas.microsoft.com/office/drawing/2014/main" xmlns=""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359064" y="1626091"/>
            <a:ext cx="675014" cy="1002078"/>
          </a:xfrm>
          <a:prstGeom prst="rect">
            <a:avLst/>
          </a:prstGeom>
        </p:spPr>
      </p:pic>
      <p:pic>
        <p:nvPicPr>
          <p:cNvPr id="13" name="图片 12">
            <a:extLst>
              <a:ext uri="{FF2B5EF4-FFF2-40B4-BE49-F238E27FC236}">
                <a16:creationId xmlns:a16="http://schemas.microsoft.com/office/drawing/2014/main" xmlns=""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8155656" y="706653"/>
            <a:ext cx="902555" cy="595732"/>
          </a:xfrm>
          <a:prstGeom prst="rect">
            <a:avLst/>
          </a:prstGeom>
        </p:spPr>
      </p:pic>
    </p:spTree>
    <p:extLst>
      <p:ext uri="{BB962C8B-B14F-4D97-AF65-F5344CB8AC3E}">
        <p14:creationId xmlns:p14="http://schemas.microsoft.com/office/powerpoint/2010/main" val="2006286621"/>
      </p:ext>
    </p:extLst>
  </p:cSld>
  <p:clrMapOvr>
    <a:masterClrMapping/>
  </p:clrMapOvr>
  <p:transition spd="slow" advTm="3000">
    <p:rand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3.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3"/>
            <a:ext cx="8229600" cy="3394472"/>
          </a:xfrm>
          <a:prstGeom prst="rect">
            <a:avLst/>
          </a:prstGeom>
        </p:spPr>
        <p:txBody>
          <a:bodyPr vert="horz" lIns="91438" tIns="45719" rIns="91438" bIns="4571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CB2931F4-194C-4DD9-9505-42FC048612EF}" type="datetimeFigureOut">
              <a:rPr lang="zh-CN" altLang="en-US" smtClean="0">
                <a:solidFill>
                  <a:prstClr val="black">
                    <a:tint val="75000"/>
                  </a:prstClr>
                </a:solidFill>
              </a:rPr>
              <a:pPr/>
              <a:t>2023/2/23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2FAB2A2D-5054-49A2-BEE4-C9F6B6DAB1ED}"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
            <a:ext cx="9144000" cy="5143499"/>
          </a:xfrm>
          <a:prstGeom prst="rect">
            <a:avLst/>
          </a:prstGeom>
        </p:spPr>
      </p:pic>
    </p:spTree>
    <p:extLst>
      <p:ext uri="{BB962C8B-B14F-4D97-AF65-F5344CB8AC3E}">
        <p14:creationId xmlns:p14="http://schemas.microsoft.com/office/powerpoint/2010/main" val="3126025480"/>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68580" tIns="34290" rIns="68580" bIns="3429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68580" tIns="34290" rIns="68580" bIns="342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CB2931F4-194C-4DD9-9505-42FC048612EF}" type="datetimeFigureOut">
              <a:rPr lang="zh-CN" altLang="en-US" smtClean="0">
                <a:solidFill>
                  <a:prstClr val="black">
                    <a:tint val="75000"/>
                  </a:prstClr>
                </a:solidFill>
              </a:rPr>
              <a:pPr defTabSz="685800"/>
              <a:t>2023/2/23</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2FAB2A2D-5054-49A2-BEE4-C9F6B6DAB1ED}"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985287104"/>
      </p:ext>
    </p:extLst>
  </p:cSld>
  <p:clrMap bg1="lt1" tx1="dk1" bg2="lt2" tx2="dk2" accent1="accent1" accent2="accent2" accent3="accent3" accent4="accent4" accent5="accent5" accent6="accent6" hlink="hlink" folHlink="folHlink"/>
  <p:sldLayoutIdLst>
    <p:sldLayoutId id="2147483663" r:id="rId1"/>
    <p:sldLayoutId id="2147483669" r:id="rId2"/>
  </p:sldLayoutIdLs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36050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transition spd="slow" advTm="3000">
    <p:random/>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10"/>
            <a:ext cx="9144000"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pic>
        <p:nvPicPr>
          <p:cNvPr id="6" name="Picture 5"/>
          <p:cNvPicPr>
            <a:picLocks noChangeAspect="1"/>
          </p:cNvPicPr>
          <p:nvPr/>
        </p:nvPicPr>
        <p:blipFill>
          <a:blip r:embed="rId4"/>
          <a:stretch>
            <a:fillRect/>
          </a:stretch>
        </p:blipFill>
        <p:spPr>
          <a:xfrm>
            <a:off x="1905000" y="895350"/>
            <a:ext cx="5931922" cy="2780017"/>
          </a:xfrm>
          <a:prstGeom prst="rect">
            <a:avLst/>
          </a:prstGeom>
        </p:spPr>
      </p:pic>
    </p:spTree>
    <p:extLst>
      <p:ext uri="{BB962C8B-B14F-4D97-AF65-F5344CB8AC3E}">
        <p14:creationId xmlns:p14="http://schemas.microsoft.com/office/powerpoint/2010/main" val="395370443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11" name="Group 10"/>
          <p:cNvGrpSpPr/>
          <p:nvPr/>
        </p:nvGrpSpPr>
        <p:grpSpPr>
          <a:xfrm>
            <a:off x="228600" y="285750"/>
            <a:ext cx="5562600" cy="1666386"/>
            <a:chOff x="38668" y="1966735"/>
            <a:chExt cx="5562600" cy="1666386"/>
          </a:xfrm>
        </p:grpSpPr>
        <p:sp>
          <p:nvSpPr>
            <p:cNvPr id="23" name="Rounded Rectangle 22"/>
            <p:cNvSpPr/>
            <p:nvPr/>
          </p:nvSpPr>
          <p:spPr>
            <a:xfrm>
              <a:off x="396381" y="2223373"/>
              <a:ext cx="5204887" cy="1409748"/>
            </a:xfrm>
            <a:prstGeom prst="roundRect">
              <a:avLst/>
            </a:prstGeom>
            <a:solidFill>
              <a:schemeClr val="accent5">
                <a:lumMod val="20000"/>
                <a:lumOff val="8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rèn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luyện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thân</a:t>
              </a:r>
              <a:endParaRPr lang="en-US" sz="2800" dirty="0">
                <a:latin typeface="Cambria" panose="02040503050406030204" pitchFamily="18" charset="0"/>
                <a:ea typeface="Cambria" panose="02040503050406030204" pitchFamily="18" charset="0"/>
              </a:endParaRPr>
            </a:p>
          </p:txBody>
        </p:sp>
        <p:sp>
          <p:nvSpPr>
            <p:cNvPr id="31" name="Oval 30"/>
            <p:cNvSpPr/>
            <p:nvPr/>
          </p:nvSpPr>
          <p:spPr>
            <a:xfrm>
              <a:off x="38668" y="1966735"/>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2</a:t>
              </a:r>
              <a:endParaRPr lang="en-US" sz="2800" dirty="0">
                <a:latin typeface="#9Slide07 SVNZiclets" panose="02000603000000000000" pitchFamily="2" charset="0"/>
              </a:endParaRPr>
            </a:p>
          </p:txBody>
        </p:sp>
      </p:grpSp>
      <p:sp>
        <p:nvSpPr>
          <p:cNvPr id="3" name="Rectangle 2"/>
          <p:cNvSpPr/>
          <p:nvPr/>
        </p:nvSpPr>
        <p:spPr>
          <a:xfrm>
            <a:off x="445315" y="2208774"/>
            <a:ext cx="5486882" cy="2677656"/>
          </a:xfrm>
          <a:prstGeom prst="rect">
            <a:avLst/>
          </a:prstGeom>
        </p:spPr>
        <p:txBody>
          <a:bodyPr wrap="square">
            <a:spAutoFit/>
          </a:bodyPr>
          <a:lstStyle/>
          <a:p>
            <a:pPr algn="just"/>
            <a:r>
              <a:rPr lang="vi-VN" sz="2800" i="1" dirty="0">
                <a:solidFill>
                  <a:srgbClr val="000000"/>
                </a:solidFill>
                <a:latin typeface="Cambria" panose="02040503050406030204" pitchFamily="18" charset="0"/>
                <a:ea typeface="Cambria" panose="02040503050406030204" pitchFamily="18" charset="0"/>
              </a:rPr>
              <a:t>Tự đánh giá kết quả học tập, rèn luyện của bản thân để từ đó biết được những điều nào ta chưa làm được để từ đó có những phương pháp khắc phục, điều chỉnh phù hợp để bản thân ngày càng tiến bộ.</a:t>
            </a:r>
            <a:endParaRPr lang="en-US" sz="2800" i="1" dirty="0">
              <a:latin typeface="Cambria" panose="02040503050406030204" pitchFamily="18" charset="0"/>
              <a:ea typeface="Cambria" panose="02040503050406030204" pitchFamily="18" charset="0"/>
            </a:endParaRPr>
          </a:p>
        </p:txBody>
      </p:sp>
      <p:pic>
        <p:nvPicPr>
          <p:cNvPr id="19" name="Picture 2" descr="Check Mark Tick - Free vector graphic o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8300" y="1086045"/>
            <a:ext cx="1143000" cy="11227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1048" r="60834" b="1"/>
          <a:stretch/>
        </p:blipFill>
        <p:spPr>
          <a:xfrm>
            <a:off x="5791200" y="1131211"/>
            <a:ext cx="3581400" cy="3770893"/>
          </a:xfrm>
          <a:prstGeom prst="rect">
            <a:avLst/>
          </a:prstGeom>
        </p:spPr>
      </p:pic>
    </p:spTree>
    <p:extLst>
      <p:ext uri="{BB962C8B-B14F-4D97-AF65-F5344CB8AC3E}">
        <p14:creationId xmlns:p14="http://schemas.microsoft.com/office/powerpoint/2010/main" val="3233390241"/>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12" name="Group 11"/>
          <p:cNvGrpSpPr/>
          <p:nvPr/>
        </p:nvGrpSpPr>
        <p:grpSpPr>
          <a:xfrm>
            <a:off x="228600" y="3181350"/>
            <a:ext cx="4992995" cy="1663302"/>
            <a:chOff x="112405" y="3378772"/>
            <a:chExt cx="4992995" cy="1663302"/>
          </a:xfrm>
        </p:grpSpPr>
        <p:sp>
          <p:nvSpPr>
            <p:cNvPr id="24" name="Rounded Rectangle 23"/>
            <p:cNvSpPr/>
            <p:nvPr/>
          </p:nvSpPr>
          <p:spPr>
            <a:xfrm>
              <a:off x="457199" y="3632326"/>
              <a:ext cx="4648201" cy="1409748"/>
            </a:xfrm>
            <a:prstGeom prst="roundRect">
              <a:avLst/>
            </a:prstGeom>
            <a:solidFill>
              <a:schemeClr val="tx2">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3200" dirty="0">
                  <a:latin typeface="Cambria" panose="02040503050406030204" pitchFamily="18" charset="0"/>
                  <a:ea typeface="Cambria" panose="02040503050406030204" pitchFamily="18" charset="0"/>
                </a:rPr>
                <a:t>Chỉ cần lắng nghe nhận xét của bố mẹ về mình</a:t>
              </a:r>
              <a:endParaRPr lang="en-US" sz="2800" dirty="0">
                <a:latin typeface="Cambria" panose="02040503050406030204" pitchFamily="18" charset="0"/>
                <a:ea typeface="Cambria" panose="02040503050406030204" pitchFamily="18" charset="0"/>
              </a:endParaRPr>
            </a:p>
          </p:txBody>
        </p:sp>
        <p:sp>
          <p:nvSpPr>
            <p:cNvPr id="32" name="Oval 31"/>
            <p:cNvSpPr/>
            <p:nvPr/>
          </p:nvSpPr>
          <p:spPr>
            <a:xfrm>
              <a:off x="112405" y="3378772"/>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3</a:t>
              </a:r>
              <a:endParaRPr lang="en-US" sz="2800" dirty="0">
                <a:latin typeface="#9Slide07 SVNZiclets" panose="02000603000000000000" pitchFamily="2" charset="0"/>
              </a:endParaRPr>
            </a:p>
          </p:txBody>
        </p:sp>
      </p:grpSp>
      <p:pic>
        <p:nvPicPr>
          <p:cNvPr id="2050" name="Picture 2" descr="Download RED CROSS Free PNG transparent image and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4395" y="4095750"/>
            <a:ext cx="914400" cy="9006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8316" y="263217"/>
            <a:ext cx="8303906" cy="2677656"/>
          </a:xfrm>
          <a:prstGeom prst="rect">
            <a:avLst/>
          </a:prstGeom>
        </p:spPr>
        <p:txBody>
          <a:bodyPr wrap="square">
            <a:spAutoFit/>
          </a:bodyPr>
          <a:lstStyle/>
          <a:p>
            <a:pPr algn="just"/>
            <a:r>
              <a:rPr lang="vi-VN" sz="2800" i="1" dirty="0">
                <a:solidFill>
                  <a:srgbClr val="000000"/>
                </a:solidFill>
                <a:latin typeface="Cambria" panose="02040503050406030204" pitchFamily="18" charset="0"/>
                <a:ea typeface="Cambria" panose="02040503050406030204" pitchFamily="18" charset="0"/>
              </a:rPr>
              <a:t>Ý kiến nhận xét của bố mẹ cũng rất quan trọng tuy nhiên cần lắng nghe nhận xét từ nhiều người khác nhau như thầy cô, bạn bè, anh chị… sẽ cho chúng ta nhiều cách nhìn nhận, nhiều góc nhìn khác nhau để từ đó sẽ có những điều chỉnh phù hợp giúp bản thân không ngừng tiến bộ.</a:t>
            </a:r>
            <a:endParaRPr lang="en-US" sz="2800" i="1" dirty="0">
              <a:latin typeface="Cambria" panose="02040503050406030204" pitchFamily="18" charset="0"/>
              <a:ea typeface="Cambria" panose="02040503050406030204" pitchFamily="18" charset="0"/>
            </a:endParaRPr>
          </a:p>
        </p:txBody>
      </p:sp>
      <p:pic>
        <p:nvPicPr>
          <p:cNvPr id="2052" name="Picture 4" descr="Parent-teacher conference Student Communication, parents ..."/>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630" b="100000" l="0" r="100000"/>
                    </a14:imgEffect>
                  </a14:imgLayer>
                </a14:imgProps>
              </a:ext>
              <a:ext uri="{28A0092B-C50C-407E-A947-70E740481C1C}">
                <a14:useLocalDpi xmlns:a14="http://schemas.microsoft.com/office/drawing/2010/main" val="0"/>
              </a:ext>
            </a:extLst>
          </a:blip>
          <a:srcRect/>
          <a:stretch>
            <a:fillRect/>
          </a:stretch>
        </p:blipFill>
        <p:spPr bwMode="auto">
          <a:xfrm>
            <a:off x="5519220" y="2457285"/>
            <a:ext cx="3586680" cy="2362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49109"/>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14" name="Group 13"/>
          <p:cNvGrpSpPr/>
          <p:nvPr/>
        </p:nvGrpSpPr>
        <p:grpSpPr>
          <a:xfrm>
            <a:off x="4419600" y="319107"/>
            <a:ext cx="4408852" cy="2161270"/>
            <a:chOff x="4399430" y="552450"/>
            <a:chExt cx="4408852" cy="2161270"/>
          </a:xfrm>
        </p:grpSpPr>
        <p:sp>
          <p:nvSpPr>
            <p:cNvPr id="26" name="Rounded Rectangle 25"/>
            <p:cNvSpPr/>
            <p:nvPr/>
          </p:nvSpPr>
          <p:spPr>
            <a:xfrm>
              <a:off x="4399430" y="895350"/>
              <a:ext cx="4160479" cy="1818370"/>
            </a:xfrm>
            <a:prstGeom prst="roundRect">
              <a:avLst/>
            </a:prstGeom>
            <a:solidFill>
              <a:schemeClr val="accent4">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2800" dirty="0">
                  <a:latin typeface="Cambria" panose="02040503050406030204" pitchFamily="18" charset="0"/>
                  <a:ea typeface="Cambria" panose="02040503050406030204" pitchFamily="18" charset="0"/>
                </a:rPr>
                <a:t>Hỏi người thân và bạn bè về những điểm mạnh điểm yếu của bản thân</a:t>
              </a:r>
              <a:endParaRPr lang="en-US" sz="2400" dirty="0">
                <a:latin typeface="Cambria" panose="02040503050406030204" pitchFamily="18" charset="0"/>
                <a:ea typeface="Cambria" panose="02040503050406030204" pitchFamily="18" charset="0"/>
              </a:endParaRPr>
            </a:p>
          </p:txBody>
        </p:sp>
        <p:sp>
          <p:nvSpPr>
            <p:cNvPr id="33" name="Oval 32"/>
            <p:cNvSpPr/>
            <p:nvPr/>
          </p:nvSpPr>
          <p:spPr>
            <a:xfrm>
              <a:off x="8274882" y="5524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4</a:t>
              </a:r>
              <a:endParaRPr lang="en-US" sz="2800" dirty="0">
                <a:latin typeface="#9Slide07 SVNZiclets" panose="02000603000000000000" pitchFamily="2" charset="0"/>
              </a:endParaRPr>
            </a:p>
          </p:txBody>
        </p:sp>
      </p:grpSp>
      <p:pic>
        <p:nvPicPr>
          <p:cNvPr id="18" name="Picture 2" descr="Check Mark Tick - Free vector graphic o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7333" y="1471918"/>
            <a:ext cx="1026667" cy="10084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19600" y="2854384"/>
            <a:ext cx="4160479" cy="1815882"/>
          </a:xfrm>
          <a:prstGeom prst="rect">
            <a:avLst/>
          </a:prstGeom>
        </p:spPr>
        <p:txBody>
          <a:bodyPr wrap="square">
            <a:spAutoFit/>
          </a:bodyPr>
          <a:lstStyle/>
          <a:p>
            <a:pPr algn="just"/>
            <a:r>
              <a:rPr lang="vi-VN" sz="2800" i="1" dirty="0">
                <a:solidFill>
                  <a:srgbClr val="000000"/>
                </a:solidFill>
                <a:latin typeface="Cambria" panose="02040503050406030204" pitchFamily="18" charset="0"/>
                <a:ea typeface="Cambria" panose="02040503050406030204" pitchFamily="18" charset="0"/>
              </a:rPr>
              <a:t>Sự đánh giá của người khác luôn có cái nhìn khách quan hơn, chính xác hơn tự mình đánh giá.</a:t>
            </a:r>
            <a:endParaRPr lang="en-US" sz="2800" i="1" dirty="0">
              <a:latin typeface="Cambria" panose="02040503050406030204" pitchFamily="18" charset="0"/>
              <a:ea typeface="Cambria" panose="02040503050406030204" pitchFamily="18" charset="0"/>
            </a:endParaRPr>
          </a:p>
        </p:txBody>
      </p:sp>
      <p:pic>
        <p:nvPicPr>
          <p:cNvPr id="4098" name="Picture 2" descr="Parent-teacher conference Academic conference, parents, child, people png |  PNGEg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11333" y1="19185" x2="29333" y2="18791"/>
                        <a14:foregroundMark x1="41222" y1="6833" x2="54000" y2="3417"/>
                        <a14:foregroundMark x1="76667" y1="17740" x2="89889" y2="15900"/>
                        <a14:foregroundMark x1="87556" y1="75164" x2="87333" y2="85151"/>
                        <a14:foregroundMark x1="50111" y1="54139" x2="69222" y2="63995"/>
                        <a14:foregroundMark x1="66000" y1="51774" x2="54556" y2="60710"/>
                        <a14:foregroundMark x1="44111" y1="79632" x2="44333" y2="88042"/>
                        <a14:foregroundMark x1="72222" y1="81078" x2="71556" y2="87779"/>
                        <a14:foregroundMark x1="32556" y1="99212" x2="37778" y2="98292"/>
                        <a14:foregroundMark x1="18778" y1="73719" x2="19333" y2="81997"/>
                        <a14:foregroundMark x1="35333" y1="21156" x2="39667" y2="34560"/>
                        <a14:foregroundMark x1="36444" y1="41524" x2="30889" y2="50854"/>
                        <a14:foregroundMark x1="2444" y1="29435" x2="9778" y2="47963"/>
                      </a14:backgroundRemoval>
                    </a14:imgEffect>
                  </a14:imgLayer>
                </a14:imgProps>
              </a:ext>
              <a:ext uri="{28A0092B-C50C-407E-A947-70E740481C1C}">
                <a14:useLocalDpi xmlns:a14="http://schemas.microsoft.com/office/drawing/2010/main" val="0"/>
              </a:ext>
            </a:extLst>
          </a:blip>
          <a:srcRect/>
          <a:stretch>
            <a:fillRect/>
          </a:stretch>
        </p:blipFill>
        <p:spPr bwMode="auto">
          <a:xfrm>
            <a:off x="345449" y="1236930"/>
            <a:ext cx="3825778" cy="3234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77196"/>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16" name="Group 15"/>
          <p:cNvGrpSpPr/>
          <p:nvPr/>
        </p:nvGrpSpPr>
        <p:grpSpPr>
          <a:xfrm>
            <a:off x="3387281" y="2592286"/>
            <a:ext cx="5539315" cy="1995945"/>
            <a:chOff x="3321932" y="2499011"/>
            <a:chExt cx="5539315" cy="1995945"/>
          </a:xfrm>
        </p:grpSpPr>
        <p:sp>
          <p:nvSpPr>
            <p:cNvPr id="30" name="Rounded Rectangle 29"/>
            <p:cNvSpPr/>
            <p:nvPr/>
          </p:nvSpPr>
          <p:spPr>
            <a:xfrm>
              <a:off x="3321932" y="2676586"/>
              <a:ext cx="5303479" cy="1818370"/>
            </a:xfrm>
            <a:prstGeom prst="roundRect">
              <a:avLst/>
            </a:prstGeom>
            <a:solidFill>
              <a:schemeClr val="accent6">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2800" dirty="0">
                  <a:latin typeface="Cambria" panose="02040503050406030204" pitchFamily="18" charset="0"/>
                  <a:ea typeface="Cambria" panose="02040503050406030204" pitchFamily="18" charset="0"/>
                </a:rPr>
                <a:t>Tự mình tìm ra các điểm mạnh điểm yếu của bản thân không cần hỏi  ý kiến của người khác</a:t>
              </a:r>
              <a:endParaRPr lang="en-US" sz="3200" dirty="0">
                <a:latin typeface="Cambria" panose="02040503050406030204" pitchFamily="18" charset="0"/>
                <a:ea typeface="Cambria" panose="02040503050406030204" pitchFamily="18" charset="0"/>
              </a:endParaRPr>
            </a:p>
          </p:txBody>
        </p:sp>
        <p:sp>
          <p:nvSpPr>
            <p:cNvPr id="34" name="Oval 33"/>
            <p:cNvSpPr/>
            <p:nvPr/>
          </p:nvSpPr>
          <p:spPr>
            <a:xfrm>
              <a:off x="8327847" y="2499011"/>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5</a:t>
              </a:r>
              <a:endParaRPr lang="en-US" sz="2800" dirty="0">
                <a:latin typeface="#9Slide07 SVNZiclets" panose="02000603000000000000" pitchFamily="2" charset="0"/>
              </a:endParaRPr>
            </a:p>
          </p:txBody>
        </p:sp>
      </p:grpSp>
      <p:pic>
        <p:nvPicPr>
          <p:cNvPr id="18" name="Picture 2" descr="Download RED CROSS Free PNG transparent image and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33560" y="4083633"/>
            <a:ext cx="914400" cy="9006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59143" y="336376"/>
            <a:ext cx="5455878" cy="2246769"/>
          </a:xfrm>
          <a:prstGeom prst="rect">
            <a:avLst/>
          </a:prstGeom>
        </p:spPr>
        <p:txBody>
          <a:bodyPr wrap="square">
            <a:spAutoFit/>
          </a:bodyPr>
          <a:lstStyle/>
          <a:p>
            <a:pPr algn="just"/>
            <a:r>
              <a:rPr lang="vi-VN" sz="2800" i="1" dirty="0">
                <a:solidFill>
                  <a:srgbClr val="000000"/>
                </a:solidFill>
                <a:latin typeface="Cambria" panose="02040503050406030204" pitchFamily="18" charset="0"/>
                <a:ea typeface="Cambria" panose="02040503050406030204" pitchFamily="18" charset="0"/>
              </a:rPr>
              <a:t>Chúng ta có thể tự tìm ra những điểm mạnh, điểm yếu của bản thân nhưng đó chỉ là cái nhìn chủ quan, chắc chắn không toàn diện như hỏi ý kiến của người khác.</a:t>
            </a:r>
            <a:endParaRPr lang="en-US" sz="2800" i="1"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0984"/>
            <a:ext cx="5005108" cy="5015301"/>
          </a:xfrm>
          <a:prstGeom prst="rect">
            <a:avLst/>
          </a:prstGeom>
        </p:spPr>
      </p:pic>
    </p:spTree>
    <p:extLst>
      <p:ext uri="{BB962C8B-B14F-4D97-AF65-F5344CB8AC3E}">
        <p14:creationId xmlns:p14="http://schemas.microsoft.com/office/powerpoint/2010/main" val="268039247"/>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pic>
        <p:nvPicPr>
          <p:cNvPr id="4" name="Picture 3"/>
          <p:cNvPicPr>
            <a:picLocks noChangeAspect="1"/>
          </p:cNvPicPr>
          <p:nvPr/>
        </p:nvPicPr>
        <p:blipFill>
          <a:blip r:embed="rId4"/>
          <a:stretch>
            <a:fillRect/>
          </a:stretch>
        </p:blipFill>
        <p:spPr>
          <a:xfrm>
            <a:off x="1752600" y="1276350"/>
            <a:ext cx="5962405" cy="1707028"/>
          </a:xfrm>
          <a:prstGeom prst="rect">
            <a:avLst/>
          </a:prstGeom>
        </p:spPr>
      </p:pic>
    </p:spTree>
    <p:extLst>
      <p:ext uri="{BB962C8B-B14F-4D97-AF65-F5344CB8AC3E}">
        <p14:creationId xmlns:p14="http://schemas.microsoft.com/office/powerpoint/2010/main" val="287284015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2497392-F581-43E5-8BBF-5BB63BCB38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pic>
        <p:nvPicPr>
          <p:cNvPr id="3" name="图片 2">
            <a:extLst>
              <a:ext uri="{FF2B5EF4-FFF2-40B4-BE49-F238E27FC236}">
                <a16:creationId xmlns:a16="http://schemas.microsoft.com/office/drawing/2014/main" xmlns="" id="{85FFDF4C-53F5-4CCB-905F-A5787B57B634}"/>
              </a:ext>
            </a:extLst>
          </p:cNvPr>
          <p:cNvPicPr>
            <a:picLocks noChangeAspect="1"/>
          </p:cNvPicPr>
          <p:nvPr/>
        </p:nvPicPr>
        <p:blipFill rotWithShape="1">
          <a:blip r:embed="rId6">
            <a:extLst>
              <a:ext uri="{28A0092B-C50C-407E-A947-70E740481C1C}">
                <a14:useLocalDpi xmlns:a14="http://schemas.microsoft.com/office/drawing/2010/main" val="0"/>
              </a:ext>
            </a:extLst>
          </a:blip>
          <a:srcRect l="4305" t="5109" r="29408" b="32774"/>
          <a:stretch/>
        </p:blipFill>
        <p:spPr>
          <a:xfrm>
            <a:off x="381000" y="1352550"/>
            <a:ext cx="8575916" cy="3428999"/>
          </a:xfrm>
          <a:prstGeom prst="rect">
            <a:avLst/>
          </a:prstGeom>
        </p:spPr>
      </p:pic>
      <p:sp>
        <p:nvSpPr>
          <p:cNvPr id="14" name="文本框 13">
            <a:extLst>
              <a:ext uri="{FF2B5EF4-FFF2-40B4-BE49-F238E27FC236}">
                <a16:creationId xmlns:a16="http://schemas.microsoft.com/office/drawing/2014/main" xmlns="" id="{A9FB60AA-B70A-4C9A-BE3D-8B41E0B72A2F}"/>
              </a:ext>
            </a:extLst>
          </p:cNvPr>
          <p:cNvSpPr txBox="1"/>
          <p:nvPr/>
        </p:nvSpPr>
        <p:spPr>
          <a:xfrm>
            <a:off x="1066800" y="-50920"/>
            <a:ext cx="6984007" cy="1694308"/>
          </a:xfrm>
          <a:prstGeom prst="rect">
            <a:avLst/>
          </a:prstGeom>
          <a:noFill/>
        </p:spPr>
        <p:txBody>
          <a:bodyPr wrap="square" lIns="68579" tIns="34289" rIns="68579" bIns="34289" rtlCol="0">
            <a:spAutoFit/>
          </a:bodyPr>
          <a:lstStyle/>
          <a:p>
            <a:pPr defTabSz="685783">
              <a:lnSpc>
                <a:spcPct val="110000"/>
              </a:lnSpc>
            </a:pPr>
            <a:r>
              <a:rPr lang="en-US" altLang="zh-CN" sz="9600" b="1" kern="800" dirty="0" err="1"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Hoạt</a:t>
            </a:r>
            <a:r>
              <a:rPr lang="en-US" altLang="zh-CN" sz="9600" b="1" kern="800" dirty="0"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 </a:t>
            </a:r>
            <a:r>
              <a:rPr lang="en-US" altLang="zh-CN" sz="9600" b="1" kern="800" dirty="0" err="1"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động</a:t>
            </a:r>
            <a:r>
              <a:rPr lang="en-US" altLang="zh-CN" sz="9600" b="1" kern="800" dirty="0"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 2</a:t>
            </a:r>
            <a:endParaRPr lang="zh-CN" altLang="en-US" sz="9600" b="1" kern="800" dirty="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endParaRPr>
          </a:p>
        </p:txBody>
      </p:sp>
      <p:pic>
        <p:nvPicPr>
          <p:cNvPr id="2" name="5c6abf3318997">
            <a:hlinkClick r:id="" action="ppaction://media"/>
            <a:extLst>
              <a:ext uri="{FF2B5EF4-FFF2-40B4-BE49-F238E27FC236}">
                <a16:creationId xmlns:a16="http://schemas.microsoft.com/office/drawing/2014/main" xmlns="" id="{BB48CF0A-4E8B-4A4D-924F-82FE0D5CB2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194" y="1516110"/>
            <a:ext cx="183563" cy="183563"/>
          </a:xfrm>
          <a:prstGeom prst="rect">
            <a:avLst/>
          </a:prstGeom>
        </p:spPr>
      </p:pic>
      <p:sp>
        <p:nvSpPr>
          <p:cNvPr id="11" name="TextBox 10">
            <a:extLst>
              <a:ext uri="{FF2B5EF4-FFF2-40B4-BE49-F238E27FC236}">
                <a16:creationId xmlns:a16="http://schemas.microsoft.com/office/drawing/2014/main" xmlns="" id="{6B3A3590-3751-93BE-81F8-A947E1BBC9B6}"/>
              </a:ext>
            </a:extLst>
          </p:cNvPr>
          <p:cNvSpPr txBox="1"/>
          <p:nvPr/>
        </p:nvSpPr>
        <p:spPr>
          <a:xfrm>
            <a:off x="1925758" y="1769912"/>
            <a:ext cx="5486400" cy="2553891"/>
          </a:xfrm>
          <a:prstGeom prst="flowChartAlternateProcess">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Em hãy nhận xét hành vi của các bạn </a:t>
            </a:r>
            <a:r>
              <a:rPr lang="en-US" sz="3600" dirty="0" err="1" smtClean="0">
                <a:latin typeface="Cambria" panose="02040503050406030204" pitchFamily="18" charset="0"/>
                <a:ea typeface="Cambria" panose="02040503050406030204" pitchFamily="18" charset="0"/>
              </a:rPr>
              <a:t>sau</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đây</a:t>
            </a:r>
            <a:r>
              <a:rPr lang="en-US" sz="3600" dirty="0" smtClean="0">
                <a:latin typeface="Cambria" panose="02040503050406030204" pitchFamily="18" charset="0"/>
                <a:ea typeface="Cambria" panose="02040503050406030204" pitchFamily="18" charset="0"/>
              </a:rPr>
              <a:t>.</a:t>
            </a:r>
          </a:p>
          <a:p>
            <a:pPr algn="ctr"/>
            <a:r>
              <a:rPr lang="en-US" sz="3600" b="1" i="1" dirty="0" err="1" smtClean="0">
                <a:solidFill>
                  <a:srgbClr val="C00000"/>
                </a:solidFill>
                <a:latin typeface="Cambria" panose="02040503050406030204" pitchFamily="18" charset="0"/>
                <a:ea typeface="Cambria" panose="02040503050406030204" pitchFamily="18" charset="0"/>
              </a:rPr>
              <a:t>Thảo</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luận</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nhóm</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đôi</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trong</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thời</a:t>
            </a:r>
            <a:r>
              <a:rPr lang="en-US" sz="3600" b="1" i="1" dirty="0" smtClean="0">
                <a:solidFill>
                  <a:srgbClr val="C00000"/>
                </a:solidFill>
                <a:latin typeface="Cambria" panose="02040503050406030204" pitchFamily="18" charset="0"/>
                <a:ea typeface="Cambria" panose="02040503050406030204" pitchFamily="18" charset="0"/>
              </a:rPr>
              <a:t> </a:t>
            </a:r>
            <a:r>
              <a:rPr lang="en-US" sz="3600" b="1" i="1" dirty="0" err="1" smtClean="0">
                <a:solidFill>
                  <a:srgbClr val="C00000"/>
                </a:solidFill>
                <a:latin typeface="Cambria" panose="02040503050406030204" pitchFamily="18" charset="0"/>
                <a:ea typeface="Cambria" panose="02040503050406030204" pitchFamily="18" charset="0"/>
              </a:rPr>
              <a:t>gian</a:t>
            </a:r>
            <a:r>
              <a:rPr lang="en-US" sz="3600" b="1" i="1" dirty="0" smtClean="0">
                <a:solidFill>
                  <a:srgbClr val="C00000"/>
                </a:solidFill>
                <a:latin typeface="Cambria" panose="02040503050406030204" pitchFamily="18" charset="0"/>
                <a:ea typeface="Cambria" panose="02040503050406030204" pitchFamily="18" charset="0"/>
              </a:rPr>
              <a:t> 5 </a:t>
            </a:r>
            <a:r>
              <a:rPr lang="en-US" sz="3600" b="1" i="1" dirty="0" err="1" smtClean="0">
                <a:solidFill>
                  <a:srgbClr val="C00000"/>
                </a:solidFill>
                <a:latin typeface="Cambria" panose="02040503050406030204" pitchFamily="18" charset="0"/>
                <a:ea typeface="Cambria" panose="02040503050406030204" pitchFamily="18" charset="0"/>
              </a:rPr>
              <a:t>phút</a:t>
            </a:r>
            <a:endParaRPr lang="en-US" sz="36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057963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1" grpId="0"/>
    </p:bldLst>
  </p:timing>
  <p:extLst mod="1">
    <p:ext uri="{E180D4A7-C9FB-4DFB-919C-405C955672EB}">
      <p14:showEvtLst xmlns:p14="http://schemas.microsoft.com/office/powerpoint/2010/main">
        <p14:playEvt time="0"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9" name="Group 8"/>
          <p:cNvGrpSpPr/>
          <p:nvPr/>
        </p:nvGrpSpPr>
        <p:grpSpPr>
          <a:xfrm>
            <a:off x="228600" y="315643"/>
            <a:ext cx="4261858" cy="2450068"/>
            <a:chOff x="228600" y="285750"/>
            <a:chExt cx="4261858" cy="2450068"/>
          </a:xfrm>
        </p:grpSpPr>
        <p:sp>
          <p:nvSpPr>
            <p:cNvPr id="7" name="Rounded Rectangle 6"/>
            <p:cNvSpPr/>
            <p:nvPr/>
          </p:nvSpPr>
          <p:spPr>
            <a:xfrm>
              <a:off x="457199" y="590550"/>
              <a:ext cx="4033259" cy="2145268"/>
            </a:xfrm>
            <a:prstGeom prst="roundRect">
              <a:avLst/>
            </a:prstGeom>
            <a:solidFill>
              <a:schemeClr val="accent3">
                <a:lumMod val="50000"/>
              </a:schemeClr>
            </a:solidFill>
            <a:ln w="38100">
              <a:solidFill>
                <a:schemeClr val="bg1"/>
              </a:solidFill>
              <a:prstDash val="dashDot"/>
            </a:ln>
          </p:spPr>
          <p:txBody>
            <a:bodyPr wrap="square">
              <a:spAutoFit/>
            </a:bodyPr>
            <a:lstStyle/>
            <a:p>
              <a:pPr algn="just"/>
              <a:r>
                <a:rPr lang="nl-NL" sz="2400" dirty="0" smtClean="0">
                  <a:solidFill>
                    <a:schemeClr val="bg1"/>
                  </a:solidFill>
                  <a:latin typeface="Cambria" panose="02040503050406030204" pitchFamily="18" charset="0"/>
                  <a:ea typeface="Cambria" panose="02040503050406030204" pitchFamily="18" charset="0"/>
                </a:rPr>
                <a:t>Biết mình học chưa tốt môn Tiếng Việt nên Tùng đã chăm chỉ đọc sách và nhờ cô giáo hướng dẫn. Vì vật, bạn đã có nhiều tiến bộ.</a:t>
              </a:r>
              <a:endParaRPr lang="en-US" sz="2400" dirty="0">
                <a:solidFill>
                  <a:schemeClr val="bg1"/>
                </a:solidFill>
              </a:endParaRPr>
            </a:p>
          </p:txBody>
        </p:sp>
        <p:sp>
          <p:nvSpPr>
            <p:cNvPr id="8" name="Oval 7"/>
            <p:cNvSpPr/>
            <p:nvPr/>
          </p:nvSpPr>
          <p:spPr>
            <a:xfrm>
              <a:off x="228600" y="2857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1</a:t>
              </a:r>
              <a:endParaRPr lang="en-US" sz="2800" dirty="0">
                <a:latin typeface="#9Slide07 SVNZiclets" panose="02000603000000000000" pitchFamily="2" charset="0"/>
              </a:endParaRPr>
            </a:p>
          </p:txBody>
        </p:sp>
      </p:grpSp>
      <p:grpSp>
        <p:nvGrpSpPr>
          <p:cNvPr id="11" name="Group 10"/>
          <p:cNvGrpSpPr/>
          <p:nvPr/>
        </p:nvGrpSpPr>
        <p:grpSpPr>
          <a:xfrm>
            <a:off x="527130" y="2790301"/>
            <a:ext cx="4113430" cy="1952105"/>
            <a:chOff x="396381" y="1844465"/>
            <a:chExt cx="4113430" cy="1952105"/>
          </a:xfrm>
        </p:grpSpPr>
        <p:sp>
          <p:nvSpPr>
            <p:cNvPr id="23" name="Rounded Rectangle 22"/>
            <p:cNvSpPr/>
            <p:nvPr/>
          </p:nvSpPr>
          <p:spPr>
            <a:xfrm>
              <a:off x="396381" y="2223373"/>
              <a:ext cx="3989243" cy="1573197"/>
            </a:xfrm>
            <a:prstGeom prst="roundRect">
              <a:avLst/>
            </a:prstGeom>
            <a:solidFill>
              <a:schemeClr val="accent4">
                <a:lumMod val="75000"/>
              </a:schemeClr>
            </a:solidFill>
            <a:ln w="38100">
              <a:solidFill>
                <a:schemeClr val="bg1"/>
              </a:solidFill>
              <a:prstDash val="dashDot"/>
            </a:ln>
          </p:spPr>
          <p:txBody>
            <a:bodyPr wrap="square">
              <a:spAutoFit/>
            </a:bodyPr>
            <a:lstStyle/>
            <a:p>
              <a:pPr algn="just">
                <a:lnSpc>
                  <a:spcPct val="120000"/>
                </a:lnSpc>
                <a:spcAft>
                  <a:spcPts val="0"/>
                </a:spcAft>
              </a:pPr>
              <a:r>
                <a:rPr lang="en-US" sz="2400" dirty="0" err="1" smtClean="0">
                  <a:solidFill>
                    <a:schemeClr val="bg1"/>
                  </a:solidFill>
                  <a:latin typeface="Cambria" panose="02040503050406030204" pitchFamily="18" charset="0"/>
                  <a:ea typeface="Cambria" panose="02040503050406030204" pitchFamily="18" charset="0"/>
                </a:rPr>
                <a:t>Mỗi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được</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người</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khác</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góp</a:t>
              </a:r>
              <a:r>
                <a:rPr lang="en-US" sz="2400" dirty="0" smtClean="0">
                  <a:solidFill>
                    <a:schemeClr val="bg1"/>
                  </a:solidFill>
                  <a:latin typeface="Cambria" panose="02040503050406030204" pitchFamily="18" charset="0"/>
                  <a:ea typeface="Cambria" panose="02040503050406030204" pitchFamily="18" charset="0"/>
                </a:rPr>
                <a:t> ý. </a:t>
              </a:r>
              <a:r>
                <a:rPr lang="en-US" sz="2400" dirty="0" err="1" smtClean="0">
                  <a:solidFill>
                    <a:schemeClr val="bg1"/>
                  </a:solidFill>
                  <a:latin typeface="Cambria" panose="02040503050406030204" pitchFamily="18" charset="0"/>
                  <a:ea typeface="Cambria" panose="02040503050406030204" pitchFamily="18" charset="0"/>
                </a:rPr>
                <a:t>Hoa</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thường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tỏ</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ra</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khó</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chịu</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và</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không</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quan</a:t>
              </a:r>
              <a:r>
                <a:rPr lang="en-US" sz="2400" dirty="0" smtClean="0">
                  <a:solidFill>
                    <a:schemeClr val="bg1"/>
                  </a:solidFill>
                  <a:latin typeface="Cambria" panose="02040503050406030204" pitchFamily="18" charset="0"/>
                  <a:ea typeface="Cambria" panose="02040503050406030204" pitchFamily="18" charset="0"/>
                </a:rPr>
                <a:t> </a:t>
              </a:r>
              <a:r>
                <a:rPr lang="en-US" sz="2400" dirty="0" err="1" smtClean="0">
                  <a:solidFill>
                    <a:schemeClr val="bg1"/>
                  </a:solidFill>
                  <a:latin typeface="Cambria" panose="02040503050406030204" pitchFamily="18" charset="0"/>
                  <a:ea typeface="Cambria" panose="02040503050406030204" pitchFamily="18" charset="0"/>
                </a:rPr>
                <a:t>tâm</a:t>
              </a:r>
              <a:endParaRPr lang="en-US" sz="2000" dirty="0">
                <a:solidFill>
                  <a:schemeClr val="bg1"/>
                </a:solidFill>
                <a:latin typeface="Cambria" panose="02040503050406030204" pitchFamily="18" charset="0"/>
                <a:ea typeface="Cambria" panose="02040503050406030204" pitchFamily="18" charset="0"/>
              </a:endParaRPr>
            </a:p>
          </p:txBody>
        </p:sp>
        <p:sp>
          <p:nvSpPr>
            <p:cNvPr id="31" name="Oval 30"/>
            <p:cNvSpPr/>
            <p:nvPr/>
          </p:nvSpPr>
          <p:spPr>
            <a:xfrm>
              <a:off x="3976411" y="1844465"/>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2</a:t>
              </a:r>
              <a:endParaRPr lang="en-US" sz="2800" dirty="0">
                <a:latin typeface="#9Slide07 SVNZiclets" panose="02000603000000000000" pitchFamily="2" charset="0"/>
              </a:endParaRPr>
            </a:p>
          </p:txBody>
        </p:sp>
      </p:grpSp>
      <p:grpSp>
        <p:nvGrpSpPr>
          <p:cNvPr id="12" name="Group 11"/>
          <p:cNvGrpSpPr/>
          <p:nvPr/>
        </p:nvGrpSpPr>
        <p:grpSpPr>
          <a:xfrm>
            <a:off x="4565605" y="625201"/>
            <a:ext cx="4256503" cy="1826751"/>
            <a:chOff x="112405" y="3378772"/>
            <a:chExt cx="4256503" cy="1826751"/>
          </a:xfrm>
        </p:grpSpPr>
        <p:sp>
          <p:nvSpPr>
            <p:cNvPr id="24" name="Rounded Rectangle 23"/>
            <p:cNvSpPr/>
            <p:nvPr/>
          </p:nvSpPr>
          <p:spPr>
            <a:xfrm>
              <a:off x="457199" y="3632326"/>
              <a:ext cx="3911709" cy="1573197"/>
            </a:xfrm>
            <a:prstGeom prst="roundRect">
              <a:avLst/>
            </a:prstGeom>
            <a:solidFill>
              <a:srgbClr val="00B050"/>
            </a:solidFill>
            <a:ln w="38100">
              <a:solidFill>
                <a:schemeClr val="bg1"/>
              </a:solidFill>
              <a:prstDash val="dashDot"/>
            </a:ln>
          </p:spPr>
          <p:txBody>
            <a:bodyPr wrap="square">
              <a:spAutoFit/>
            </a:bodyPr>
            <a:lstStyle/>
            <a:p>
              <a:pPr algn="just">
                <a:lnSpc>
                  <a:spcPct val="120000"/>
                </a:lnSpc>
                <a:spcAft>
                  <a:spcPts val="0"/>
                </a:spcAft>
              </a:pPr>
              <a:r>
                <a:rPr lang="nl-NL" sz="2400" dirty="0" smtClean="0">
                  <a:solidFill>
                    <a:schemeClr val="bg1"/>
                  </a:solidFill>
                  <a:latin typeface="Cambria" panose="02040503050406030204" pitchFamily="18" charset="0"/>
                  <a:ea typeface="Cambria" panose="02040503050406030204" pitchFamily="18" charset="0"/>
                </a:rPr>
                <a:t>Nam cho rằng mình có nhiều điểm mạnh rồi nên không cần cố gắng nữa.</a:t>
              </a:r>
              <a:endParaRPr lang="en-US" sz="2000" dirty="0">
                <a:solidFill>
                  <a:schemeClr val="bg1"/>
                </a:solidFill>
                <a:latin typeface="Cambria" panose="02040503050406030204" pitchFamily="18" charset="0"/>
                <a:ea typeface="Cambria" panose="02040503050406030204" pitchFamily="18" charset="0"/>
              </a:endParaRPr>
            </a:p>
          </p:txBody>
        </p:sp>
        <p:sp>
          <p:nvSpPr>
            <p:cNvPr id="32" name="Oval 31"/>
            <p:cNvSpPr/>
            <p:nvPr/>
          </p:nvSpPr>
          <p:spPr>
            <a:xfrm>
              <a:off x="112405" y="3378772"/>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3</a:t>
              </a:r>
              <a:endParaRPr lang="en-US" sz="2800" dirty="0">
                <a:latin typeface="#9Slide07 SVNZiclets" panose="02000603000000000000" pitchFamily="2" charset="0"/>
              </a:endParaRPr>
            </a:p>
          </p:txBody>
        </p:sp>
      </p:grpSp>
      <p:grpSp>
        <p:nvGrpSpPr>
          <p:cNvPr id="14" name="Group 13"/>
          <p:cNvGrpSpPr/>
          <p:nvPr/>
        </p:nvGrpSpPr>
        <p:grpSpPr>
          <a:xfrm>
            <a:off x="4832305" y="2571750"/>
            <a:ext cx="4160082" cy="1916097"/>
            <a:chOff x="4648200" y="552450"/>
            <a:chExt cx="4160082" cy="1916097"/>
          </a:xfrm>
        </p:grpSpPr>
        <p:sp>
          <p:nvSpPr>
            <p:cNvPr id="26" name="Rounded Rectangle 25"/>
            <p:cNvSpPr/>
            <p:nvPr/>
          </p:nvSpPr>
          <p:spPr>
            <a:xfrm>
              <a:off x="4648200" y="895350"/>
              <a:ext cx="3911709" cy="1573197"/>
            </a:xfrm>
            <a:prstGeom prst="roundRect">
              <a:avLst/>
            </a:prstGeom>
            <a:solidFill>
              <a:schemeClr val="accent2">
                <a:lumMod val="50000"/>
              </a:schemeClr>
            </a:solidFill>
            <a:ln w="38100">
              <a:solidFill>
                <a:schemeClr val="bg1"/>
              </a:solidFill>
              <a:prstDash val="dashDot"/>
            </a:ln>
          </p:spPr>
          <p:txBody>
            <a:bodyPr wrap="square">
              <a:spAutoFit/>
            </a:bodyPr>
            <a:lstStyle/>
            <a:p>
              <a:pPr algn="just">
                <a:lnSpc>
                  <a:spcPct val="120000"/>
                </a:lnSpc>
                <a:spcAft>
                  <a:spcPts val="0"/>
                </a:spcAft>
              </a:pPr>
              <a:r>
                <a:rPr lang="nl-NL" sz="2400" dirty="0" smtClean="0">
                  <a:solidFill>
                    <a:schemeClr val="bg1"/>
                  </a:solidFill>
                  <a:latin typeface="Cambria" panose="02040503050406030204" pitchFamily="18" charset="0"/>
                  <a:ea typeface="Cambria" panose="02040503050406030204" pitchFamily="18" charset="0"/>
                </a:rPr>
                <a:t>Thu hát hay nhưng chưa bao giờ bạn dám hát trước lớp.</a:t>
              </a:r>
              <a:endParaRPr lang="en-US" sz="2000" dirty="0">
                <a:solidFill>
                  <a:schemeClr val="bg1"/>
                </a:solidFill>
                <a:latin typeface="Cambria" panose="02040503050406030204" pitchFamily="18" charset="0"/>
                <a:ea typeface="Cambria" panose="02040503050406030204" pitchFamily="18" charset="0"/>
              </a:endParaRPr>
            </a:p>
          </p:txBody>
        </p:sp>
        <p:sp>
          <p:nvSpPr>
            <p:cNvPr id="33" name="Oval 32"/>
            <p:cNvSpPr/>
            <p:nvPr/>
          </p:nvSpPr>
          <p:spPr>
            <a:xfrm>
              <a:off x="8274882" y="5524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4</a:t>
              </a:r>
              <a:endParaRPr lang="en-US" sz="2800" dirty="0">
                <a:latin typeface="#9Slide07 SVNZiclets" panose="02000603000000000000" pitchFamily="2" charset="0"/>
              </a:endParaRPr>
            </a:p>
          </p:txBody>
        </p:sp>
      </p:grpSp>
    </p:spTree>
    <p:extLst>
      <p:ext uri="{BB962C8B-B14F-4D97-AF65-F5344CB8AC3E}">
        <p14:creationId xmlns:p14="http://schemas.microsoft.com/office/powerpoint/2010/main" val="351642136"/>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57350"/>
            <a:ext cx="8153400" cy="3098292"/>
          </a:xfrm>
          <a:prstGeom prst="rect">
            <a:avLst/>
          </a:prstGeom>
        </p:spPr>
      </p:pic>
      <p:pic>
        <p:nvPicPr>
          <p:cNvPr id="6" name="图片 12">
            <a:extLst>
              <a:ext uri="{FF2B5EF4-FFF2-40B4-BE49-F238E27FC236}">
                <a16:creationId xmlns:a16="http://schemas.microsoft.com/office/drawing/2014/main" xmlns="" id="{22497392-F581-43E5-8BBF-5BB63BCB38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sp>
        <p:nvSpPr>
          <p:cNvPr id="8" name="文本框 13">
            <a:extLst>
              <a:ext uri="{FF2B5EF4-FFF2-40B4-BE49-F238E27FC236}">
                <a16:creationId xmlns:a16="http://schemas.microsoft.com/office/drawing/2014/main" xmlns="" id="{A9FB60AA-B70A-4C9A-BE3D-8B41E0B72A2F}"/>
              </a:ext>
            </a:extLst>
          </p:cNvPr>
          <p:cNvSpPr txBox="1"/>
          <p:nvPr/>
        </p:nvSpPr>
        <p:spPr>
          <a:xfrm>
            <a:off x="228600" y="0"/>
            <a:ext cx="7669807" cy="2506838"/>
          </a:xfrm>
          <a:prstGeom prst="rect">
            <a:avLst/>
          </a:prstGeom>
          <a:noFill/>
        </p:spPr>
        <p:txBody>
          <a:bodyPr wrap="square" lIns="68579" tIns="34289" rIns="68579" bIns="34289" rtlCol="0">
            <a:spAutoFit/>
          </a:bodyPr>
          <a:lstStyle/>
          <a:p>
            <a:pPr algn="ctr" defTabSz="685783">
              <a:lnSpc>
                <a:spcPct val="110000"/>
              </a:lnSpc>
            </a:pPr>
            <a:r>
              <a:rPr lang="en-US" altLang="zh-CN" sz="7200" b="1" kern="800" dirty="0" smtClean="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CHIA SẺ </a:t>
            </a:r>
          </a:p>
          <a:p>
            <a:pPr algn="ctr" defTabSz="685783">
              <a:lnSpc>
                <a:spcPct val="110000"/>
              </a:lnSpc>
            </a:pPr>
            <a:r>
              <a:rPr lang="en-US" altLang="zh-CN" sz="7200" b="1" kern="800" dirty="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	</a:t>
            </a:r>
            <a:r>
              <a:rPr lang="en-US" altLang="zh-CN" sz="7200" b="1" kern="800" dirty="0" smtClean="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TRƯỚC LỚP</a:t>
            </a:r>
            <a:endParaRPr lang="zh-CN" altLang="en-US" sz="7200" b="1" kern="800" dirty="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839501670"/>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a:extLst>
              <a:ext uri="{FF2B5EF4-FFF2-40B4-BE49-F238E27FC236}">
                <a16:creationId xmlns:a16="http://schemas.microsoft.com/office/drawing/2014/main" xmlns="" id="{22497392-F581-43E5-8BBF-5BB63BCB38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grpSp>
        <p:nvGrpSpPr>
          <p:cNvPr id="5" name="Group 4"/>
          <p:cNvGrpSpPr/>
          <p:nvPr/>
        </p:nvGrpSpPr>
        <p:grpSpPr>
          <a:xfrm>
            <a:off x="838200" y="133350"/>
            <a:ext cx="6553200" cy="2313861"/>
            <a:chOff x="228600" y="285750"/>
            <a:chExt cx="6553200" cy="2313861"/>
          </a:xfrm>
        </p:grpSpPr>
        <p:sp>
          <p:nvSpPr>
            <p:cNvPr id="7" name="Rounded Rectangle 6"/>
            <p:cNvSpPr/>
            <p:nvPr/>
          </p:nvSpPr>
          <p:spPr>
            <a:xfrm>
              <a:off x="457199" y="590550"/>
              <a:ext cx="6324601" cy="2009061"/>
            </a:xfrm>
            <a:prstGeom prst="roundRect">
              <a:avLst/>
            </a:prstGeom>
            <a:solidFill>
              <a:schemeClr val="accent3">
                <a:lumMod val="50000"/>
              </a:schemeClr>
            </a:solidFill>
            <a:ln w="38100">
              <a:solidFill>
                <a:schemeClr val="bg1"/>
              </a:solidFill>
              <a:prstDash val="dashDot"/>
            </a:ln>
          </p:spPr>
          <p:txBody>
            <a:bodyPr wrap="square">
              <a:spAutoFit/>
            </a:bodyPr>
            <a:lstStyle/>
            <a:p>
              <a:pPr algn="just"/>
              <a:r>
                <a:rPr lang="nl-NL" sz="2800" dirty="0" smtClean="0">
                  <a:solidFill>
                    <a:schemeClr val="bg1"/>
                  </a:solidFill>
                  <a:latin typeface="Cambria" panose="02040503050406030204" pitchFamily="18" charset="0"/>
                  <a:ea typeface="Cambria" panose="02040503050406030204" pitchFamily="18" charset="0"/>
                </a:rPr>
                <a:t>Biết mình học chưa tốt môn Tiếng Việt nên Tùng đã chăm chỉ đọc sách và nhờ cô giáo hướng dẫn. Vì vật, bạn đã có nhiều tiến bộ.</a:t>
              </a:r>
              <a:endParaRPr lang="en-US" sz="2800" dirty="0">
                <a:solidFill>
                  <a:schemeClr val="bg1"/>
                </a:solidFill>
              </a:endParaRPr>
            </a:p>
          </p:txBody>
        </p:sp>
        <p:sp>
          <p:nvSpPr>
            <p:cNvPr id="9" name="Oval 8"/>
            <p:cNvSpPr/>
            <p:nvPr/>
          </p:nvSpPr>
          <p:spPr>
            <a:xfrm>
              <a:off x="228600" y="2857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1</a:t>
              </a:r>
              <a:endParaRPr lang="en-US" sz="2800" dirty="0">
                <a:latin typeface="#9Slide07 SVNZiclets" panose="02000603000000000000" pitchFamily="2" charset="0"/>
              </a:endParaRPr>
            </a:p>
          </p:txBody>
        </p:sp>
      </p:grpSp>
      <p:sp>
        <p:nvSpPr>
          <p:cNvPr id="3" name="Rectangle 2"/>
          <p:cNvSpPr/>
          <p:nvPr/>
        </p:nvSpPr>
        <p:spPr>
          <a:xfrm>
            <a:off x="1046542" y="2752011"/>
            <a:ext cx="7716457" cy="1569660"/>
          </a:xfrm>
          <a:prstGeom prst="rect">
            <a:avLst/>
          </a:prstGeom>
        </p:spPr>
        <p:txBody>
          <a:bodyPr wrap="square">
            <a:spAutoFit/>
          </a:bodyPr>
          <a:lstStyle/>
          <a:p>
            <a:pPr algn="just"/>
            <a:r>
              <a:rPr lang="vi-VN" sz="2400" i="1" dirty="0">
                <a:solidFill>
                  <a:srgbClr val="000000"/>
                </a:solidFill>
                <a:latin typeface="Cambria" panose="02040503050406030204" pitchFamily="18" charset="0"/>
                <a:ea typeface="Cambria" panose="02040503050406030204" pitchFamily="18" charset="0"/>
              </a:rPr>
              <a:t>Tùng đã ý thức được điểm yếu của mình là học chưa tốt môn Tiếng Việt và có ý thức rất cao trong việc khắc phục hạn chế đó bằng cách chăm chỉ đọc sách và nhờ cô giáo hướng dẫn, vì vậy Tùng đã có nhiều tiến bộ rõ rệt.</a:t>
            </a:r>
            <a:endParaRPr lang="en-US" sz="24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1609850"/>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a:extLst>
              <a:ext uri="{FF2B5EF4-FFF2-40B4-BE49-F238E27FC236}">
                <a16:creationId xmlns:a16="http://schemas.microsoft.com/office/drawing/2014/main" xmlns="" id="{22497392-F581-43E5-8BBF-5BB63BCB38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sp>
        <p:nvSpPr>
          <p:cNvPr id="3" name="Rectangle 2"/>
          <p:cNvSpPr/>
          <p:nvPr/>
        </p:nvSpPr>
        <p:spPr>
          <a:xfrm>
            <a:off x="1046542" y="2752011"/>
            <a:ext cx="7716457" cy="1815882"/>
          </a:xfrm>
          <a:prstGeom prst="rect">
            <a:avLst/>
          </a:prstGeom>
        </p:spPr>
        <p:txBody>
          <a:bodyPr wrap="square">
            <a:spAutoFit/>
          </a:bodyPr>
          <a:lstStyle/>
          <a:p>
            <a:pPr algn="just"/>
            <a:r>
              <a:rPr lang="vi-VN" sz="2800" i="1" dirty="0">
                <a:latin typeface="Cambria" panose="02040503050406030204" pitchFamily="18" charset="0"/>
                <a:ea typeface="Cambria" panose="02040503050406030204" pitchFamily="18" charset="0"/>
              </a:rPr>
              <a:t>Hoa không nên có cách cư xử như vậy vì mọi người yêu quý và muốn bản thân bạn trở nên tốt hơn, hoàn thiện hơn nên mới góp ý, Hoa cần phải điều chỉnh lại thái độ của min mình</a:t>
            </a:r>
            <a:r>
              <a:rPr lang="vi-VN" sz="2800" i="1" dirty="0" smtClean="0">
                <a:latin typeface="Cambria" panose="02040503050406030204" pitchFamily="18" charset="0"/>
                <a:ea typeface="Cambria" panose="02040503050406030204" pitchFamily="18" charset="0"/>
              </a:rPr>
              <a:t>.</a:t>
            </a:r>
            <a:endParaRPr lang="en-US" sz="3600" i="1" dirty="0">
              <a:latin typeface="Cambria" panose="02040503050406030204" pitchFamily="18" charset="0"/>
              <a:ea typeface="Cambria" panose="02040503050406030204" pitchFamily="18" charset="0"/>
            </a:endParaRPr>
          </a:p>
        </p:txBody>
      </p:sp>
      <p:grpSp>
        <p:nvGrpSpPr>
          <p:cNvPr id="8" name="Group 7"/>
          <p:cNvGrpSpPr/>
          <p:nvPr/>
        </p:nvGrpSpPr>
        <p:grpSpPr>
          <a:xfrm>
            <a:off x="1219200" y="378908"/>
            <a:ext cx="6324600" cy="1827037"/>
            <a:chOff x="396381" y="2223373"/>
            <a:chExt cx="6324600" cy="1827037"/>
          </a:xfrm>
        </p:grpSpPr>
        <p:sp>
          <p:nvSpPr>
            <p:cNvPr id="10" name="Rounded Rectangle 9"/>
            <p:cNvSpPr/>
            <p:nvPr/>
          </p:nvSpPr>
          <p:spPr>
            <a:xfrm>
              <a:off x="396381" y="2223373"/>
              <a:ext cx="6172200" cy="1818370"/>
            </a:xfrm>
            <a:prstGeom prst="roundRect">
              <a:avLst/>
            </a:prstGeom>
            <a:solidFill>
              <a:schemeClr val="accent4">
                <a:lumMod val="60000"/>
                <a:lumOff val="40000"/>
              </a:schemeClr>
            </a:solidFill>
            <a:ln w="38100">
              <a:solidFill>
                <a:schemeClr val="tx1"/>
              </a:solidFill>
              <a:prstDash val="dashDot"/>
            </a:ln>
          </p:spPr>
          <p:txBody>
            <a:bodyPr wrap="square">
              <a:spAutoFit/>
            </a:bodyPr>
            <a:lstStyle/>
            <a:p>
              <a:pPr algn="just">
                <a:lnSpc>
                  <a:spcPct val="120000"/>
                </a:lnSpc>
                <a:spcAft>
                  <a:spcPts val="0"/>
                </a:spcAft>
              </a:pPr>
              <a:r>
                <a:rPr lang="en-US" sz="2800" dirty="0" err="1" smtClean="0">
                  <a:solidFill>
                    <a:srgbClr val="C00000"/>
                  </a:solidFill>
                  <a:latin typeface="Cambria" panose="02040503050406030204" pitchFamily="18" charset="0"/>
                  <a:ea typeface="Cambria" panose="02040503050406030204" pitchFamily="18" charset="0"/>
                </a:rPr>
                <a:t>Mỗi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khi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được</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người</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khác</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góp</a:t>
              </a:r>
              <a:r>
                <a:rPr lang="en-US" sz="2800" dirty="0" smtClean="0">
                  <a:solidFill>
                    <a:srgbClr val="C00000"/>
                  </a:solidFill>
                  <a:latin typeface="Cambria" panose="02040503050406030204" pitchFamily="18" charset="0"/>
                  <a:ea typeface="Cambria" panose="02040503050406030204" pitchFamily="18" charset="0"/>
                </a:rPr>
                <a:t> ý. </a:t>
              </a:r>
              <a:r>
                <a:rPr lang="en-US" sz="2800" dirty="0" err="1" smtClean="0">
                  <a:solidFill>
                    <a:srgbClr val="C00000"/>
                  </a:solidFill>
                  <a:latin typeface="Cambria" panose="02040503050406030204" pitchFamily="18" charset="0"/>
                  <a:ea typeface="Cambria" panose="02040503050406030204" pitchFamily="18" charset="0"/>
                </a:rPr>
                <a:t>Hoa</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thường</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tỏ</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ra</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khó</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chịu</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và</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không</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quan</a:t>
              </a:r>
              <a:r>
                <a:rPr lang="en-US" sz="2800" dirty="0" smtClean="0">
                  <a:solidFill>
                    <a:srgbClr val="C00000"/>
                  </a:solidFill>
                  <a:latin typeface="Cambria" panose="02040503050406030204" pitchFamily="18" charset="0"/>
                  <a:ea typeface="Cambria" panose="02040503050406030204" pitchFamily="18" charset="0"/>
                </a:rPr>
                <a:t> </a:t>
              </a:r>
              <a:r>
                <a:rPr lang="en-US" sz="2800" dirty="0" err="1" smtClean="0">
                  <a:solidFill>
                    <a:srgbClr val="C00000"/>
                  </a:solidFill>
                  <a:latin typeface="Cambria" panose="02040503050406030204" pitchFamily="18" charset="0"/>
                  <a:ea typeface="Cambria" panose="02040503050406030204" pitchFamily="18" charset="0"/>
                </a:rPr>
                <a:t>tâm</a:t>
              </a:r>
              <a:endParaRPr lang="en-US" sz="2400" dirty="0">
                <a:solidFill>
                  <a:srgbClr val="C00000"/>
                </a:solidFill>
                <a:latin typeface="Cambria" panose="02040503050406030204" pitchFamily="18" charset="0"/>
                <a:ea typeface="Cambria" panose="02040503050406030204" pitchFamily="18" charset="0"/>
              </a:endParaRPr>
            </a:p>
          </p:txBody>
        </p:sp>
        <p:sp>
          <p:nvSpPr>
            <p:cNvPr id="11" name="Oval 10"/>
            <p:cNvSpPr/>
            <p:nvPr/>
          </p:nvSpPr>
          <p:spPr>
            <a:xfrm>
              <a:off x="6187581" y="351701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2</a:t>
              </a:r>
              <a:endParaRPr lang="en-US" sz="2800" dirty="0">
                <a:latin typeface="#9Slide07 SVNZiclets" panose="02000603000000000000" pitchFamily="2" charset="0"/>
              </a:endParaRPr>
            </a:p>
          </p:txBody>
        </p:sp>
      </p:grpSp>
    </p:spTree>
    <p:extLst>
      <p:ext uri="{BB962C8B-B14F-4D97-AF65-F5344CB8AC3E}">
        <p14:creationId xmlns:p14="http://schemas.microsoft.com/office/powerpoint/2010/main" val="2115096775"/>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pic>
        <p:nvPicPr>
          <p:cNvPr id="4" name="Picture 3"/>
          <p:cNvPicPr>
            <a:picLocks noChangeAspect="1"/>
          </p:cNvPicPr>
          <p:nvPr/>
        </p:nvPicPr>
        <p:blipFill>
          <a:blip r:embed="rId4"/>
          <a:stretch>
            <a:fillRect/>
          </a:stretch>
        </p:blipFill>
        <p:spPr>
          <a:xfrm>
            <a:off x="1600200" y="1352550"/>
            <a:ext cx="6285521" cy="1688738"/>
          </a:xfrm>
          <a:prstGeom prst="rect">
            <a:avLst/>
          </a:prstGeom>
        </p:spPr>
      </p:pic>
    </p:spTree>
    <p:extLst>
      <p:ext uri="{BB962C8B-B14F-4D97-AF65-F5344CB8AC3E}">
        <p14:creationId xmlns:p14="http://schemas.microsoft.com/office/powerpoint/2010/main" val="353164192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a:extLst>
              <a:ext uri="{FF2B5EF4-FFF2-40B4-BE49-F238E27FC236}">
                <a16:creationId xmlns:a16="http://schemas.microsoft.com/office/drawing/2014/main" xmlns="" id="{22497392-F581-43E5-8BBF-5BB63BCB38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sp>
        <p:nvSpPr>
          <p:cNvPr id="3" name="Rectangle 2"/>
          <p:cNvSpPr/>
          <p:nvPr/>
        </p:nvSpPr>
        <p:spPr>
          <a:xfrm>
            <a:off x="1061977" y="2221702"/>
            <a:ext cx="7716457" cy="2246769"/>
          </a:xfrm>
          <a:prstGeom prst="rect">
            <a:avLst/>
          </a:prstGeom>
        </p:spPr>
        <p:txBody>
          <a:bodyPr wrap="square">
            <a:spAutoFit/>
          </a:bodyPr>
          <a:lstStyle/>
          <a:p>
            <a:pPr algn="just"/>
            <a:r>
              <a:rPr lang="vi-VN" sz="2800" i="1" dirty="0">
                <a:latin typeface="Cambria" panose="02040503050406030204" pitchFamily="18" charset="0"/>
                <a:ea typeface="Cambria" panose="02040503050406030204" pitchFamily="18" charset="0"/>
              </a:rPr>
              <a:t>Nam đang tự tin thái quá về bản thân, về những gì bản thân đang đạt được, điều này là không nên vì sẽ ảnh hưởng tới tính cách của bạn sau này, một người chỉ biết nhìn vào điểm mạnh của mình mà không cố gắng thì sẽ không bao giờ tiến bộ được.</a:t>
            </a:r>
            <a:endParaRPr lang="en-US" sz="4800" i="1" dirty="0">
              <a:latin typeface="Cambria" panose="02040503050406030204" pitchFamily="18" charset="0"/>
              <a:ea typeface="Cambria" panose="02040503050406030204" pitchFamily="18" charset="0"/>
            </a:endParaRPr>
          </a:p>
        </p:txBody>
      </p:sp>
      <p:grpSp>
        <p:nvGrpSpPr>
          <p:cNvPr id="7" name="Group 6"/>
          <p:cNvGrpSpPr/>
          <p:nvPr/>
        </p:nvGrpSpPr>
        <p:grpSpPr>
          <a:xfrm>
            <a:off x="533400" y="335471"/>
            <a:ext cx="7239000" cy="1663302"/>
            <a:chOff x="112405" y="3378772"/>
            <a:chExt cx="7239000" cy="1663302"/>
          </a:xfrm>
        </p:grpSpPr>
        <p:sp>
          <p:nvSpPr>
            <p:cNvPr id="9" name="Rounded Rectangle 8"/>
            <p:cNvSpPr/>
            <p:nvPr/>
          </p:nvSpPr>
          <p:spPr>
            <a:xfrm>
              <a:off x="457199" y="3632326"/>
              <a:ext cx="6894206" cy="1409748"/>
            </a:xfrm>
            <a:prstGeom prst="roundRect">
              <a:avLst/>
            </a:prstGeom>
            <a:solidFill>
              <a:srgbClr val="00B050"/>
            </a:solidFill>
            <a:ln w="38100">
              <a:solidFill>
                <a:schemeClr val="bg1"/>
              </a:solidFill>
              <a:prstDash val="dashDot"/>
            </a:ln>
          </p:spPr>
          <p:txBody>
            <a:bodyPr wrap="square">
              <a:spAutoFit/>
            </a:bodyPr>
            <a:lstStyle/>
            <a:p>
              <a:pPr algn="just">
                <a:lnSpc>
                  <a:spcPct val="120000"/>
                </a:lnSpc>
                <a:spcAft>
                  <a:spcPts val="0"/>
                </a:spcAft>
              </a:pPr>
              <a:r>
                <a:rPr lang="nl-NL" sz="3200" dirty="0" smtClean="0">
                  <a:solidFill>
                    <a:schemeClr val="bg1"/>
                  </a:solidFill>
                  <a:latin typeface="Cambria" panose="02040503050406030204" pitchFamily="18" charset="0"/>
                  <a:ea typeface="Cambria" panose="02040503050406030204" pitchFamily="18" charset="0"/>
                </a:rPr>
                <a:t>Nam cho rằng mình có nhiều điểm mạnh rồi nên không cần cố gắng nữa.</a:t>
              </a:r>
              <a:endParaRPr lang="en-US" sz="2800" dirty="0">
                <a:solidFill>
                  <a:schemeClr val="bg1"/>
                </a:solidFill>
                <a:latin typeface="Cambria" panose="02040503050406030204" pitchFamily="18" charset="0"/>
                <a:ea typeface="Cambria" panose="02040503050406030204" pitchFamily="18" charset="0"/>
              </a:endParaRPr>
            </a:p>
          </p:txBody>
        </p:sp>
        <p:sp>
          <p:nvSpPr>
            <p:cNvPr id="12" name="Oval 11"/>
            <p:cNvSpPr/>
            <p:nvPr/>
          </p:nvSpPr>
          <p:spPr>
            <a:xfrm>
              <a:off x="112405" y="3378772"/>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3</a:t>
              </a:r>
              <a:endParaRPr lang="en-US" sz="2800" dirty="0">
                <a:latin typeface="#9Slide07 SVNZiclets" panose="02000603000000000000" pitchFamily="2" charset="0"/>
              </a:endParaRPr>
            </a:p>
          </p:txBody>
        </p:sp>
      </p:grpSp>
    </p:spTree>
    <p:extLst>
      <p:ext uri="{BB962C8B-B14F-4D97-AF65-F5344CB8AC3E}">
        <p14:creationId xmlns:p14="http://schemas.microsoft.com/office/powerpoint/2010/main" val="281209374"/>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2">
            <a:extLst>
              <a:ext uri="{FF2B5EF4-FFF2-40B4-BE49-F238E27FC236}">
                <a16:creationId xmlns:a16="http://schemas.microsoft.com/office/drawing/2014/main" xmlns="" id="{22497392-F581-43E5-8BBF-5BB63BCB38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sp>
        <p:nvSpPr>
          <p:cNvPr id="3" name="Rectangle 2"/>
          <p:cNvSpPr/>
          <p:nvPr/>
        </p:nvSpPr>
        <p:spPr>
          <a:xfrm>
            <a:off x="1061977" y="2221702"/>
            <a:ext cx="7716457" cy="2308324"/>
          </a:xfrm>
          <a:prstGeom prst="rect">
            <a:avLst/>
          </a:prstGeom>
        </p:spPr>
        <p:txBody>
          <a:bodyPr wrap="square">
            <a:spAutoFit/>
          </a:bodyPr>
          <a:lstStyle/>
          <a:p>
            <a:pPr algn="just"/>
            <a:r>
              <a:rPr lang="vi-VN" sz="3600" i="1" dirty="0">
                <a:latin typeface="Cambria" panose="02040503050406030204" pitchFamily="18" charset="0"/>
                <a:ea typeface="Cambria" panose="02040503050406030204" pitchFamily="18" charset="0"/>
              </a:rPr>
              <a:t>Thu cần mạnh dạn hơn, tự tin hơn trước đám đông. Để cải thiện điều đó bạn nên tích cực tham gia các hoạt động của trường, lớp.</a:t>
            </a:r>
            <a:endParaRPr lang="en-US" sz="8000" i="1" dirty="0">
              <a:latin typeface="Cambria" panose="02040503050406030204" pitchFamily="18" charset="0"/>
              <a:ea typeface="Cambria" panose="02040503050406030204" pitchFamily="18" charset="0"/>
            </a:endParaRPr>
          </a:p>
        </p:txBody>
      </p:sp>
      <p:grpSp>
        <p:nvGrpSpPr>
          <p:cNvPr id="8" name="Group 7"/>
          <p:cNvGrpSpPr/>
          <p:nvPr/>
        </p:nvGrpSpPr>
        <p:grpSpPr>
          <a:xfrm>
            <a:off x="762000" y="64355"/>
            <a:ext cx="6822259" cy="1848419"/>
            <a:chOff x="1986023" y="552450"/>
            <a:chExt cx="6822259" cy="1848419"/>
          </a:xfrm>
        </p:grpSpPr>
        <p:sp>
          <p:nvSpPr>
            <p:cNvPr id="10" name="Rounded Rectangle 9"/>
            <p:cNvSpPr/>
            <p:nvPr/>
          </p:nvSpPr>
          <p:spPr>
            <a:xfrm>
              <a:off x="1986023" y="895350"/>
              <a:ext cx="6554166" cy="1505519"/>
            </a:xfrm>
            <a:prstGeom prst="roundRect">
              <a:avLst/>
            </a:prstGeom>
            <a:solidFill>
              <a:schemeClr val="accent2">
                <a:lumMod val="50000"/>
              </a:schemeClr>
            </a:solidFill>
            <a:ln w="38100">
              <a:solidFill>
                <a:schemeClr val="bg1"/>
              </a:solidFill>
              <a:prstDash val="dashDot"/>
            </a:ln>
          </p:spPr>
          <p:txBody>
            <a:bodyPr wrap="square">
              <a:spAutoFit/>
            </a:bodyPr>
            <a:lstStyle/>
            <a:p>
              <a:pPr algn="just">
                <a:lnSpc>
                  <a:spcPct val="120000"/>
                </a:lnSpc>
                <a:spcAft>
                  <a:spcPts val="0"/>
                </a:spcAft>
              </a:pPr>
              <a:r>
                <a:rPr lang="nl-NL" sz="3600" dirty="0" smtClean="0">
                  <a:solidFill>
                    <a:schemeClr val="bg1"/>
                  </a:solidFill>
                  <a:latin typeface="Cambria" panose="02040503050406030204" pitchFamily="18" charset="0"/>
                  <a:ea typeface="Cambria" panose="02040503050406030204" pitchFamily="18" charset="0"/>
                </a:rPr>
                <a:t>Thu hát hay nhưng chưa bao giờ bạn dám hát trước lớp.</a:t>
              </a:r>
              <a:endParaRPr lang="en-US" sz="3200" dirty="0">
                <a:solidFill>
                  <a:schemeClr val="bg1"/>
                </a:solidFill>
                <a:latin typeface="Cambria" panose="02040503050406030204" pitchFamily="18" charset="0"/>
                <a:ea typeface="Cambria" panose="02040503050406030204" pitchFamily="18" charset="0"/>
              </a:endParaRPr>
            </a:p>
          </p:txBody>
        </p:sp>
        <p:sp>
          <p:nvSpPr>
            <p:cNvPr id="11" name="Oval 10"/>
            <p:cNvSpPr/>
            <p:nvPr/>
          </p:nvSpPr>
          <p:spPr>
            <a:xfrm>
              <a:off x="8274882" y="5524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4</a:t>
              </a:r>
              <a:endParaRPr lang="en-US" sz="2800" dirty="0">
                <a:latin typeface="#9Slide07 SVNZiclets" panose="02000603000000000000" pitchFamily="2" charset="0"/>
              </a:endParaRPr>
            </a:p>
          </p:txBody>
        </p:sp>
      </p:grpSp>
    </p:spTree>
    <p:extLst>
      <p:ext uri="{BB962C8B-B14F-4D97-AF65-F5344CB8AC3E}">
        <p14:creationId xmlns:p14="http://schemas.microsoft.com/office/powerpoint/2010/main" val="1876406394"/>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70" y="-762741"/>
            <a:ext cx="7637769" cy="5791200"/>
          </a:xfrm>
          <a:prstGeom prst="rect">
            <a:avLst/>
          </a:prstGeom>
        </p:spPr>
      </p:pic>
      <p:pic>
        <p:nvPicPr>
          <p:cNvPr id="40" name="图片 39">
            <a:extLst>
              <a:ext uri="{FF2B5EF4-FFF2-40B4-BE49-F238E27FC236}">
                <a16:creationId xmlns:a16="http://schemas.microsoft.com/office/drawing/2014/main" xmlns="" id="{3BA5A27E-93C4-49CF-8A4F-4C25CD461EB9}"/>
              </a:ext>
            </a:extLst>
          </p:cNvPr>
          <p:cNvPicPr>
            <a:picLocks noChangeAspect="1"/>
          </p:cNvPicPr>
          <p:nvPr/>
        </p:nvPicPr>
        <p:blipFill rotWithShape="1">
          <a:blip r:embed="rId4">
            <a:extLst>
              <a:ext uri="{28A0092B-C50C-407E-A947-70E740481C1C}">
                <a14:useLocalDpi xmlns:a14="http://schemas.microsoft.com/office/drawing/2010/main" val="0"/>
              </a:ext>
            </a:extLst>
          </a:blip>
          <a:srcRect l="17601" t="61811" r="22876" b="725"/>
          <a:stretch/>
        </p:blipFill>
        <p:spPr>
          <a:xfrm>
            <a:off x="2303860" y="3353992"/>
            <a:ext cx="6644624" cy="1789509"/>
          </a:xfrm>
          <a:prstGeom prst="rect">
            <a:avLst/>
          </a:prstGeom>
        </p:spPr>
      </p:pic>
      <p:pic>
        <p:nvPicPr>
          <p:cNvPr id="44" name="图片 43">
            <a:extLst>
              <a:ext uri="{FF2B5EF4-FFF2-40B4-BE49-F238E27FC236}">
                <a16:creationId xmlns:a16="http://schemas.microsoft.com/office/drawing/2014/main" xmlns="" id="{B94C4681-BF77-4E3C-A94A-1088FC1A4589}"/>
              </a:ext>
            </a:extLst>
          </p:cNvPr>
          <p:cNvPicPr>
            <a:picLocks noChangeAspect="1"/>
          </p:cNvPicPr>
          <p:nvPr/>
        </p:nvPicPr>
        <p:blipFill rotWithShape="1">
          <a:blip r:embed="rId5">
            <a:extLst>
              <a:ext uri="{28A0092B-C50C-407E-A947-70E740481C1C}">
                <a14:useLocalDpi xmlns:a14="http://schemas.microsoft.com/office/drawing/2010/main" val="0"/>
              </a:ext>
            </a:extLst>
          </a:blip>
          <a:srcRect t="55220" r="78499"/>
          <a:stretch/>
        </p:blipFill>
        <p:spPr>
          <a:xfrm>
            <a:off x="0" y="2926333"/>
            <a:ext cx="2464595" cy="2217169"/>
          </a:xfrm>
          <a:prstGeom prst="rect">
            <a:avLst/>
          </a:prstGeom>
        </p:spPr>
      </p:pic>
      <p:sp>
        <p:nvSpPr>
          <p:cNvPr id="34" name="TextBox 33">
            <a:extLst>
              <a:ext uri="{FF2B5EF4-FFF2-40B4-BE49-F238E27FC236}">
                <a16:creationId xmlns:a16="http://schemas.microsoft.com/office/drawing/2014/main" xmlns="" id="{6B3A3590-3751-93BE-81F8-A947E1BBC9B6}"/>
              </a:ext>
            </a:extLst>
          </p:cNvPr>
          <p:cNvSpPr txBox="1"/>
          <p:nvPr/>
        </p:nvSpPr>
        <p:spPr>
          <a:xfrm>
            <a:off x="1232297" y="971550"/>
            <a:ext cx="7060404" cy="2874050"/>
          </a:xfrm>
          <a:prstGeom prst="flowChartAlternateProcess">
            <a:avLst/>
          </a:prstGeom>
          <a:noFill/>
        </p:spPr>
        <p:txBody>
          <a:bodyPr wrap="square" rtlCol="0">
            <a:spAutoFit/>
          </a:bodyPr>
          <a:lstStyle/>
          <a:p>
            <a:pPr algn="ctr">
              <a:lnSpc>
                <a:spcPct val="150000"/>
              </a:lnSpc>
            </a:pPr>
            <a:r>
              <a:rPr lang="en-US" sz="2800" b="1" i="1" dirty="0" err="1" smtClean="0">
                <a:solidFill>
                  <a:srgbClr val="C00000"/>
                </a:solidFill>
                <a:latin typeface="Cambria" pitchFamily="18" charset="0"/>
                <a:ea typeface="Cambria" pitchFamily="18" charset="0"/>
              </a:rPr>
              <a:t>Hằng</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ngày</a:t>
            </a:r>
            <a:r>
              <a:rPr lang="en-US" sz="2800" b="1" i="1" dirty="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khám</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phá</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bản</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thân</a:t>
            </a:r>
            <a:endParaRPr lang="en-US" sz="2800" b="1" i="1" dirty="0" smtClean="0">
              <a:solidFill>
                <a:srgbClr val="C00000"/>
              </a:solidFill>
              <a:latin typeface="Cambria" pitchFamily="18" charset="0"/>
              <a:ea typeface="Cambria" pitchFamily="18" charset="0"/>
            </a:endParaRPr>
          </a:p>
          <a:p>
            <a:pPr algn="ctr">
              <a:lnSpc>
                <a:spcPct val="150000"/>
              </a:lnSpc>
            </a:pPr>
            <a:r>
              <a:rPr lang="en-US" sz="2800" b="1" i="1" dirty="0" err="1" smtClean="0">
                <a:solidFill>
                  <a:srgbClr val="C00000"/>
                </a:solidFill>
                <a:latin typeface="Cambria" pitchFamily="18" charset="0"/>
                <a:ea typeface="Cambria" pitchFamily="18" charset="0"/>
              </a:rPr>
              <a:t>Tìm</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điểm</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mạnh</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yếu</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thấy</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phần</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dở</a:t>
            </a:r>
            <a:r>
              <a:rPr lang="en-US" sz="2800" b="1" i="1" dirty="0" smtClean="0">
                <a:solidFill>
                  <a:srgbClr val="C00000"/>
                </a:solidFill>
                <a:latin typeface="Cambria" pitchFamily="18" charset="0"/>
                <a:ea typeface="Cambria" pitchFamily="18" charset="0"/>
              </a:rPr>
              <a:t> hay</a:t>
            </a:r>
          </a:p>
          <a:p>
            <a:pPr algn="ctr">
              <a:lnSpc>
                <a:spcPct val="150000"/>
              </a:lnSpc>
            </a:pPr>
            <a:r>
              <a:rPr lang="en-US" sz="2800" b="1" i="1" dirty="0" err="1" smtClean="0">
                <a:solidFill>
                  <a:srgbClr val="C00000"/>
                </a:solidFill>
                <a:latin typeface="Cambria" pitchFamily="18" charset="0"/>
                <a:ea typeface="Cambria" pitchFamily="18" charset="0"/>
              </a:rPr>
              <a:t>Những</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gì</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chưa</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tốt</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sửa</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ngay</a:t>
            </a:r>
            <a:endParaRPr lang="en-US" sz="2800" b="1" i="1" dirty="0" smtClean="0">
              <a:solidFill>
                <a:srgbClr val="C00000"/>
              </a:solidFill>
              <a:latin typeface="Cambria" pitchFamily="18" charset="0"/>
              <a:ea typeface="Cambria" pitchFamily="18" charset="0"/>
            </a:endParaRPr>
          </a:p>
          <a:p>
            <a:pPr algn="ctr">
              <a:lnSpc>
                <a:spcPct val="150000"/>
              </a:lnSpc>
            </a:pPr>
            <a:r>
              <a:rPr lang="en-US" sz="2800" b="1" i="1" dirty="0" err="1" smtClean="0">
                <a:solidFill>
                  <a:srgbClr val="C00000"/>
                </a:solidFill>
                <a:latin typeface="Cambria" pitchFamily="18" charset="0"/>
                <a:ea typeface="Cambria" pitchFamily="18" charset="0"/>
              </a:rPr>
              <a:t>Nhân</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lên</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điểm</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mạnh</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mỗi</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ngày</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bạn</a:t>
            </a:r>
            <a:r>
              <a:rPr lang="en-US" sz="2800" b="1" i="1" dirty="0" smtClean="0">
                <a:solidFill>
                  <a:srgbClr val="C00000"/>
                </a:solidFill>
                <a:latin typeface="Cambria" pitchFamily="18" charset="0"/>
                <a:ea typeface="Cambria" pitchFamily="18" charset="0"/>
              </a:rPr>
              <a:t> </a:t>
            </a:r>
            <a:r>
              <a:rPr lang="en-US" sz="2800" b="1" i="1" dirty="0" err="1" smtClean="0">
                <a:solidFill>
                  <a:srgbClr val="C00000"/>
                </a:solidFill>
                <a:latin typeface="Cambria" pitchFamily="18" charset="0"/>
                <a:ea typeface="Cambria" pitchFamily="18" charset="0"/>
              </a:rPr>
              <a:t>ơi</a:t>
            </a:r>
            <a:r>
              <a:rPr lang="en-US" sz="2800" b="1" i="1" dirty="0" smtClean="0">
                <a:solidFill>
                  <a:srgbClr val="C00000"/>
                </a:solidFill>
                <a:latin typeface="Cambria" pitchFamily="18" charset="0"/>
                <a:ea typeface="Cambria" pitchFamily="18" charset="0"/>
              </a:rPr>
              <a:t>.</a:t>
            </a:r>
            <a:endParaRPr lang="en-US" sz="2800" b="1" i="1" dirty="0">
              <a:solidFill>
                <a:srgbClr val="C00000"/>
              </a:solidFill>
              <a:latin typeface="Cambria" pitchFamily="18" charset="0"/>
              <a:ea typeface="Cambria" pitchFamily="18" charset="0"/>
            </a:endParaRPr>
          </a:p>
        </p:txBody>
      </p:sp>
    </p:spTree>
    <p:extLst>
      <p:ext uri="{BB962C8B-B14F-4D97-AF65-F5344CB8AC3E}">
        <p14:creationId xmlns:p14="http://schemas.microsoft.com/office/powerpoint/2010/main" val="38321822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sp>
        <p:nvSpPr>
          <p:cNvPr id="11" name="TextBox 10"/>
          <p:cNvSpPr txBox="1"/>
          <p:nvPr/>
        </p:nvSpPr>
        <p:spPr>
          <a:xfrm>
            <a:off x="1905000" y="1576601"/>
            <a:ext cx="5105400" cy="1569660"/>
          </a:xfrm>
          <a:prstGeom prst="rect">
            <a:avLst/>
          </a:prstGeom>
          <a:noFill/>
        </p:spPr>
        <p:txBody>
          <a:bodyPr wrap="square" rtlCol="0">
            <a:spAutoFit/>
          </a:bodyPr>
          <a:lstStyle/>
          <a:p>
            <a:pPr marL="342900" indent="-342900" algn="just">
              <a:buFontTx/>
              <a:buChar char="-"/>
            </a:pPr>
            <a:r>
              <a:rPr lang="en-US" sz="2400" dirty="0" err="1" smtClean="0">
                <a:solidFill>
                  <a:schemeClr val="bg1"/>
                </a:solidFill>
                <a:latin typeface="Cambria" pitchFamily="18" charset="0"/>
                <a:ea typeface="Cambria" pitchFamily="18" charset="0"/>
              </a:rPr>
              <a:t>Ghi</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nhớ</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những</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điểm</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mạnh</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và</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điểm</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yếu</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của</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bản</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thân</a:t>
            </a:r>
            <a:r>
              <a:rPr lang="en-US" sz="2400" dirty="0" smtClean="0">
                <a:solidFill>
                  <a:schemeClr val="bg1"/>
                </a:solidFill>
                <a:latin typeface="Cambria" pitchFamily="18" charset="0"/>
                <a:ea typeface="Cambria" pitchFamily="18" charset="0"/>
              </a:rPr>
              <a:t>.</a:t>
            </a:r>
          </a:p>
          <a:p>
            <a:pPr marL="342900" indent="-342900" algn="just">
              <a:buFontTx/>
              <a:buChar char="-"/>
            </a:pPr>
            <a:r>
              <a:rPr lang="en-US" sz="2400" dirty="0" err="1" smtClean="0">
                <a:solidFill>
                  <a:schemeClr val="bg1"/>
                </a:solidFill>
                <a:latin typeface="Cambria" pitchFamily="18" charset="0"/>
                <a:ea typeface="Cambria" pitchFamily="18" charset="0"/>
              </a:rPr>
              <a:t>Thực</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hiện</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kế</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hoạch</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phát</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huy</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điểm</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mạnh</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và</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điểm</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yếu</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của</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bản</a:t>
            </a:r>
            <a:r>
              <a:rPr lang="en-US" sz="2400" dirty="0" smtClean="0">
                <a:solidFill>
                  <a:schemeClr val="bg1"/>
                </a:solidFill>
                <a:latin typeface="Cambria" pitchFamily="18" charset="0"/>
                <a:ea typeface="Cambria" pitchFamily="18" charset="0"/>
              </a:rPr>
              <a:t> </a:t>
            </a:r>
            <a:r>
              <a:rPr lang="en-US" sz="2400" dirty="0" err="1" smtClean="0">
                <a:solidFill>
                  <a:schemeClr val="bg1"/>
                </a:solidFill>
                <a:latin typeface="Cambria" pitchFamily="18" charset="0"/>
                <a:ea typeface="Cambria" pitchFamily="18" charset="0"/>
              </a:rPr>
              <a:t>thân</a:t>
            </a:r>
            <a:r>
              <a:rPr lang="en-US" sz="2400" dirty="0" smtClean="0">
                <a:solidFill>
                  <a:schemeClr val="bg1"/>
                </a:solidFill>
                <a:latin typeface="Cambria" pitchFamily="18" charset="0"/>
                <a:ea typeface="Cambria" pitchFamily="18" charset="0"/>
              </a:rPr>
              <a:t>.</a:t>
            </a:r>
            <a:endParaRPr lang="en-US" sz="2400" dirty="0">
              <a:solidFill>
                <a:schemeClr val="bg1"/>
              </a:solidFill>
              <a:latin typeface="Cambria" pitchFamily="18" charset="0"/>
              <a:ea typeface="Cambria" pitchFamily="18" charset="0"/>
            </a:endParaRPr>
          </a:p>
        </p:txBody>
      </p:sp>
      <p:pic>
        <p:nvPicPr>
          <p:cNvPr id="4" name="Picture 3"/>
          <p:cNvPicPr>
            <a:picLocks noChangeAspect="1"/>
          </p:cNvPicPr>
          <p:nvPr/>
        </p:nvPicPr>
        <p:blipFill>
          <a:blip r:embed="rId4"/>
          <a:stretch>
            <a:fillRect/>
          </a:stretch>
        </p:blipFill>
        <p:spPr>
          <a:xfrm>
            <a:off x="3429000" y="819150"/>
            <a:ext cx="2566638" cy="1146147"/>
          </a:xfrm>
          <a:prstGeom prst="rect">
            <a:avLst/>
          </a:prstGeom>
        </p:spPr>
      </p:pic>
    </p:spTree>
    <p:extLst>
      <p:ext uri="{BB962C8B-B14F-4D97-AF65-F5344CB8AC3E}">
        <p14:creationId xmlns:p14="http://schemas.microsoft.com/office/powerpoint/2010/main" val="1741034700"/>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cxnSp>
        <p:nvCxnSpPr>
          <p:cNvPr id="15" name="直接连接符 14"/>
          <p:cNvCxnSpPr/>
          <p:nvPr/>
        </p:nvCxnSpPr>
        <p:spPr>
          <a:xfrm>
            <a:off x="533400" y="819150"/>
            <a:ext cx="8111483" cy="0"/>
          </a:xfrm>
          <a:prstGeom prst="line">
            <a:avLst/>
          </a:prstGeom>
          <a:noFill/>
          <a:ln w="12700" cap="flat" cmpd="sng" algn="ctr">
            <a:solidFill>
              <a:sysClr val="windowText" lastClr="000000"/>
            </a:solidFill>
            <a:prstDash val="dash"/>
          </a:ln>
          <a:effectLst/>
        </p:spPr>
      </p:cxnSp>
      <p:sp>
        <p:nvSpPr>
          <p:cNvPr id="3" name="Rectangle 2"/>
          <p:cNvSpPr/>
          <p:nvPr/>
        </p:nvSpPr>
        <p:spPr>
          <a:xfrm>
            <a:off x="762000" y="2419350"/>
            <a:ext cx="7772400" cy="24384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p:cNvSpPr txBox="1"/>
          <p:nvPr/>
        </p:nvSpPr>
        <p:spPr>
          <a:xfrm>
            <a:off x="1001952" y="2515165"/>
            <a:ext cx="7467600" cy="2246769"/>
          </a:xfrm>
          <a:prstGeom prst="rect">
            <a:avLst/>
          </a:prstGeom>
          <a:noFill/>
        </p:spPr>
        <p:txBody>
          <a:bodyPr wrap="square" rtlCol="0">
            <a:spAutoFit/>
          </a:bodyPr>
          <a:lstStyle/>
          <a:p>
            <a:pPr algn="ctr"/>
            <a:r>
              <a:rPr lang="en-US" sz="2800" u="sng" dirty="0" err="1" smtClean="0">
                <a:latin typeface="Cambria" pitchFamily="18" charset="0"/>
                <a:ea typeface="Cambria" pitchFamily="18" charset="0"/>
              </a:rPr>
              <a:t>Luật</a:t>
            </a:r>
            <a:r>
              <a:rPr lang="en-US" sz="2800" u="sng" dirty="0" smtClean="0">
                <a:latin typeface="Cambria" pitchFamily="18" charset="0"/>
                <a:ea typeface="Cambria" pitchFamily="18" charset="0"/>
              </a:rPr>
              <a:t> </a:t>
            </a:r>
            <a:r>
              <a:rPr lang="en-US" sz="2800" u="sng" dirty="0" err="1" smtClean="0">
                <a:latin typeface="Cambria" pitchFamily="18" charset="0"/>
                <a:ea typeface="Cambria" pitchFamily="18" charset="0"/>
              </a:rPr>
              <a:t>chơi</a:t>
            </a:r>
            <a:r>
              <a:rPr lang="en-US" sz="2800" dirty="0" smtClean="0">
                <a:latin typeface="Cambria" pitchFamily="18" charset="0"/>
                <a:ea typeface="Cambria" pitchFamily="18" charset="0"/>
              </a:rPr>
              <a:t>:</a:t>
            </a:r>
          </a:p>
          <a:p>
            <a:pPr algn="just"/>
            <a:r>
              <a:rPr lang="en-US" sz="2800" b="1" i="1" dirty="0" err="1" smtClean="0">
                <a:solidFill>
                  <a:schemeClr val="accent3">
                    <a:lumMod val="75000"/>
                  </a:schemeClr>
                </a:solidFill>
                <a:latin typeface="Cambria" pitchFamily="18" charset="0"/>
                <a:ea typeface="Cambria" pitchFamily="18" charset="0"/>
              </a:rPr>
              <a:t>Nhóm</a:t>
            </a:r>
            <a:r>
              <a:rPr lang="en-US" sz="2800" b="1" i="1" dirty="0" smtClean="0">
                <a:solidFill>
                  <a:schemeClr val="accent3">
                    <a:lumMod val="75000"/>
                  </a:schemeClr>
                </a:solidFill>
                <a:latin typeface="Cambria" pitchFamily="18" charset="0"/>
                <a:ea typeface="Cambria" pitchFamily="18" charset="0"/>
              </a:rPr>
              <a:t> 4, 5: </a:t>
            </a:r>
            <a:r>
              <a:rPr lang="en-US" sz="2800" dirty="0" err="1" smtClean="0">
                <a:latin typeface="Cambria" pitchFamily="18" charset="0"/>
                <a:ea typeface="Cambria" pitchFamily="18" charset="0"/>
              </a:rPr>
              <a:t>cùng</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nói</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cho</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nhau</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nghe</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điểm</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mạnh</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điểm</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yếu</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của</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bản</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thân</a:t>
            </a:r>
            <a:endParaRPr lang="en-US" sz="2800" dirty="0" smtClean="0">
              <a:latin typeface="Cambria" pitchFamily="18" charset="0"/>
              <a:ea typeface="Cambria" pitchFamily="18" charset="0"/>
            </a:endParaRPr>
          </a:p>
          <a:p>
            <a:pPr algn="just"/>
            <a:r>
              <a:rPr lang="en-US" sz="2800" b="1" i="1" dirty="0" err="1" smtClean="0">
                <a:solidFill>
                  <a:schemeClr val="accent2">
                    <a:lumMod val="75000"/>
                  </a:schemeClr>
                </a:solidFill>
                <a:latin typeface="Cambria" pitchFamily="18" charset="0"/>
                <a:ea typeface="Cambria" pitchFamily="18" charset="0"/>
              </a:rPr>
              <a:t>Thảo</a:t>
            </a:r>
            <a:r>
              <a:rPr lang="en-US" sz="2800" b="1" i="1" dirty="0" smtClean="0">
                <a:solidFill>
                  <a:schemeClr val="accent2">
                    <a:lumMod val="75000"/>
                  </a:schemeClr>
                </a:solidFill>
                <a:latin typeface="Cambria" pitchFamily="18" charset="0"/>
                <a:ea typeface="Cambria" pitchFamily="18" charset="0"/>
              </a:rPr>
              <a:t> </a:t>
            </a:r>
            <a:r>
              <a:rPr lang="en-US" sz="2800" b="1" i="1" dirty="0" err="1" smtClean="0">
                <a:solidFill>
                  <a:schemeClr val="accent2">
                    <a:lumMod val="75000"/>
                  </a:schemeClr>
                </a:solidFill>
                <a:latin typeface="Cambria" pitchFamily="18" charset="0"/>
                <a:ea typeface="Cambria" pitchFamily="18" charset="0"/>
              </a:rPr>
              <a:t>luận</a:t>
            </a:r>
            <a:r>
              <a:rPr lang="en-US" sz="2800" b="1" i="1" dirty="0" smtClean="0">
                <a:solidFill>
                  <a:schemeClr val="accent2">
                    <a:lumMod val="75000"/>
                  </a:schemeClr>
                </a:solidFill>
                <a:latin typeface="Cambria" pitchFamily="18" charset="0"/>
                <a:ea typeface="Cambria" pitchFamily="18" charset="0"/>
              </a:rPr>
              <a:t>: </a:t>
            </a:r>
            <a:r>
              <a:rPr lang="en-US" sz="2800" dirty="0" err="1" smtClean="0">
                <a:latin typeface="Cambria" pitchFamily="18" charset="0"/>
                <a:ea typeface="Cambria" pitchFamily="18" charset="0"/>
              </a:rPr>
              <a:t>Vì</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sao</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chúng</a:t>
            </a:r>
            <a:r>
              <a:rPr lang="en-US" sz="2800" dirty="0" smtClean="0">
                <a:latin typeface="Cambria" pitchFamily="18" charset="0"/>
                <a:ea typeface="Cambria" pitchFamily="18" charset="0"/>
              </a:rPr>
              <a:t> ta </a:t>
            </a:r>
            <a:r>
              <a:rPr lang="en-US" sz="2800" dirty="0" err="1" smtClean="0">
                <a:latin typeface="Cambria" pitchFamily="18" charset="0"/>
                <a:ea typeface="Cambria" pitchFamily="18" charset="0"/>
              </a:rPr>
              <a:t>cần</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khai</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thác</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điểm</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mạnh</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Cần</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làm</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gì</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để</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hạn</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chế</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điểm</a:t>
            </a:r>
            <a:r>
              <a:rPr lang="en-US" sz="2800" dirty="0" smtClean="0">
                <a:latin typeface="Cambria" pitchFamily="18" charset="0"/>
                <a:ea typeface="Cambria" pitchFamily="18" charset="0"/>
              </a:rPr>
              <a:t> </a:t>
            </a:r>
            <a:r>
              <a:rPr lang="en-US" sz="2800" dirty="0" err="1" smtClean="0">
                <a:latin typeface="Cambria" pitchFamily="18" charset="0"/>
                <a:ea typeface="Cambria" pitchFamily="18" charset="0"/>
              </a:rPr>
              <a:t>yếu</a:t>
            </a:r>
            <a:endParaRPr lang="en-US" sz="2800" dirty="0">
              <a:latin typeface="Cambria" pitchFamily="18" charset="0"/>
              <a:ea typeface="Cambria" pitchFamily="18" charset="0"/>
            </a:endParaRPr>
          </a:p>
        </p:txBody>
      </p:sp>
      <p:sp>
        <p:nvSpPr>
          <p:cNvPr id="4" name="TextBox 3"/>
          <p:cNvSpPr txBox="1"/>
          <p:nvPr/>
        </p:nvSpPr>
        <p:spPr>
          <a:xfrm>
            <a:off x="1165705" y="-29468"/>
            <a:ext cx="7140095" cy="2154436"/>
          </a:xfrm>
          <a:prstGeom prst="rect">
            <a:avLst/>
          </a:prstGeom>
          <a:noFill/>
        </p:spPr>
        <p:txBody>
          <a:bodyPr wrap="none" rtlCol="0">
            <a:spAutoFit/>
          </a:bodyPr>
          <a:lstStyle/>
          <a:p>
            <a:pPr algn="ctr">
              <a:lnSpc>
                <a:spcPct val="150000"/>
              </a:lnSpc>
            </a:pPr>
            <a:r>
              <a:rPr lang="en-US" sz="3600" dirty="0" err="1" smtClean="0">
                <a:solidFill>
                  <a:schemeClr val="accent6">
                    <a:lumMod val="75000"/>
                  </a:schemeClr>
                </a:solidFill>
                <a:latin typeface="Turbayne" panose="020B0506030404030204" pitchFamily="34" charset="0"/>
                <a:cs typeface="Turbayne" panose="020B0506030404030204" pitchFamily="34" charset="0"/>
              </a:rPr>
              <a:t>Trò</a:t>
            </a:r>
            <a:r>
              <a:rPr lang="en-US" sz="3600" dirty="0" smtClean="0">
                <a:solidFill>
                  <a:schemeClr val="accent6">
                    <a:lumMod val="75000"/>
                  </a:schemeClr>
                </a:solidFill>
                <a:latin typeface="Turbayne" panose="020B0506030404030204" pitchFamily="34" charset="0"/>
                <a:cs typeface="Turbayne" panose="020B0506030404030204" pitchFamily="34" charset="0"/>
              </a:rPr>
              <a:t> </a:t>
            </a:r>
            <a:r>
              <a:rPr lang="en-US" sz="3600" dirty="0" err="1" smtClean="0">
                <a:solidFill>
                  <a:schemeClr val="accent6">
                    <a:lumMod val="75000"/>
                  </a:schemeClr>
                </a:solidFill>
                <a:latin typeface="Turbayne" panose="020B0506030404030204" pitchFamily="34" charset="0"/>
                <a:cs typeface="Turbayne" panose="020B0506030404030204" pitchFamily="34" charset="0"/>
              </a:rPr>
              <a:t>chơi</a:t>
            </a:r>
            <a:endParaRPr lang="en-US" sz="3600" dirty="0" smtClean="0">
              <a:solidFill>
                <a:schemeClr val="accent6">
                  <a:lumMod val="75000"/>
                </a:schemeClr>
              </a:solidFill>
              <a:latin typeface="Turbayne" panose="020B0506030404030204" pitchFamily="34" charset="0"/>
              <a:cs typeface="Turbayne" panose="020B0506030404030204" pitchFamily="34" charset="0"/>
            </a:endParaRPr>
          </a:p>
          <a:p>
            <a:pPr algn="ctr">
              <a:lnSpc>
                <a:spcPct val="150000"/>
              </a:lnSpc>
            </a:pPr>
            <a:r>
              <a:rPr lang="en-US" sz="3200" dirty="0" smtClean="0">
                <a:ln w="19050">
                  <a:solidFill>
                    <a:schemeClr val="tx1"/>
                  </a:solidFill>
                </a:ln>
                <a:solidFill>
                  <a:srgbClr val="FFC000"/>
                </a:solidFill>
                <a:latin typeface="#9Slide07 SVNZiclets" panose="02000603000000000000" pitchFamily="2" charset="0"/>
              </a:rPr>
              <a:t>KHÁM PHÁ ĐIỂM MẠNH, ĐIỂM YẾU </a:t>
            </a:r>
          </a:p>
          <a:p>
            <a:pPr algn="ctr"/>
            <a:r>
              <a:rPr lang="en-US" sz="3200" dirty="0" smtClean="0">
                <a:ln w="19050">
                  <a:solidFill>
                    <a:sysClr val="windowText" lastClr="000000"/>
                  </a:solidFill>
                </a:ln>
                <a:solidFill>
                  <a:schemeClr val="accent4">
                    <a:lumMod val="75000"/>
                  </a:schemeClr>
                </a:solidFill>
                <a:latin typeface="#9Slide07 SVNZiclets" panose="02000603000000000000" pitchFamily="2" charset="0"/>
              </a:rPr>
              <a:t>CỦA BẢN THÂN</a:t>
            </a:r>
            <a:endParaRPr lang="en-US" sz="3200" dirty="0">
              <a:ln w="19050">
                <a:solidFill>
                  <a:sysClr val="windowText" lastClr="000000"/>
                </a:solidFill>
              </a:ln>
              <a:solidFill>
                <a:schemeClr val="accent4">
                  <a:lumMod val="75000"/>
                </a:schemeClr>
              </a:solidFill>
              <a:latin typeface="#9Slide07 SVNZiclets" panose="02000603000000000000" pitchFamily="2" charset="0"/>
            </a:endParaRPr>
          </a:p>
        </p:txBody>
      </p:sp>
    </p:spTree>
    <p:extLst>
      <p:ext uri="{BB962C8B-B14F-4D97-AF65-F5344CB8AC3E}">
        <p14:creationId xmlns:p14="http://schemas.microsoft.com/office/powerpoint/2010/main" val="557561962"/>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标题 1" hidden="1"/>
          <p:cNvSpPr>
            <a:spLocks noGrp="1"/>
          </p:cNvSpPr>
          <p:nvPr>
            <p:ph type="title"/>
          </p:nvPr>
        </p:nvSpPr>
        <p:spPr/>
        <p:txBody>
          <a:bodyPr/>
          <a:lstStyle/>
          <a:p>
            <a:r>
              <a:rPr lang="en-US" altLang="zh-CN" dirty="0">
                <a:latin typeface="+mn-lt"/>
                <a:ea typeface="+mn-ea"/>
                <a:cs typeface="+mn-ea"/>
                <a:sym typeface="+mn-lt"/>
              </a:rPr>
              <a:t>-</a:t>
            </a:r>
            <a:endParaRPr lang="zh-CN" altLang="en-US" dirty="0">
              <a:latin typeface="+mn-lt"/>
              <a:ea typeface="+mn-ea"/>
              <a:cs typeface="+mn-ea"/>
              <a:sym typeface="+mn-lt"/>
            </a:endParaRPr>
          </a:p>
        </p:txBody>
      </p:sp>
      <p:pic>
        <p:nvPicPr>
          <p:cNvPr id="4" name="Picture 3"/>
          <p:cNvPicPr>
            <a:picLocks noChangeAspect="1"/>
          </p:cNvPicPr>
          <p:nvPr/>
        </p:nvPicPr>
        <p:blipFill>
          <a:blip r:embed="rId4"/>
          <a:stretch>
            <a:fillRect/>
          </a:stretch>
        </p:blipFill>
        <p:spPr>
          <a:xfrm>
            <a:off x="1828800" y="1200150"/>
            <a:ext cx="5846571" cy="1694835"/>
          </a:xfrm>
          <a:prstGeom prst="rect">
            <a:avLst/>
          </a:prstGeom>
        </p:spPr>
      </p:pic>
    </p:spTree>
    <p:extLst>
      <p:ext uri="{BB962C8B-B14F-4D97-AF65-F5344CB8AC3E}">
        <p14:creationId xmlns:p14="http://schemas.microsoft.com/office/powerpoint/2010/main" val="3141171964"/>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2497392-F581-43E5-8BBF-5BB63BCB38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pic>
        <p:nvPicPr>
          <p:cNvPr id="3" name="图片 2">
            <a:extLst>
              <a:ext uri="{FF2B5EF4-FFF2-40B4-BE49-F238E27FC236}">
                <a16:creationId xmlns:a16="http://schemas.microsoft.com/office/drawing/2014/main" xmlns="" id="{85FFDF4C-53F5-4CCB-905F-A5787B57B634}"/>
              </a:ext>
            </a:extLst>
          </p:cNvPr>
          <p:cNvPicPr>
            <a:picLocks noChangeAspect="1"/>
          </p:cNvPicPr>
          <p:nvPr/>
        </p:nvPicPr>
        <p:blipFill rotWithShape="1">
          <a:blip r:embed="rId6">
            <a:extLst>
              <a:ext uri="{28A0092B-C50C-407E-A947-70E740481C1C}">
                <a14:useLocalDpi xmlns:a14="http://schemas.microsoft.com/office/drawing/2010/main" val="0"/>
              </a:ext>
            </a:extLst>
          </a:blip>
          <a:srcRect l="4305" t="5109" r="29408" b="32774"/>
          <a:stretch/>
        </p:blipFill>
        <p:spPr>
          <a:xfrm>
            <a:off x="381000" y="1352550"/>
            <a:ext cx="8575916" cy="3428999"/>
          </a:xfrm>
          <a:prstGeom prst="rect">
            <a:avLst/>
          </a:prstGeom>
        </p:spPr>
      </p:pic>
      <p:sp>
        <p:nvSpPr>
          <p:cNvPr id="14" name="文本框 13">
            <a:extLst>
              <a:ext uri="{FF2B5EF4-FFF2-40B4-BE49-F238E27FC236}">
                <a16:creationId xmlns:a16="http://schemas.microsoft.com/office/drawing/2014/main" xmlns="" id="{A9FB60AA-B70A-4C9A-BE3D-8B41E0B72A2F}"/>
              </a:ext>
            </a:extLst>
          </p:cNvPr>
          <p:cNvSpPr txBox="1"/>
          <p:nvPr/>
        </p:nvSpPr>
        <p:spPr>
          <a:xfrm>
            <a:off x="1066800" y="-50920"/>
            <a:ext cx="6984007" cy="1567030"/>
          </a:xfrm>
          <a:prstGeom prst="rect">
            <a:avLst/>
          </a:prstGeom>
          <a:noFill/>
        </p:spPr>
        <p:txBody>
          <a:bodyPr wrap="square" lIns="68579" tIns="34289" rIns="68579" bIns="34289" rtlCol="0">
            <a:spAutoFit/>
          </a:bodyPr>
          <a:lstStyle/>
          <a:p>
            <a:pPr defTabSz="685783">
              <a:lnSpc>
                <a:spcPct val="110000"/>
              </a:lnSpc>
            </a:pPr>
            <a:r>
              <a:rPr lang="en-US" altLang="zh-CN" sz="9600" b="1" kern="800" dirty="0" err="1"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Hoạt</a:t>
            </a:r>
            <a:r>
              <a:rPr lang="en-US" altLang="zh-CN" sz="9600" b="1" kern="800" dirty="0"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 </a:t>
            </a:r>
            <a:r>
              <a:rPr lang="en-US" altLang="zh-CN" sz="9600" b="1" kern="800" dirty="0" err="1"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động</a:t>
            </a:r>
            <a:r>
              <a:rPr lang="en-US" altLang="zh-CN" sz="9600" b="1" kern="800" dirty="0" smtClean="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 1</a:t>
            </a:r>
            <a:endParaRPr lang="zh-CN" altLang="en-US" sz="9600" b="1" kern="800" dirty="0">
              <a:ln w="28575">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endParaRPr>
          </a:p>
        </p:txBody>
      </p:sp>
      <p:pic>
        <p:nvPicPr>
          <p:cNvPr id="2" name="5c6abf3318997">
            <a:hlinkClick r:id="" action="ppaction://media"/>
            <a:extLst>
              <a:ext uri="{FF2B5EF4-FFF2-40B4-BE49-F238E27FC236}">
                <a16:creationId xmlns:a16="http://schemas.microsoft.com/office/drawing/2014/main" xmlns="" id="{BB48CF0A-4E8B-4A4D-924F-82FE0D5CB2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194" y="1516110"/>
            <a:ext cx="183563" cy="183563"/>
          </a:xfrm>
          <a:prstGeom prst="rect">
            <a:avLst/>
          </a:prstGeom>
        </p:spPr>
      </p:pic>
      <p:sp>
        <p:nvSpPr>
          <p:cNvPr id="11" name="TextBox 10">
            <a:extLst>
              <a:ext uri="{FF2B5EF4-FFF2-40B4-BE49-F238E27FC236}">
                <a16:creationId xmlns:a16="http://schemas.microsoft.com/office/drawing/2014/main" xmlns="" id="{6B3A3590-3751-93BE-81F8-A947E1BBC9B6}"/>
              </a:ext>
            </a:extLst>
          </p:cNvPr>
          <p:cNvSpPr txBox="1"/>
          <p:nvPr/>
        </p:nvSpPr>
        <p:spPr>
          <a:xfrm>
            <a:off x="1925758" y="2008091"/>
            <a:ext cx="5486400" cy="2281476"/>
          </a:xfrm>
          <a:prstGeom prst="flowChartAlternateProcess">
            <a:avLst/>
          </a:prstGeom>
          <a:noFill/>
        </p:spPr>
        <p:txBody>
          <a:bodyPr wrap="square" rtlCol="0">
            <a:spAutoFit/>
          </a:bodyPr>
          <a:lstStyle/>
          <a:p>
            <a:pPr algn="ctr"/>
            <a:r>
              <a:rPr lang="nl-NL" sz="3200" b="1" i="1" dirty="0">
                <a:solidFill>
                  <a:srgbClr val="C00000"/>
                </a:solidFill>
                <a:latin typeface="Cambria" panose="02040503050406030204" pitchFamily="18" charset="0"/>
                <a:ea typeface="Cambria" panose="02040503050406030204" pitchFamily="18" charset="0"/>
              </a:rPr>
              <a:t>Em đồng tình hoặc không đồng tình với nội dung nào về khám phá bản thân? </a:t>
            </a:r>
            <a:endParaRPr lang="nl-NL" sz="3200" b="1" i="1" dirty="0" smtClean="0">
              <a:solidFill>
                <a:srgbClr val="C00000"/>
              </a:solidFill>
              <a:latin typeface="Cambria" panose="02040503050406030204" pitchFamily="18" charset="0"/>
              <a:ea typeface="Cambria" panose="02040503050406030204" pitchFamily="18" charset="0"/>
            </a:endParaRPr>
          </a:p>
          <a:p>
            <a:pPr algn="ctr"/>
            <a:r>
              <a:rPr lang="nl-NL" sz="3200" b="1" i="1" dirty="0" smtClean="0">
                <a:solidFill>
                  <a:srgbClr val="C00000"/>
                </a:solidFill>
                <a:latin typeface="Cambria" panose="02040503050406030204" pitchFamily="18" charset="0"/>
                <a:ea typeface="Cambria" panose="02040503050406030204" pitchFamily="18" charset="0"/>
              </a:rPr>
              <a:t>Vì </a:t>
            </a:r>
            <a:r>
              <a:rPr lang="nl-NL" sz="3200" b="1" i="1" dirty="0">
                <a:solidFill>
                  <a:srgbClr val="C00000"/>
                </a:solidFill>
                <a:latin typeface="Cambria" panose="02040503050406030204" pitchFamily="18" charset="0"/>
                <a:ea typeface="Cambria" panose="02040503050406030204" pitchFamily="18" charset="0"/>
              </a:rPr>
              <a:t>sao?</a:t>
            </a:r>
            <a:endParaRPr lang="en-US" sz="32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135721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1" grpId="0"/>
    </p:bldLst>
  </p:timing>
  <p:extLst mod="1">
    <p:ext uri="{E180D4A7-C9FB-4DFB-919C-405C955672EB}">
      <p14:showEvtLst xmlns:p14="http://schemas.microsoft.com/office/powerpoint/2010/main">
        <p14:playEvt time="0"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9" name="Group 8"/>
          <p:cNvGrpSpPr/>
          <p:nvPr/>
        </p:nvGrpSpPr>
        <p:grpSpPr>
          <a:xfrm>
            <a:off x="228600" y="285750"/>
            <a:ext cx="4140308" cy="1632823"/>
            <a:chOff x="228600" y="285750"/>
            <a:chExt cx="4140308" cy="1632823"/>
          </a:xfrm>
        </p:grpSpPr>
        <p:sp>
          <p:nvSpPr>
            <p:cNvPr id="7" name="Rounded Rectangle 6"/>
            <p:cNvSpPr/>
            <p:nvPr/>
          </p:nvSpPr>
          <p:spPr>
            <a:xfrm>
              <a:off x="457199" y="590550"/>
              <a:ext cx="3911709" cy="1328023"/>
            </a:xfrm>
            <a:prstGeom prst="roundRect">
              <a:avLst/>
            </a:prstGeom>
            <a:solidFill>
              <a:schemeClr val="accent6">
                <a:lumMod val="20000"/>
                <a:lumOff val="80000"/>
              </a:schemeClr>
            </a:solidFill>
            <a:ln w="38100">
              <a:solidFill>
                <a:schemeClr val="accent2">
                  <a:lumMod val="75000"/>
                </a:schemeClr>
              </a:solidFill>
              <a:prstDash val="dashDot"/>
            </a:ln>
          </p:spPr>
          <p:txBody>
            <a:bodyPr wrap="square">
              <a:spAutoFit/>
            </a:bodyPr>
            <a:lstStyle/>
            <a:p>
              <a:pPr algn="ctr"/>
              <a:r>
                <a:rPr lang="nl-NL" sz="2400" dirty="0">
                  <a:latin typeface="Cambria" panose="02040503050406030204" pitchFamily="18" charset="0"/>
                  <a:ea typeface="Cambria" panose="02040503050406030204" pitchFamily="18" charset="0"/>
                </a:rPr>
                <a:t>Tham gia các hoạt động ở trường lớp nơi ở để khám phá khả năng của bản thân</a:t>
              </a:r>
              <a:endParaRPr lang="en-US" sz="2400" dirty="0"/>
            </a:p>
          </p:txBody>
        </p:sp>
        <p:sp>
          <p:nvSpPr>
            <p:cNvPr id="8" name="Oval 7"/>
            <p:cNvSpPr/>
            <p:nvPr/>
          </p:nvSpPr>
          <p:spPr>
            <a:xfrm>
              <a:off x="228600" y="2857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1</a:t>
              </a:r>
              <a:endParaRPr lang="en-US" sz="2800" dirty="0">
                <a:latin typeface="#9Slide07 SVNZiclets" panose="02000603000000000000" pitchFamily="2" charset="0"/>
              </a:endParaRPr>
            </a:p>
          </p:txBody>
        </p:sp>
      </p:grpSp>
      <p:grpSp>
        <p:nvGrpSpPr>
          <p:cNvPr id="11" name="Group 10"/>
          <p:cNvGrpSpPr/>
          <p:nvPr/>
        </p:nvGrpSpPr>
        <p:grpSpPr>
          <a:xfrm>
            <a:off x="74357" y="1965611"/>
            <a:ext cx="4269422" cy="1294299"/>
            <a:chOff x="38668" y="1966735"/>
            <a:chExt cx="4269422" cy="1294299"/>
          </a:xfrm>
        </p:grpSpPr>
        <p:sp>
          <p:nvSpPr>
            <p:cNvPr id="23" name="Rounded Rectangle 22"/>
            <p:cNvSpPr/>
            <p:nvPr/>
          </p:nvSpPr>
          <p:spPr>
            <a:xfrm>
              <a:off x="396381" y="2223373"/>
              <a:ext cx="3911709" cy="1037661"/>
            </a:xfrm>
            <a:prstGeom prst="roundRect">
              <a:avLst/>
            </a:prstGeom>
            <a:solidFill>
              <a:schemeClr val="accent5">
                <a:lumMod val="20000"/>
                <a:lumOff val="8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tập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rèn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luyện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thân</a:t>
              </a:r>
              <a:endParaRPr lang="en-US" sz="2000" dirty="0">
                <a:latin typeface="Cambria" panose="02040503050406030204" pitchFamily="18" charset="0"/>
                <a:ea typeface="Cambria" panose="02040503050406030204" pitchFamily="18" charset="0"/>
              </a:endParaRPr>
            </a:p>
          </p:txBody>
        </p:sp>
        <p:sp>
          <p:nvSpPr>
            <p:cNvPr id="31" name="Oval 30"/>
            <p:cNvSpPr/>
            <p:nvPr/>
          </p:nvSpPr>
          <p:spPr>
            <a:xfrm>
              <a:off x="38668" y="1966735"/>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2</a:t>
              </a:r>
              <a:endParaRPr lang="en-US" sz="2800" dirty="0">
                <a:latin typeface="#9Slide07 SVNZiclets" panose="02000603000000000000" pitchFamily="2" charset="0"/>
              </a:endParaRPr>
            </a:p>
          </p:txBody>
        </p:sp>
      </p:grpSp>
      <p:grpSp>
        <p:nvGrpSpPr>
          <p:cNvPr id="12" name="Group 11"/>
          <p:cNvGrpSpPr/>
          <p:nvPr/>
        </p:nvGrpSpPr>
        <p:grpSpPr>
          <a:xfrm>
            <a:off x="112405" y="3378772"/>
            <a:ext cx="4256503" cy="1291215"/>
            <a:chOff x="112405" y="3378772"/>
            <a:chExt cx="4256503" cy="1291215"/>
          </a:xfrm>
        </p:grpSpPr>
        <p:sp>
          <p:nvSpPr>
            <p:cNvPr id="24" name="Rounded Rectangle 23"/>
            <p:cNvSpPr/>
            <p:nvPr/>
          </p:nvSpPr>
          <p:spPr>
            <a:xfrm>
              <a:off x="457199" y="3632326"/>
              <a:ext cx="3911709" cy="1037661"/>
            </a:xfrm>
            <a:prstGeom prst="roundRect">
              <a:avLst/>
            </a:prstGeom>
            <a:solidFill>
              <a:schemeClr val="tx2">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2400" dirty="0">
                  <a:latin typeface="Cambria" panose="02040503050406030204" pitchFamily="18" charset="0"/>
                  <a:ea typeface="Cambria" panose="02040503050406030204" pitchFamily="18" charset="0"/>
                </a:rPr>
                <a:t>Chỉ cần lắng nghe nhận xét của bố mẹ về mình</a:t>
              </a:r>
              <a:endParaRPr lang="en-US" sz="2000" dirty="0">
                <a:latin typeface="Cambria" panose="02040503050406030204" pitchFamily="18" charset="0"/>
                <a:ea typeface="Cambria" panose="02040503050406030204" pitchFamily="18" charset="0"/>
              </a:endParaRPr>
            </a:p>
          </p:txBody>
        </p:sp>
        <p:sp>
          <p:nvSpPr>
            <p:cNvPr id="32" name="Oval 31"/>
            <p:cNvSpPr/>
            <p:nvPr/>
          </p:nvSpPr>
          <p:spPr>
            <a:xfrm>
              <a:off x="112405" y="3378772"/>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3</a:t>
              </a:r>
              <a:endParaRPr lang="en-US" sz="2800" dirty="0">
                <a:latin typeface="#9Slide07 SVNZiclets" panose="02000603000000000000" pitchFamily="2" charset="0"/>
              </a:endParaRPr>
            </a:p>
          </p:txBody>
        </p:sp>
      </p:grpSp>
      <p:grpSp>
        <p:nvGrpSpPr>
          <p:cNvPr id="14" name="Group 13"/>
          <p:cNvGrpSpPr/>
          <p:nvPr/>
        </p:nvGrpSpPr>
        <p:grpSpPr>
          <a:xfrm>
            <a:off x="4668370" y="319107"/>
            <a:ext cx="4160082" cy="1870908"/>
            <a:chOff x="4648200" y="552450"/>
            <a:chExt cx="4160082" cy="1870908"/>
          </a:xfrm>
        </p:grpSpPr>
        <p:sp>
          <p:nvSpPr>
            <p:cNvPr id="26" name="Rounded Rectangle 25"/>
            <p:cNvSpPr/>
            <p:nvPr/>
          </p:nvSpPr>
          <p:spPr>
            <a:xfrm>
              <a:off x="4648200" y="895350"/>
              <a:ext cx="3911709" cy="1528008"/>
            </a:xfrm>
            <a:prstGeom prst="roundRect">
              <a:avLst/>
            </a:prstGeom>
            <a:solidFill>
              <a:schemeClr val="accent4">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2400" dirty="0">
                  <a:latin typeface="Cambria" panose="02040503050406030204" pitchFamily="18" charset="0"/>
                  <a:ea typeface="Cambria" panose="02040503050406030204" pitchFamily="18" charset="0"/>
                </a:rPr>
                <a:t>Hỏi người thân và bạn bè về những điểm mạnh điểm yếu của bản thân</a:t>
              </a:r>
              <a:endParaRPr lang="en-US" sz="2000" dirty="0">
                <a:latin typeface="Cambria" panose="02040503050406030204" pitchFamily="18" charset="0"/>
                <a:ea typeface="Cambria" panose="02040503050406030204" pitchFamily="18" charset="0"/>
              </a:endParaRPr>
            </a:p>
          </p:txBody>
        </p:sp>
        <p:sp>
          <p:nvSpPr>
            <p:cNvPr id="33" name="Oval 32"/>
            <p:cNvSpPr/>
            <p:nvPr/>
          </p:nvSpPr>
          <p:spPr>
            <a:xfrm>
              <a:off x="8274882" y="5524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4</a:t>
              </a:r>
              <a:endParaRPr lang="en-US" sz="2800" dirty="0">
                <a:latin typeface="#9Slide07 SVNZiclets" panose="02000603000000000000" pitchFamily="2" charset="0"/>
              </a:endParaRPr>
            </a:p>
          </p:txBody>
        </p:sp>
      </p:grpSp>
      <p:grpSp>
        <p:nvGrpSpPr>
          <p:cNvPr id="16" name="Group 15"/>
          <p:cNvGrpSpPr/>
          <p:nvPr/>
        </p:nvGrpSpPr>
        <p:grpSpPr>
          <a:xfrm>
            <a:off x="4668370" y="2474057"/>
            <a:ext cx="4147545" cy="2195930"/>
            <a:chOff x="4713702" y="2499011"/>
            <a:chExt cx="4147545" cy="2195930"/>
          </a:xfrm>
        </p:grpSpPr>
        <p:sp>
          <p:nvSpPr>
            <p:cNvPr id="30" name="Rounded Rectangle 29"/>
            <p:cNvSpPr/>
            <p:nvPr/>
          </p:nvSpPr>
          <p:spPr>
            <a:xfrm>
              <a:off x="4713702" y="2676586"/>
              <a:ext cx="3911709" cy="2018355"/>
            </a:xfrm>
            <a:prstGeom prst="roundRect">
              <a:avLst/>
            </a:prstGeom>
            <a:solidFill>
              <a:schemeClr val="accent6">
                <a:lumMod val="40000"/>
                <a:lumOff val="60000"/>
              </a:schemeClr>
            </a:solidFill>
            <a:ln w="38100">
              <a:solidFill>
                <a:schemeClr val="accent2">
                  <a:lumMod val="75000"/>
                </a:schemeClr>
              </a:solidFill>
              <a:prstDash val="dashDot"/>
            </a:ln>
          </p:spPr>
          <p:txBody>
            <a:bodyPr wrap="square">
              <a:spAutoFit/>
            </a:bodyPr>
            <a:lstStyle/>
            <a:p>
              <a:pPr algn="just">
                <a:lnSpc>
                  <a:spcPct val="120000"/>
                </a:lnSpc>
                <a:spcAft>
                  <a:spcPts val="0"/>
                </a:spcAft>
              </a:pPr>
              <a:r>
                <a:rPr lang="nl-NL" sz="2400" dirty="0">
                  <a:latin typeface="Cambria" panose="02040503050406030204" pitchFamily="18" charset="0"/>
                  <a:ea typeface="Cambria" panose="02040503050406030204" pitchFamily="18" charset="0"/>
                </a:rPr>
                <a:t>Tự mình tìm ra các điểm mạnh điểm yếu của bản thân không cần hỏi  ý kiến của người khác</a:t>
              </a:r>
              <a:endParaRPr lang="en-US" sz="2800" dirty="0">
                <a:latin typeface="Cambria" panose="02040503050406030204" pitchFamily="18" charset="0"/>
                <a:ea typeface="Cambria" panose="02040503050406030204" pitchFamily="18" charset="0"/>
              </a:endParaRPr>
            </a:p>
          </p:txBody>
        </p:sp>
        <p:sp>
          <p:nvSpPr>
            <p:cNvPr id="34" name="Oval 33"/>
            <p:cNvSpPr/>
            <p:nvPr/>
          </p:nvSpPr>
          <p:spPr>
            <a:xfrm>
              <a:off x="8327847" y="2499011"/>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latin typeface="#9Slide07 SVNZiclets" panose="02000603000000000000" pitchFamily="2" charset="0"/>
                </a:rPr>
                <a:t>5</a:t>
              </a:r>
              <a:endParaRPr lang="en-US" sz="2800" dirty="0">
                <a:latin typeface="#9Slide07 SVNZiclets" panose="02000603000000000000" pitchFamily="2" charset="0"/>
              </a:endParaRPr>
            </a:p>
          </p:txBody>
        </p:sp>
      </p:grpSp>
    </p:spTree>
    <p:extLst>
      <p:ext uri="{BB962C8B-B14F-4D97-AF65-F5344CB8AC3E}">
        <p14:creationId xmlns:p14="http://schemas.microsoft.com/office/powerpoint/2010/main" val="4245699567"/>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2497392-F581-43E5-8BBF-5BB63BCB38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pic>
        <p:nvPicPr>
          <p:cNvPr id="3" name="图片 2">
            <a:extLst>
              <a:ext uri="{FF2B5EF4-FFF2-40B4-BE49-F238E27FC236}">
                <a16:creationId xmlns:a16="http://schemas.microsoft.com/office/drawing/2014/main" xmlns="" id="{85FFDF4C-53F5-4CCB-905F-A5787B57B634}"/>
              </a:ext>
            </a:extLst>
          </p:cNvPr>
          <p:cNvPicPr>
            <a:picLocks noChangeAspect="1"/>
          </p:cNvPicPr>
          <p:nvPr/>
        </p:nvPicPr>
        <p:blipFill rotWithShape="1">
          <a:blip r:embed="rId6">
            <a:extLst>
              <a:ext uri="{28A0092B-C50C-407E-A947-70E740481C1C}">
                <a14:useLocalDpi xmlns:a14="http://schemas.microsoft.com/office/drawing/2010/main" val="0"/>
              </a:ext>
            </a:extLst>
          </a:blip>
          <a:srcRect l="4305" t="5109" r="29408" b="32774"/>
          <a:stretch/>
        </p:blipFill>
        <p:spPr>
          <a:xfrm>
            <a:off x="381000" y="1352550"/>
            <a:ext cx="8575916" cy="3428999"/>
          </a:xfrm>
          <a:prstGeom prst="rect">
            <a:avLst/>
          </a:prstGeom>
        </p:spPr>
      </p:pic>
      <p:sp>
        <p:nvSpPr>
          <p:cNvPr id="14" name="文本框 13">
            <a:extLst>
              <a:ext uri="{FF2B5EF4-FFF2-40B4-BE49-F238E27FC236}">
                <a16:creationId xmlns:a16="http://schemas.microsoft.com/office/drawing/2014/main" xmlns="" id="{A9FB60AA-B70A-4C9A-BE3D-8B41E0B72A2F}"/>
              </a:ext>
            </a:extLst>
          </p:cNvPr>
          <p:cNvSpPr txBox="1"/>
          <p:nvPr/>
        </p:nvSpPr>
        <p:spPr>
          <a:xfrm>
            <a:off x="354957" y="165853"/>
            <a:ext cx="7669807" cy="1098953"/>
          </a:xfrm>
          <a:prstGeom prst="rect">
            <a:avLst/>
          </a:prstGeom>
          <a:noFill/>
        </p:spPr>
        <p:txBody>
          <a:bodyPr wrap="square" lIns="68579" tIns="34289" rIns="68579" bIns="34289" rtlCol="0">
            <a:spAutoFit/>
          </a:bodyPr>
          <a:lstStyle/>
          <a:p>
            <a:pPr defTabSz="685783">
              <a:lnSpc>
                <a:spcPct val="110000"/>
              </a:lnSpc>
            </a:pPr>
            <a:r>
              <a:rPr lang="en-US" altLang="zh-CN" sz="6600" b="1" kern="800" dirty="0" smtClean="0">
                <a:ln w="19050">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rPr>
              <a:t>THẢO LUẬN NHÓM 4</a:t>
            </a:r>
            <a:endParaRPr lang="zh-CN" altLang="en-US" sz="6600" b="1" kern="800" dirty="0">
              <a:ln w="19050">
                <a:solidFill>
                  <a:prstClr val="black">
                    <a:lumMod val="65000"/>
                    <a:lumOff val="35000"/>
                  </a:prstClr>
                </a:solidFill>
              </a:ln>
              <a:solidFill>
                <a:schemeClr val="accent2">
                  <a:lumMod val="60000"/>
                  <a:lumOff val="40000"/>
                </a:schemeClr>
              </a:solidFill>
              <a:latin typeface="UTM Azuki" pitchFamily="18" charset="0"/>
              <a:ea typeface="方正少儿简体" panose="03000509000000000000" pitchFamily="65" charset="-122"/>
              <a:cs typeface="+mn-ea"/>
              <a:sym typeface="+mn-lt"/>
            </a:endParaRPr>
          </a:p>
        </p:txBody>
      </p:sp>
      <p:pic>
        <p:nvPicPr>
          <p:cNvPr id="2" name="5c6abf3318997">
            <a:hlinkClick r:id="" action="ppaction://media"/>
            <a:extLst>
              <a:ext uri="{FF2B5EF4-FFF2-40B4-BE49-F238E27FC236}">
                <a16:creationId xmlns:a16="http://schemas.microsoft.com/office/drawing/2014/main" xmlns="" id="{BB48CF0A-4E8B-4A4D-924F-82FE0D5CB2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194" y="1516110"/>
            <a:ext cx="183563" cy="183563"/>
          </a:xfrm>
          <a:prstGeom prst="rect">
            <a:avLst/>
          </a:prstGeom>
        </p:spPr>
      </p:pic>
      <p:sp>
        <p:nvSpPr>
          <p:cNvPr id="11" name="TextBox 10">
            <a:extLst>
              <a:ext uri="{FF2B5EF4-FFF2-40B4-BE49-F238E27FC236}">
                <a16:creationId xmlns:a16="http://schemas.microsoft.com/office/drawing/2014/main" xmlns="" id="{6B3A3590-3751-93BE-81F8-A947E1BBC9B6}"/>
              </a:ext>
            </a:extLst>
          </p:cNvPr>
          <p:cNvSpPr txBox="1"/>
          <p:nvPr/>
        </p:nvSpPr>
        <p:spPr>
          <a:xfrm>
            <a:off x="2084023" y="2062518"/>
            <a:ext cx="5169869" cy="2009061"/>
          </a:xfrm>
          <a:prstGeom prst="flowChartAlternateProcess">
            <a:avLst/>
          </a:prstGeom>
          <a:noFill/>
        </p:spPr>
        <p:txBody>
          <a:bodyPr wrap="square" rtlCol="0">
            <a:spAutoFit/>
          </a:bodyPr>
          <a:lstStyle/>
          <a:p>
            <a:pPr algn="ctr"/>
            <a:r>
              <a:rPr lang="en-US" sz="2800" b="1" dirty="0" err="1" smtClean="0">
                <a:latin typeface="Cambria" pitchFamily="18" charset="0"/>
                <a:ea typeface="Cambria" pitchFamily="18" charset="0"/>
              </a:rPr>
              <a:t>Làm</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việc</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nhóm</a:t>
            </a:r>
            <a:r>
              <a:rPr lang="en-US" sz="2800" b="1" dirty="0" smtClean="0">
                <a:latin typeface="Cambria" pitchFamily="18" charset="0"/>
                <a:ea typeface="Cambria" pitchFamily="18" charset="0"/>
              </a:rPr>
              <a:t> 4, </a:t>
            </a:r>
            <a:r>
              <a:rPr lang="en-US" sz="2800" b="1" dirty="0" err="1" smtClean="0">
                <a:latin typeface="Cambria" pitchFamily="18" charset="0"/>
                <a:ea typeface="Cambria" pitchFamily="18" charset="0"/>
              </a:rPr>
              <a:t>trong</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thời</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gian</a:t>
            </a:r>
            <a:r>
              <a:rPr lang="en-US" sz="2800" b="1" dirty="0" smtClean="0">
                <a:latin typeface="Cambria" pitchFamily="18" charset="0"/>
                <a:ea typeface="Cambria" pitchFamily="18" charset="0"/>
              </a:rPr>
              <a:t> 7 </a:t>
            </a:r>
            <a:r>
              <a:rPr lang="en-US" sz="2800" b="1" dirty="0" err="1" smtClean="0">
                <a:latin typeface="Cambria" pitchFamily="18" charset="0"/>
                <a:ea typeface="Cambria" pitchFamily="18" charset="0"/>
              </a:rPr>
              <a:t>phút</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các</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em</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hãy</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suy</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nghĩ</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thảo</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luận</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cùng</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bạn</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mình</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và</a:t>
            </a:r>
            <a:r>
              <a:rPr lang="en-US" sz="2800" b="1" dirty="0" smtClean="0">
                <a:latin typeface="Cambria" pitchFamily="18" charset="0"/>
                <a:ea typeface="Cambria" pitchFamily="18" charset="0"/>
              </a:rPr>
              <a:t> chia </a:t>
            </a:r>
            <a:r>
              <a:rPr lang="en-US" sz="2800" b="1" dirty="0" err="1" smtClean="0">
                <a:latin typeface="Cambria" pitchFamily="18" charset="0"/>
                <a:ea typeface="Cambria" pitchFamily="18" charset="0"/>
              </a:rPr>
              <a:t>sẻ</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cho</a:t>
            </a:r>
            <a:r>
              <a:rPr lang="en-US" sz="2800" b="1" dirty="0" smtClean="0">
                <a:latin typeface="Cambria" pitchFamily="18" charset="0"/>
                <a:ea typeface="Cambria" pitchFamily="18" charset="0"/>
              </a:rPr>
              <a:t> </a:t>
            </a:r>
            <a:r>
              <a:rPr lang="en-US" sz="2800" b="1" dirty="0" err="1" smtClean="0">
                <a:latin typeface="Cambria" pitchFamily="18" charset="0"/>
                <a:ea typeface="Cambria" pitchFamily="18" charset="0"/>
              </a:rPr>
              <a:t>nhau</a:t>
            </a:r>
            <a:r>
              <a:rPr lang="en-US" sz="2800" b="1" dirty="0" smtClean="0">
                <a:latin typeface="Cambria" pitchFamily="18" charset="0"/>
                <a:ea typeface="Cambria" pitchFamily="18" charset="0"/>
              </a:rPr>
              <a:t>.</a:t>
            </a:r>
            <a:endParaRPr lang="en-US" sz="2800" b="1" dirty="0">
              <a:latin typeface="Cambria" pitchFamily="18" charset="0"/>
              <a:ea typeface="Cambria" pitchFamily="18" charset="0"/>
            </a:endParaRPr>
          </a:p>
        </p:txBody>
      </p:sp>
    </p:spTree>
    <p:extLst>
      <p:ext uri="{BB962C8B-B14F-4D97-AF65-F5344CB8AC3E}">
        <p14:creationId xmlns:p14="http://schemas.microsoft.com/office/powerpoint/2010/main" val="3814600897"/>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1" grpId="0"/>
    </p:bldLst>
  </p:timing>
  <p:extLst mod="1">
    <p:ext uri="{E180D4A7-C9FB-4DFB-919C-405C955672EB}">
      <p14:showEvtLst xmlns:p14="http://schemas.microsoft.com/office/powerpoint/2010/main">
        <p14:playEvt time="0"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57350"/>
            <a:ext cx="8153400" cy="3098292"/>
          </a:xfrm>
          <a:prstGeom prst="rect">
            <a:avLst/>
          </a:prstGeom>
        </p:spPr>
      </p:pic>
      <p:pic>
        <p:nvPicPr>
          <p:cNvPr id="6" name="图片 12">
            <a:extLst>
              <a:ext uri="{FF2B5EF4-FFF2-40B4-BE49-F238E27FC236}">
                <a16:creationId xmlns:a16="http://schemas.microsoft.com/office/drawing/2014/main" xmlns="" id="{22497392-F581-43E5-8BBF-5BB63BCB38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877" t="61811" r="22876" b="725"/>
          <a:stretch/>
        </p:blipFill>
        <p:spPr>
          <a:xfrm>
            <a:off x="7696200" y="18056"/>
            <a:ext cx="1550347" cy="1227478"/>
          </a:xfrm>
          <a:prstGeom prst="rect">
            <a:avLst/>
          </a:prstGeom>
        </p:spPr>
      </p:pic>
      <p:sp>
        <p:nvSpPr>
          <p:cNvPr id="8" name="文本框 13">
            <a:extLst>
              <a:ext uri="{FF2B5EF4-FFF2-40B4-BE49-F238E27FC236}">
                <a16:creationId xmlns:a16="http://schemas.microsoft.com/office/drawing/2014/main" xmlns="" id="{A9FB60AA-B70A-4C9A-BE3D-8B41E0B72A2F}"/>
              </a:ext>
            </a:extLst>
          </p:cNvPr>
          <p:cNvSpPr txBox="1"/>
          <p:nvPr/>
        </p:nvSpPr>
        <p:spPr>
          <a:xfrm>
            <a:off x="228600" y="0"/>
            <a:ext cx="7669807" cy="2506838"/>
          </a:xfrm>
          <a:prstGeom prst="rect">
            <a:avLst/>
          </a:prstGeom>
          <a:noFill/>
        </p:spPr>
        <p:txBody>
          <a:bodyPr wrap="square" lIns="68579" tIns="34289" rIns="68579" bIns="34289" rtlCol="0">
            <a:spAutoFit/>
          </a:bodyPr>
          <a:lstStyle/>
          <a:p>
            <a:pPr algn="ctr" defTabSz="685783">
              <a:lnSpc>
                <a:spcPct val="110000"/>
              </a:lnSpc>
            </a:pPr>
            <a:r>
              <a:rPr lang="en-US" altLang="zh-CN" sz="7200" b="1" kern="800" dirty="0" smtClean="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CHIA SẺ </a:t>
            </a:r>
          </a:p>
          <a:p>
            <a:pPr algn="ctr" defTabSz="685783">
              <a:lnSpc>
                <a:spcPct val="110000"/>
              </a:lnSpc>
            </a:pPr>
            <a:r>
              <a:rPr lang="en-US" altLang="zh-CN" sz="7200" b="1" kern="800" dirty="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	</a:t>
            </a:r>
            <a:r>
              <a:rPr lang="en-US" altLang="zh-CN" sz="7200" b="1" kern="800" dirty="0" smtClean="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rPr>
              <a:t>TRƯỚC LỚP</a:t>
            </a:r>
            <a:endParaRPr lang="zh-CN" altLang="en-US" sz="7200" b="1" kern="800" dirty="0">
              <a:ln w="19050">
                <a:solidFill>
                  <a:prstClr val="black">
                    <a:lumMod val="65000"/>
                    <a:lumOff val="35000"/>
                  </a:prstClr>
                </a:solidFill>
              </a:ln>
              <a:solidFill>
                <a:schemeClr val="accent4">
                  <a:lumMod val="60000"/>
                  <a:lumOff val="40000"/>
                </a:schemeClr>
              </a:solidFill>
              <a:latin typeface="UTM Azuki" pitchFamily="18" charset="0"/>
              <a:ea typeface="方正少儿简体" panose="03000509000000000000" pitchFamily="65" charset="-122"/>
              <a:cs typeface="+mn-ea"/>
              <a:sym typeface="+mn-lt"/>
            </a:endParaRPr>
          </a:p>
        </p:txBody>
      </p:sp>
    </p:spTree>
    <p:extLst>
      <p:ext uri="{BB962C8B-B14F-4D97-AF65-F5344CB8AC3E}">
        <p14:creationId xmlns:p14="http://schemas.microsoft.com/office/powerpoint/2010/main" val="3668981568"/>
      </p:ext>
    </p:extLst>
  </p:cSld>
  <p:clrMapOvr>
    <a:masterClrMapping/>
  </p:clrMapOvr>
  <mc:AlternateContent xmlns:mc="http://schemas.openxmlformats.org/markup-compatibility/2006" xmlns:p14="http://schemas.microsoft.com/office/powerpoint/2010/main">
    <mc:Choice Requires="p14">
      <p:transition spd="slow" p14:dur="1500" advClick="0" advTm="1000">
        <p:random/>
      </p:transition>
    </mc:Choice>
    <mc:Fallback xmlns="">
      <p:transition spd="slow" advClick="0" advTm="1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 1" hidden="1"/>
          <p:cNvSpPr>
            <a:spLocks noGrp="1"/>
          </p:cNvSpPr>
          <p:nvPr>
            <p:ph type="title"/>
          </p:nvPr>
        </p:nvSpPr>
        <p:spPr/>
        <p:txBody>
          <a:bodyPr/>
          <a:lstStyle/>
          <a:p>
            <a:endParaRPr lang="zh-CN" altLang="en-US">
              <a:latin typeface="+mn-lt"/>
              <a:ea typeface="+mn-ea"/>
              <a:cs typeface="+mn-ea"/>
              <a:sym typeface="+mn-lt"/>
            </a:endParaRPr>
          </a:p>
        </p:txBody>
      </p:sp>
      <p:grpSp>
        <p:nvGrpSpPr>
          <p:cNvPr id="9" name="Group 8"/>
          <p:cNvGrpSpPr/>
          <p:nvPr/>
        </p:nvGrpSpPr>
        <p:grpSpPr>
          <a:xfrm>
            <a:off x="228600" y="285750"/>
            <a:ext cx="5486400" cy="2041446"/>
            <a:chOff x="228600" y="285750"/>
            <a:chExt cx="4140308" cy="2041446"/>
          </a:xfrm>
        </p:grpSpPr>
        <p:sp>
          <p:nvSpPr>
            <p:cNvPr id="7" name="Rounded Rectangle 6"/>
            <p:cNvSpPr/>
            <p:nvPr/>
          </p:nvSpPr>
          <p:spPr>
            <a:xfrm>
              <a:off x="457199" y="590550"/>
              <a:ext cx="3911709" cy="1736646"/>
            </a:xfrm>
            <a:prstGeom prst="roundRect">
              <a:avLst/>
            </a:prstGeom>
            <a:solidFill>
              <a:schemeClr val="accent6">
                <a:lumMod val="20000"/>
                <a:lumOff val="80000"/>
              </a:schemeClr>
            </a:solidFill>
            <a:ln w="38100">
              <a:solidFill>
                <a:schemeClr val="accent2">
                  <a:lumMod val="75000"/>
                </a:schemeClr>
              </a:solidFill>
              <a:prstDash val="dashDot"/>
            </a:ln>
          </p:spPr>
          <p:txBody>
            <a:bodyPr wrap="square">
              <a:spAutoFit/>
            </a:bodyPr>
            <a:lstStyle/>
            <a:p>
              <a:pPr algn="ctr"/>
              <a:r>
                <a:rPr lang="nl-NL" sz="3200" dirty="0">
                  <a:latin typeface="Cambria" panose="02040503050406030204" pitchFamily="18" charset="0"/>
                  <a:ea typeface="Cambria" panose="02040503050406030204" pitchFamily="18" charset="0"/>
                </a:rPr>
                <a:t>Tham gia các hoạt động ở trường lớp nơi ở để khám phá khả năng của bản thân</a:t>
              </a:r>
              <a:endParaRPr lang="en-US" sz="3200" dirty="0"/>
            </a:p>
          </p:txBody>
        </p:sp>
        <p:sp>
          <p:nvSpPr>
            <p:cNvPr id="8" name="Oval 7"/>
            <p:cNvSpPr/>
            <p:nvPr/>
          </p:nvSpPr>
          <p:spPr>
            <a:xfrm>
              <a:off x="228600" y="285750"/>
              <a:ext cx="533400" cy="5334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smtClean="0">
                  <a:latin typeface="#9Slide07 SVNZiclets" panose="02000603000000000000" pitchFamily="2" charset="0"/>
                </a:rPr>
                <a:t>1</a:t>
              </a:r>
              <a:endParaRPr lang="en-US" sz="3600" dirty="0">
                <a:latin typeface="#9Slide07 SVNZiclets" panose="02000603000000000000" pitchFamily="2" charset="0"/>
              </a:endParaRPr>
            </a:p>
          </p:txBody>
        </p:sp>
      </p:grpSp>
      <p:pic>
        <p:nvPicPr>
          <p:cNvPr id="1026" name="Picture 2" descr="Check Mark Tick - Free vector graphic o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0850" y="-30900"/>
            <a:ext cx="1143000" cy="11227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9751" y="2437148"/>
            <a:ext cx="5638800" cy="2677656"/>
          </a:xfrm>
          <a:prstGeom prst="rect">
            <a:avLst/>
          </a:prstGeom>
        </p:spPr>
        <p:txBody>
          <a:bodyPr wrap="square">
            <a:spAutoFit/>
          </a:bodyPr>
          <a:lstStyle/>
          <a:p>
            <a:pPr algn="just"/>
            <a:r>
              <a:rPr lang="vi-VN" sz="2400" i="1" dirty="0">
                <a:solidFill>
                  <a:srgbClr val="000000"/>
                </a:solidFill>
                <a:latin typeface="Cambria" panose="02040503050406030204" pitchFamily="18" charset="0"/>
                <a:ea typeface="Cambria" panose="02040503050406030204" pitchFamily="18" charset="0"/>
              </a:rPr>
              <a:t>Tham gia các hoạt động ở trường, lớp sẽ tạo điều kiện cho chúng ta tiếp xúc với nhiều điều mới lạ, từ đó chúng ta bớt rụt rè, nhút nhát, tự tin trước đám đông hoặc hơn thế nữa có thể giúp chúng ta khám phá ra những khả năng mới của bản thân như ca hát, nhảy múa, làm MC…</a:t>
            </a:r>
            <a:endParaRPr lang="en-US" sz="2400" i="1" dirty="0">
              <a:latin typeface="Cambria" panose="02040503050406030204" pitchFamily="18" charset="0"/>
              <a:ea typeface="Cambria" panose="02040503050406030204" pitchFamily="18" charset="0"/>
            </a:endParaRPr>
          </a:p>
        </p:txBody>
      </p:sp>
      <p:sp>
        <p:nvSpPr>
          <p:cNvPr id="4" name="AutoShape 6" descr="Children Singing Clip Art at Clker.com - vector clip art online, royalty  free &amp; public dom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Girl is singing clipart. Free download transparent .PNG | Creazill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5901" y="676563"/>
            <a:ext cx="2667000" cy="436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85365"/>
      </p:ext>
    </p:extLst>
  </p:cSld>
  <p:clrMapOvr>
    <a:masterClrMapping/>
  </p:clrMapOvr>
  <mc:AlternateContent xmlns:mc="http://schemas.openxmlformats.org/markup-compatibility/2006" xmlns:p14="http://schemas.microsoft.com/office/powerpoint/2010/main">
    <mc:Choice Requires="p14">
      <p:transition spd="slow" p14:dur="1600" advClick="0" advTm="3000">
        <p14:gallery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5md4rj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981</Words>
  <Application>Microsoft Office PowerPoint</Application>
  <PresentationFormat>On-screen Show (16:9)</PresentationFormat>
  <Paragraphs>97</Paragraphs>
  <Slides>23</Slides>
  <Notes>23</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23</vt:i4>
      </vt:variant>
    </vt:vector>
  </HeadingPairs>
  <TitlesOfParts>
    <vt:vector size="36" baseType="lpstr">
      <vt:lpstr>#9Slide07 SVNZiclets</vt:lpstr>
      <vt:lpstr>Calibri</vt:lpstr>
      <vt:lpstr>Turbayne</vt:lpstr>
      <vt:lpstr>微软雅黑</vt:lpstr>
      <vt:lpstr>Arial</vt:lpstr>
      <vt:lpstr>方正少儿简体</vt:lpstr>
      <vt:lpstr>宋体</vt:lpstr>
      <vt:lpstr>UTM Azuki</vt:lpstr>
      <vt:lpstr>Cambria</vt:lpstr>
      <vt:lpstr>华康方圆体W7</vt:lpstr>
      <vt:lpstr>Office 主题​​</vt:lpstr>
      <vt:lpstr>1_Office 主题​​</vt:lpstr>
      <vt:lpstr>2_Office 主题​​</vt:lpstr>
      <vt:lpstr>+</vt:lpstr>
      <vt:lpstr>-</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User</dc:creator>
  <cp:lastModifiedBy>VNPC</cp:lastModifiedBy>
  <cp:revision>19</cp:revision>
  <dcterms:created xsi:type="dcterms:W3CDTF">2023-02-03T09:27:46Z</dcterms:created>
  <dcterms:modified xsi:type="dcterms:W3CDTF">2023-02-23T07:37:34Z</dcterms:modified>
</cp:coreProperties>
</file>