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7" r:id="rId1"/>
    <p:sldMasterId id="2147483800" r:id="rId2"/>
    <p:sldMasterId id="2147483812" r:id="rId3"/>
  </p:sldMasterIdLst>
  <p:notesMasterIdLst>
    <p:notesMasterId r:id="rId15"/>
  </p:notesMasterIdLst>
  <p:sldIdLst>
    <p:sldId id="6063" r:id="rId4"/>
    <p:sldId id="6069" r:id="rId5"/>
    <p:sldId id="6072" r:id="rId6"/>
    <p:sldId id="6070" r:id="rId7"/>
    <p:sldId id="6073" r:id="rId8"/>
    <p:sldId id="6075" r:id="rId9"/>
    <p:sldId id="6076" r:id="rId10"/>
    <p:sldId id="6080" r:id="rId11"/>
    <p:sldId id="6066" r:id="rId12"/>
    <p:sldId id="6081" r:id="rId13"/>
    <p:sldId id="6082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7 IcielCadena" panose="020B0604020202020204" charset="0"/>
      <p:bold r:id="rId18"/>
    </p:embeddedFont>
    <p:embeddedFont>
      <p:font typeface="#9Slide07 SVNMomento" panose="00000500000000000000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3A24"/>
    <a:srgbClr val="FCD600"/>
    <a:srgbClr val="CB4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69" autoAdjust="0"/>
  </p:normalViewPr>
  <p:slideViewPr>
    <p:cSldViewPr snapToGrid="0" showGuides="1">
      <p:cViewPr varScale="1">
        <p:scale>
          <a:sx n="77" d="100"/>
          <a:sy n="77" d="100"/>
        </p:scale>
        <p:origin x="883" y="72"/>
      </p:cViewPr>
      <p:guideLst>
        <p:guide orient="horz" pos="12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A974241D-1833-438B-8543-99DBF58AAAD6}"/>
    <pc:docChg chg="custSel delSld modSld">
      <pc:chgData name="Thảo Linh" userId="363ab10d9764815c" providerId="LiveId" clId="{A974241D-1833-438B-8543-99DBF58AAAD6}" dt="2025-04-12T03:05:21.424" v="4" actId="478"/>
      <pc:docMkLst>
        <pc:docMk/>
      </pc:docMkLst>
      <pc:sldChg chg="del">
        <pc:chgData name="Thảo Linh" userId="363ab10d9764815c" providerId="LiveId" clId="{A974241D-1833-438B-8543-99DBF58AAAD6}" dt="2025-04-12T03:05:00.993" v="0" actId="47"/>
        <pc:sldMkLst>
          <pc:docMk/>
          <pc:sldMk cId="1458723651" sldId="6064"/>
        </pc:sldMkLst>
      </pc:sldChg>
      <pc:sldChg chg="del">
        <pc:chgData name="Thảo Linh" userId="363ab10d9764815c" providerId="LiveId" clId="{A974241D-1833-438B-8543-99DBF58AAAD6}" dt="2025-04-12T03:05:02.439" v="3" actId="47"/>
        <pc:sldMkLst>
          <pc:docMk/>
          <pc:sldMk cId="1203770681" sldId="6065"/>
        </pc:sldMkLst>
      </pc:sldChg>
      <pc:sldChg chg="del">
        <pc:chgData name="Thảo Linh" userId="363ab10d9764815c" providerId="LiveId" clId="{A974241D-1833-438B-8543-99DBF58AAAD6}" dt="2025-04-12T03:05:01.371" v="1" actId="47"/>
        <pc:sldMkLst>
          <pc:docMk/>
          <pc:sldMk cId="1442630946" sldId="6067"/>
        </pc:sldMkLst>
      </pc:sldChg>
      <pc:sldChg chg="del">
        <pc:chgData name="Thảo Linh" userId="363ab10d9764815c" providerId="LiveId" clId="{A974241D-1833-438B-8543-99DBF58AAAD6}" dt="2025-04-12T03:05:01.862" v="2" actId="47"/>
        <pc:sldMkLst>
          <pc:docMk/>
          <pc:sldMk cId="349647562" sldId="6068"/>
        </pc:sldMkLst>
      </pc:sldChg>
      <pc:sldChg chg="delSp mod delAnim">
        <pc:chgData name="Thảo Linh" userId="363ab10d9764815c" providerId="LiveId" clId="{A974241D-1833-438B-8543-99DBF58AAAD6}" dt="2025-04-12T03:05:21.424" v="4" actId="478"/>
        <pc:sldMkLst>
          <pc:docMk/>
          <pc:sldMk cId="3097794995" sldId="6076"/>
        </pc:sldMkLst>
        <pc:picChg chg="del">
          <ac:chgData name="Thảo Linh" userId="363ab10d9764815c" providerId="LiveId" clId="{A974241D-1833-438B-8543-99DBF58AAAD6}" dt="2025-04-12T03:05:21.424" v="4" actId="478"/>
          <ac:picMkLst>
            <pc:docMk/>
            <pc:sldMk cId="3097794995" sldId="6076"/>
            <ac:picMk id="2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45747-AB1E-4E58-8983-AD6F917B611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02A46-91AF-4AAA-A2C3-66E2B0B64A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FE4AF-6ED7-4917-8463-375ACDC44F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82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FE4AF-6ED7-4917-8463-375ACDC44F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0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FE4AF-6ED7-4917-8463-375ACDC44F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41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FE4AF-6ED7-4917-8463-375ACDC44F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75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FE4AF-6ED7-4917-8463-375ACDC44F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47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FE4AF-6ED7-4917-8463-375ACDC44F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31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FE4AF-6ED7-4917-8463-375ACDC44F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60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FE4AF-6ED7-4917-8463-375ACDC44F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52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FE4AF-6ED7-4917-8463-375ACDC44F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28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FE4AF-6ED7-4917-8463-375ACDC44F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90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4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8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608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835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30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43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44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52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31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20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1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27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96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715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7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57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669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16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0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8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07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8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11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7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68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3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33C2-D124-41D6-ACCD-A265914CB3F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6284B-14AA-46D7-A44D-D15676203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97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436388" cy="6858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97E999-96FB-FA4A-BF49-140D91AE87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1736">
            <a:off x="8435149" y="728334"/>
            <a:ext cx="1144314" cy="11443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34" y="-150976"/>
            <a:ext cx="1099575" cy="1099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423">
            <a:off x="-237744" y="3738913"/>
            <a:ext cx="2835009" cy="28350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55" y="4219444"/>
            <a:ext cx="771525" cy="7715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257" y="3771141"/>
            <a:ext cx="1123950" cy="84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88" y="319347"/>
            <a:ext cx="9425233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/>
          <a:stretch/>
        </p:blipFill>
        <p:spPr>
          <a:xfrm>
            <a:off x="0" y="0"/>
            <a:ext cx="1220002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018" r="13876" b="23843"/>
          <a:stretch/>
        </p:blipFill>
        <p:spPr>
          <a:xfrm>
            <a:off x="410548" y="985587"/>
            <a:ext cx="10974636" cy="48868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5" y="483174"/>
            <a:ext cx="1323692" cy="1323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718" y="2697480"/>
            <a:ext cx="4160520" cy="4160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4055" y="1625933"/>
            <a:ext cx="8564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10 000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841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45" y="2395744"/>
            <a:ext cx="3346692" cy="4462256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0" y="4122236"/>
            <a:ext cx="2967064" cy="2252406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" y="2933133"/>
            <a:ext cx="3523260" cy="3467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33" y="102448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8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 b="94854"/>
          <a:stretch/>
        </p:blipFill>
        <p:spPr>
          <a:xfrm>
            <a:off x="0" y="6505074"/>
            <a:ext cx="12200021" cy="3529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5817" y="3437492"/>
            <a:ext cx="3576221" cy="35762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525041" y="692330"/>
            <a:ext cx="3106720" cy="492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1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2012169" y="234695"/>
            <a:ext cx="7037484" cy="92333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nhẩm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theo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798172" y="1878775"/>
            <a:ext cx="86229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5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nghìn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+ 3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nghìn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= 8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nghìn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</a:rPr>
              <a:t>5 000 + 3 000 = 8 000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1616103" y="3410968"/>
            <a:ext cx="634163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6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000 + 2 000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3 000 + 4 000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5 000 + 4 000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1 000 + 9 000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3096" y="1158025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M: 5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000 + 3 000 = ?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80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 b="94854"/>
          <a:stretch/>
        </p:blipFill>
        <p:spPr>
          <a:xfrm>
            <a:off x="0" y="6505074"/>
            <a:ext cx="12200021" cy="3529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1133" y="3793329"/>
            <a:ext cx="3235624" cy="32356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525041" y="692330"/>
            <a:ext cx="3106720" cy="492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1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2012169" y="234695"/>
            <a:ext cx="7037484" cy="92333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nhẩm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theo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3907014" y="1342002"/>
            <a:ext cx="82849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+ 4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= 7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3 000 + 4 000 = 7 000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158647" y="1355471"/>
            <a:ext cx="63416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b) 3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000 + 4 000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3907014" y="2716416"/>
            <a:ext cx="82849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+ 4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= 9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5 000 + 4 000 = 9 000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297554" y="2716416"/>
            <a:ext cx="63416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c) 5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000 + 4 000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551427" y="4854520"/>
            <a:ext cx="82849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+ 9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= 10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nghìn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1 000 + 9 000 = 10 000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259753" y="4090830"/>
            <a:ext cx="63416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d) 1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000 + 9 000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0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 b="94854"/>
          <a:stretch/>
        </p:blipFill>
        <p:spPr>
          <a:xfrm>
            <a:off x="0" y="6505074"/>
            <a:ext cx="12200021" cy="3529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" y="3092063"/>
            <a:ext cx="4013143" cy="4014894"/>
          </a:xfrm>
          <a:prstGeom prst="rect">
            <a:avLst/>
          </a:prstGeom>
        </p:spPr>
      </p:pic>
      <p:sp>
        <p:nvSpPr>
          <p:cNvPr id="12" name="TextBox 16"/>
          <p:cNvSpPr txBox="1"/>
          <p:nvPr/>
        </p:nvSpPr>
        <p:spPr>
          <a:xfrm>
            <a:off x="-184444" y="744708"/>
            <a:ext cx="3106720" cy="513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cs"/>
              </a:rPr>
              <a:t> 2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774744" y="268744"/>
            <a:ext cx="8076136" cy="92333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nhẩm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(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theo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mẫu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1244446" y="2389094"/>
            <a:ext cx="1025690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Nhẩm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: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2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trăm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+ 6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trăm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= 8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trăm</a:t>
            </a:r>
            <a:endParaRPr kumimoji="0" lang="en-US" sz="4800" i="0" u="none" strike="noStrike" kern="1200" cap="none" spc="0" normalizeH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nghìn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trăm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+ 6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trăm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= 4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nghìn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8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trăm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4 200 + 600 = 4 800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2084" y="1529499"/>
            <a:ext cx="63416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M: 4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200 + 600 = ?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479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 b="94854"/>
          <a:stretch/>
        </p:blipFill>
        <p:spPr>
          <a:xfrm>
            <a:off x="0" y="6505074"/>
            <a:ext cx="12200021" cy="3529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85" y="3290183"/>
            <a:ext cx="4013143" cy="4014894"/>
          </a:xfrm>
          <a:prstGeom prst="rect">
            <a:avLst/>
          </a:prstGeom>
        </p:spPr>
      </p:pic>
      <p:sp>
        <p:nvSpPr>
          <p:cNvPr id="12" name="TextBox 16"/>
          <p:cNvSpPr txBox="1"/>
          <p:nvPr/>
        </p:nvSpPr>
        <p:spPr>
          <a:xfrm>
            <a:off x="-184444" y="744708"/>
            <a:ext cx="3106720" cy="513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cs"/>
              </a:rPr>
              <a:t> 2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774744" y="268744"/>
            <a:ext cx="8076136" cy="92333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nhẩm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(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theo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mẫu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0123" y="1646355"/>
            <a:ext cx="6579271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Cambria" panose="02040503050406030204" pitchFamily="18" charset="0"/>
              </a:rPr>
              <a:t>  3 200 + 700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Cambria" panose="02040503050406030204" pitchFamily="18" charset="0"/>
              </a:rPr>
              <a:t>  5 000 + 500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Cambria" panose="02040503050406030204" pitchFamily="18" charset="0"/>
              </a:rPr>
              <a:t>  8 600 + 200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ea typeface="Cambria" panose="02040503050406030204" pitchFamily="18" charset="0"/>
              </a:rPr>
              <a:t>  6 100 + 800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1906" y="1570187"/>
            <a:ext cx="24753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= 3 900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1905" y="2723902"/>
            <a:ext cx="24753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= 5 500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5493" y="3862346"/>
            <a:ext cx="2496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= 8 800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18549" y="5024622"/>
            <a:ext cx="24753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= 6 900</a:t>
            </a:r>
          </a:p>
        </p:txBody>
      </p:sp>
    </p:spTree>
    <p:extLst>
      <p:ext uri="{BB962C8B-B14F-4D97-AF65-F5344CB8AC3E}">
        <p14:creationId xmlns:p14="http://schemas.microsoft.com/office/powerpoint/2010/main" val="1270239906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2.22222E-6 L -0.48268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8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 b="94854"/>
          <a:stretch/>
        </p:blipFill>
        <p:spPr>
          <a:xfrm>
            <a:off x="0" y="6505074"/>
            <a:ext cx="12200021" cy="35292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0482" y="184415"/>
            <a:ext cx="2841010" cy="1360429"/>
            <a:chOff x="128332" y="123943"/>
            <a:chExt cx="2841010" cy="136042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12358BA-33FC-664E-A115-1FFF60D0A262}"/>
                </a:ext>
              </a:extLst>
            </p:cNvPr>
            <p:cNvSpPr txBox="1"/>
            <p:nvPr/>
          </p:nvSpPr>
          <p:spPr>
            <a:xfrm>
              <a:off x="1037973" y="561042"/>
              <a:ext cx="1931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5400" b="1" dirty="0">
                  <a:solidFill>
                    <a:srgbClr val="C00000"/>
                  </a:solidFill>
                  <a:ea typeface="字魂37号-波纹乖乖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BÀI 3</a:t>
              </a:r>
              <a:endParaRPr kumimoji="1" lang="zh-CN" altLang="en-US" sz="5400" b="1" dirty="0">
                <a:solidFill>
                  <a:srgbClr val="C00000"/>
                </a:solidFill>
                <a:ea typeface="字魂37号-波纹乖乖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32" y="123943"/>
              <a:ext cx="1203164" cy="1203164"/>
            </a:xfrm>
            <a:prstGeom prst="rect">
              <a:avLst/>
            </a:prstGeom>
          </p:spPr>
        </p:pic>
      </p:grpSp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67361" y="1425430"/>
            <a:ext cx="11562080" cy="50590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48927" y="313738"/>
            <a:ext cx="9403080" cy="1231106"/>
          </a:xfrm>
          <a:prstGeom prst="rect">
            <a:avLst/>
          </a:prstGeom>
          <a:solidFill>
            <a:schemeClr val="bg1"/>
          </a:solidFill>
          <a:ln w="28575">
            <a:solidFill>
              <a:srgbClr val="CB452F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ea typeface="Cambria" panose="02040503050406030204" pitchFamily="18" charset="0"/>
              </a:rPr>
              <a:t>Dế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mèn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sẽ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đến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cửa</a:t>
            </a:r>
            <a:r>
              <a:rPr lang="en-US" sz="4000" dirty="0">
                <a:ea typeface="Cambria" panose="02040503050406030204" pitchFamily="18" charset="0"/>
              </a:rPr>
              <a:t> hang </a:t>
            </a:r>
            <a:r>
              <a:rPr lang="en-US" sz="4000" dirty="0" err="1">
                <a:ea typeface="Cambria" panose="02040503050406030204" pitchFamily="18" charset="0"/>
              </a:rPr>
              <a:t>ghi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phép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tính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có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kết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quả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lớn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nhất</a:t>
            </a:r>
            <a:r>
              <a:rPr lang="en-US" sz="4000" dirty="0">
                <a:ea typeface="Cambria" panose="02040503050406030204" pitchFamily="18" charset="0"/>
              </a:rPr>
              <a:t>. </a:t>
            </a:r>
            <a:r>
              <a:rPr lang="en-US" sz="4000" dirty="0" err="1">
                <a:ea typeface="Cambria" panose="02040503050406030204" pitchFamily="18" charset="0"/>
              </a:rPr>
              <a:t>Dế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mèn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sẽ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đến</a:t>
            </a:r>
            <a:r>
              <a:rPr lang="en-US" sz="4000" dirty="0">
                <a:ea typeface="Cambria" panose="02040503050406030204" pitchFamily="18" charset="0"/>
              </a:rPr>
              <a:t> </a:t>
            </a:r>
            <a:r>
              <a:rPr lang="en-US" sz="4000" dirty="0" err="1">
                <a:ea typeface="Cambria" panose="02040503050406030204" pitchFamily="18" charset="0"/>
              </a:rPr>
              <a:t>của</a:t>
            </a:r>
            <a:r>
              <a:rPr lang="en-US" sz="4000" dirty="0">
                <a:ea typeface="Cambria" panose="02040503050406030204" pitchFamily="18" charset="0"/>
              </a:rPr>
              <a:t> hang </a:t>
            </a:r>
            <a:r>
              <a:rPr lang="en-US" sz="4000" dirty="0" err="1">
                <a:ea typeface="Cambria" panose="02040503050406030204" pitchFamily="18" charset="0"/>
              </a:rPr>
              <a:t>nào</a:t>
            </a:r>
            <a:r>
              <a:rPr lang="en-US" sz="4000" dirty="0">
                <a:ea typeface="Cambria" panose="02040503050406030204" pitchFamily="18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2787356" y="1942290"/>
            <a:ext cx="1916724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cs"/>
              </a:rPr>
              <a:t>7 800</a:t>
            </a:r>
          </a:p>
        </p:txBody>
      </p:sp>
      <p:sp>
        <p:nvSpPr>
          <p:cNvPr id="23" name="TextBox 16"/>
          <p:cNvSpPr txBox="1"/>
          <p:nvPr/>
        </p:nvSpPr>
        <p:spPr>
          <a:xfrm>
            <a:off x="6065713" y="1942290"/>
            <a:ext cx="1916724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cs"/>
              </a:rPr>
              <a:t> 8 300</a:t>
            </a:r>
          </a:p>
        </p:txBody>
      </p:sp>
      <p:sp>
        <p:nvSpPr>
          <p:cNvPr id="24" name="TextBox 16"/>
          <p:cNvSpPr txBox="1"/>
          <p:nvPr/>
        </p:nvSpPr>
        <p:spPr>
          <a:xfrm>
            <a:off x="9164513" y="1947592"/>
            <a:ext cx="1916724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cs"/>
              </a:rPr>
              <a:t> 8 000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22588" y="2793180"/>
            <a:ext cx="10627732" cy="3038792"/>
            <a:chOff x="822588" y="2793180"/>
            <a:chExt cx="10627732" cy="30387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588" y="2793180"/>
              <a:ext cx="10627732" cy="3038792"/>
            </a:xfrm>
            <a:prstGeom prst="rect">
              <a:avLst/>
            </a:prstGeom>
          </p:spPr>
        </p:pic>
        <p:sp>
          <p:nvSpPr>
            <p:cNvPr id="27" name="Oval 2"/>
            <p:cNvSpPr/>
            <p:nvPr/>
          </p:nvSpPr>
          <p:spPr>
            <a:xfrm>
              <a:off x="963546" y="4912313"/>
              <a:ext cx="1200533" cy="624604"/>
            </a:xfrm>
            <a:custGeom>
              <a:avLst/>
              <a:gdLst>
                <a:gd name="connsiteX0" fmla="*/ 0 w 1188720"/>
                <a:gd name="connsiteY0" fmla="*/ 276742 h 553483"/>
                <a:gd name="connsiteX1" fmla="*/ 594360 w 1188720"/>
                <a:gd name="connsiteY1" fmla="*/ 0 h 553483"/>
                <a:gd name="connsiteX2" fmla="*/ 1188720 w 1188720"/>
                <a:gd name="connsiteY2" fmla="*/ 276742 h 553483"/>
                <a:gd name="connsiteX3" fmla="*/ 594360 w 1188720"/>
                <a:gd name="connsiteY3" fmla="*/ 553484 h 553483"/>
                <a:gd name="connsiteX4" fmla="*/ 0 w 1188720"/>
                <a:gd name="connsiteY4" fmla="*/ 276742 h 553483"/>
                <a:gd name="connsiteX0" fmla="*/ 8 w 1188728"/>
                <a:gd name="connsiteY0" fmla="*/ 358022 h 634764"/>
                <a:gd name="connsiteX1" fmla="*/ 584208 w 1188728"/>
                <a:gd name="connsiteY1" fmla="*/ 0 h 634764"/>
                <a:gd name="connsiteX2" fmla="*/ 1188728 w 1188728"/>
                <a:gd name="connsiteY2" fmla="*/ 358022 h 634764"/>
                <a:gd name="connsiteX3" fmla="*/ 594368 w 1188728"/>
                <a:gd name="connsiteY3" fmla="*/ 634764 h 634764"/>
                <a:gd name="connsiteX4" fmla="*/ 8 w 1188728"/>
                <a:gd name="connsiteY4" fmla="*/ 358022 h 634764"/>
                <a:gd name="connsiteX0" fmla="*/ 11813 w 1200533"/>
                <a:gd name="connsiteY0" fmla="*/ 358022 h 624604"/>
                <a:gd name="connsiteX1" fmla="*/ 596013 w 1200533"/>
                <a:gd name="connsiteY1" fmla="*/ 0 h 624604"/>
                <a:gd name="connsiteX2" fmla="*/ 1200533 w 1200533"/>
                <a:gd name="connsiteY2" fmla="*/ 358022 h 624604"/>
                <a:gd name="connsiteX3" fmla="*/ 352173 w 1200533"/>
                <a:gd name="connsiteY3" fmla="*/ 624604 h 624604"/>
                <a:gd name="connsiteX4" fmla="*/ 11813 w 1200533"/>
                <a:gd name="connsiteY4" fmla="*/ 358022 h 62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533" h="624604">
                  <a:moveTo>
                    <a:pt x="11813" y="358022"/>
                  </a:moveTo>
                  <a:cubicBezTo>
                    <a:pt x="52453" y="253921"/>
                    <a:pt x="267757" y="0"/>
                    <a:pt x="596013" y="0"/>
                  </a:cubicBezTo>
                  <a:cubicBezTo>
                    <a:pt x="924269" y="0"/>
                    <a:pt x="1200533" y="205182"/>
                    <a:pt x="1200533" y="358022"/>
                  </a:cubicBezTo>
                  <a:cubicBezTo>
                    <a:pt x="1200533" y="510862"/>
                    <a:pt x="680429" y="624604"/>
                    <a:pt x="352173" y="624604"/>
                  </a:cubicBezTo>
                  <a:cubicBezTo>
                    <a:pt x="23917" y="624604"/>
                    <a:pt x="-28827" y="462123"/>
                    <a:pt x="11813" y="358022"/>
                  </a:cubicBezTo>
                  <a:close/>
                </a:path>
              </a:pathLst>
            </a:cu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8" name="Picture 2" descr="Cricket Bug Icon Clipart , Png Download, Transparent Png , Transparent Png  Image - PNGit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54" b="100000" l="0" r="100000">
                        <a14:foregroundMark x1="60930" y1="59539" x2="85581" y2="50329"/>
                        <a14:foregroundMark x1="63837" y1="46711" x2="91395" y2="5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0" y="4510194"/>
            <a:ext cx="1480060" cy="10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20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3.7037E-7 L 0.35494 0.00902 L 0.42369 -0.19306 " pathEditMode="relative" ptsTypes="A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3" grpId="1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 b="94854"/>
          <a:stretch/>
        </p:blipFill>
        <p:spPr>
          <a:xfrm>
            <a:off x="0" y="6505074"/>
            <a:ext cx="12200021" cy="352926"/>
          </a:xfrm>
          <a:prstGeom prst="rect">
            <a:avLst/>
          </a:prstGeom>
        </p:spPr>
      </p:pic>
      <p:sp>
        <p:nvSpPr>
          <p:cNvPr id="23" name="TextBox 16"/>
          <p:cNvSpPr txBox="1"/>
          <p:nvPr/>
        </p:nvSpPr>
        <p:spPr>
          <a:xfrm>
            <a:off x="-208526" y="624827"/>
            <a:ext cx="3107835" cy="464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#9Slide07 IcielCadena" panose="02000503000000020004" pitchFamily="2" charset="0"/>
                <a:cs typeface="#9Slide03 Cousine Bold" panose="02070709020205020404" pitchFamily="49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#9Slide07 IcielCadena" panose="02000503000000020004" pitchFamily="2" charset="0"/>
                <a:cs typeface="#9Slide03 Cousine Bold" panose="02070709020205020404" pitchFamily="49" charset="0"/>
              </a:rPr>
              <a:t>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4" b="100000" l="0" r="100000">
                        <a14:foregroundMark x1="27910" y1="98077" x2="31417" y2="92582"/>
                        <a14:foregroundMark x1="68724" y1="62912" x2="84432" y2="66758"/>
                        <a14:backgroundMark x1="28471" y1="98626" x2="28471" y2="98626"/>
                        <a14:backgroundMark x1="27069" y1="98901" x2="27069" y2="98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436" y="3351340"/>
            <a:ext cx="5498484" cy="280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flipV="1">
            <a:off x="6954519" y="1292335"/>
            <a:ext cx="44805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610856" y="729471"/>
            <a:ext cx="384048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01847" y="1870439"/>
            <a:ext cx="192024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099559" y="2423143"/>
            <a:ext cx="73152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56004" y="1292335"/>
            <a:ext cx="40233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56004" y="1870439"/>
            <a:ext cx="3657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47639" y="1867391"/>
            <a:ext cx="621792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56004" y="2421111"/>
            <a:ext cx="118872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656004" y="2964046"/>
            <a:ext cx="32004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246880" y="878342"/>
            <a:ext cx="2432484" cy="413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39962" y="1445776"/>
            <a:ext cx="2080678" cy="413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573331" y="1420429"/>
            <a:ext cx="892228" cy="413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56004" y="1975073"/>
            <a:ext cx="1265756" cy="413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6"/>
          <p:cNvSpPr txBox="1"/>
          <p:nvPr/>
        </p:nvSpPr>
        <p:spPr>
          <a:xfrm>
            <a:off x="2656004" y="234697"/>
            <a:ext cx="874961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một trận bóng đá, số khán giả ở khán đài A là 4 625 người. Số khán giả ở khán đài B nhiều hơn số khán giả ở khán đài A là 438 người. Hỏi số khán giả ở cả hai khán đài là bao nhiêu người?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94995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 b="94854"/>
          <a:stretch/>
        </p:blipFill>
        <p:spPr>
          <a:xfrm>
            <a:off x="0" y="6505074"/>
            <a:ext cx="12200021" cy="352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9860F2-5510-4148-BB4B-F162FBDBCC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528" y="3532528"/>
            <a:ext cx="3325472" cy="33254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4828" y="3512682"/>
            <a:ext cx="8183679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Số kh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 giả ở khán đài B là: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4 625 + 438 = 5 063 (người)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 khán giả ở cả hai khán đài là: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4 625 + 5 063 = 9 688 (người)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Đáp số: 9 688 người. 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204807" y="2340929"/>
            <a:ext cx="2281167" cy="970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-208526" y="624827"/>
            <a:ext cx="3107835" cy="464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#9Slide07 IcielCadena" panose="02000503000000020004" pitchFamily="2" charset="0"/>
                <a:cs typeface="#9Slide03 Cousine Bold" panose="02070709020205020404" pitchFamily="49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#9Slide07 IcielCadena" panose="02000503000000020004" pitchFamily="2" charset="0"/>
                <a:cs typeface="#9Slide03 Cousine Bold" panose="02070709020205020404" pitchFamily="49" charset="0"/>
              </a:rPr>
              <a:t> 4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2656004" y="234697"/>
            <a:ext cx="929215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một trận bóng đá, số khán giả ở khán đài A là 4 625 người. Số khán giả ở khán đài B nhiều hơn số khán giả ở khán đài A là 438 người. Hỏi số khán giả ở cả hai khán đài là bao nhiêu người?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05883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/>
          <a:stretch/>
        </p:blipFill>
        <p:spPr>
          <a:xfrm>
            <a:off x="0" y="0"/>
            <a:ext cx="1220002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018" r="13876" b="23843"/>
          <a:stretch/>
        </p:blipFill>
        <p:spPr>
          <a:xfrm>
            <a:off x="410548" y="985587"/>
            <a:ext cx="10974636" cy="48868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5" y="483174"/>
            <a:ext cx="1323692" cy="1323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038" y="1413800"/>
            <a:ext cx="5444200" cy="544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261444" y="2321004"/>
            <a:ext cx="88249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3810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ysDash"/>
                </a:ln>
                <a:solidFill>
                  <a:schemeClr val="bg1"/>
                </a:solidFill>
                <a:latin typeface="#9Slide07 SVNMomento" panose="000005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810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462</Words>
  <Application>Microsoft Office PowerPoint</Application>
  <PresentationFormat>Widescreen</PresentationFormat>
  <Paragraphs>63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#9Slide07 SVNMomento</vt:lpstr>
      <vt:lpstr>思源黑体 CN Bold</vt:lpstr>
      <vt:lpstr>#9Slide07 IcielCadena</vt:lpstr>
      <vt:lpstr>Calibri</vt:lpstr>
      <vt:lpstr>思源黑体 CN Light</vt:lpstr>
      <vt:lpstr>Cambria</vt:lpstr>
      <vt:lpstr>字魂37号-波纹乖乖体</vt:lpstr>
      <vt:lpstr>Calibri Light</vt:lpstr>
      <vt:lpstr>等线</vt:lpstr>
      <vt:lpstr>Arial</vt:lpstr>
      <vt:lpstr>1_Office 主题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 梦婷</dc:creator>
  <cp:lastModifiedBy>Thảo Linh</cp:lastModifiedBy>
  <cp:revision>18</cp:revision>
  <dcterms:created xsi:type="dcterms:W3CDTF">2021-08-17T08:30:28Z</dcterms:created>
  <dcterms:modified xsi:type="dcterms:W3CDTF">2025-04-12T03:05:41Z</dcterms:modified>
</cp:coreProperties>
</file>