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17" r:id="rId3"/>
    <p:sldId id="333" r:id="rId4"/>
    <p:sldId id="334" r:id="rId5"/>
    <p:sldId id="335" r:id="rId6"/>
    <p:sldId id="300" r:id="rId7"/>
    <p:sldId id="299" r:id="rId8"/>
    <p:sldId id="336" r:id="rId9"/>
    <p:sldId id="337" r:id="rId10"/>
    <p:sldId id="338" r:id="rId11"/>
    <p:sldId id="340" r:id="rId12"/>
    <p:sldId id="343" r:id="rId13"/>
    <p:sldId id="345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</p:embeddedFont>
    <p:embeddedFont>
      <p:font typeface="#9Slide07 Altus" panose="020B0604020202020204" charset="0"/>
      <p:regular r:id="rId17"/>
    </p:embeddedFont>
    <p:embeddedFont>
      <p:font typeface="#9Slide07 HoneyCream" panose="020B0604020202020204" charset="0"/>
      <p:regular r:id="rId18"/>
    </p:embeddedFont>
    <p:embeddedFont>
      <p:font typeface="#9Slide07 SFU Rhythm" panose="020B0604020202020204" charset="0"/>
      <p:regular r:id="rId19"/>
    </p:embeddedFont>
    <p:embeddedFont>
      <p:font typeface="#9Slide07 SVNZiclets" panose="02000603000000000000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CB"/>
    <a:srgbClr val="F9D044"/>
    <a:srgbClr val="8DCCE3"/>
    <a:srgbClr val="508E2B"/>
    <a:srgbClr val="9CC7D4"/>
    <a:srgbClr val="FA3702"/>
    <a:srgbClr val="ED29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06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376CD8DA-2E4F-4EE1-828D-65FE1BCE9ADF}"/>
    <pc:docChg chg="delSld delMainMaster">
      <pc:chgData name="Thảo Linh" userId="363ab10d9764815c" providerId="LiveId" clId="{376CD8DA-2E4F-4EE1-828D-65FE1BCE9ADF}" dt="2025-04-12T02:12:25.641" v="8" actId="47"/>
      <pc:docMkLst>
        <pc:docMk/>
      </pc:docMkLst>
      <pc:sldChg chg="del">
        <pc:chgData name="Thảo Linh" userId="363ab10d9764815c" providerId="LiveId" clId="{376CD8DA-2E4F-4EE1-828D-65FE1BCE9ADF}" dt="2025-04-12T02:12:00.139" v="0" actId="47"/>
        <pc:sldMkLst>
          <pc:docMk/>
          <pc:sldMk cId="3213991445" sldId="323"/>
        </pc:sldMkLst>
      </pc:sldChg>
      <pc:sldChg chg="del">
        <pc:chgData name="Thảo Linh" userId="363ab10d9764815c" providerId="LiveId" clId="{376CD8DA-2E4F-4EE1-828D-65FE1BCE9ADF}" dt="2025-04-12T02:12:00.956" v="1" actId="47"/>
        <pc:sldMkLst>
          <pc:docMk/>
          <pc:sldMk cId="2531798445" sldId="324"/>
        </pc:sldMkLst>
      </pc:sldChg>
      <pc:sldChg chg="del">
        <pc:chgData name="Thảo Linh" userId="363ab10d9764815c" providerId="LiveId" clId="{376CD8DA-2E4F-4EE1-828D-65FE1BCE9ADF}" dt="2025-04-12T02:12:01.551" v="2" actId="47"/>
        <pc:sldMkLst>
          <pc:docMk/>
          <pc:sldMk cId="1788537809" sldId="332"/>
        </pc:sldMkLst>
      </pc:sldChg>
      <pc:sldChg chg="del">
        <pc:chgData name="Thảo Linh" userId="363ab10d9764815c" providerId="LiveId" clId="{376CD8DA-2E4F-4EE1-828D-65FE1BCE9ADF}" dt="2025-04-12T02:12:09.769" v="5" actId="47"/>
        <pc:sldMkLst>
          <pc:docMk/>
          <pc:sldMk cId="3462790535" sldId="339"/>
        </pc:sldMkLst>
      </pc:sldChg>
      <pc:sldChg chg="del">
        <pc:chgData name="Thảo Linh" userId="363ab10d9764815c" providerId="LiveId" clId="{376CD8DA-2E4F-4EE1-828D-65FE1BCE9ADF}" dt="2025-04-12T02:12:05.350" v="3" actId="47"/>
        <pc:sldMkLst>
          <pc:docMk/>
          <pc:sldMk cId="2325350228" sldId="341"/>
        </pc:sldMkLst>
      </pc:sldChg>
      <pc:sldChg chg="del">
        <pc:chgData name="Thảo Linh" userId="363ab10d9764815c" providerId="LiveId" clId="{376CD8DA-2E4F-4EE1-828D-65FE1BCE9ADF}" dt="2025-04-12T02:12:08.934" v="4" actId="47"/>
        <pc:sldMkLst>
          <pc:docMk/>
          <pc:sldMk cId="200195587" sldId="346"/>
        </pc:sldMkLst>
      </pc:sldChg>
      <pc:sldChg chg="del">
        <pc:chgData name="Thảo Linh" userId="363ab10d9764815c" providerId="LiveId" clId="{376CD8DA-2E4F-4EE1-828D-65FE1BCE9ADF}" dt="2025-04-12T02:12:24.668" v="6" actId="47"/>
        <pc:sldMkLst>
          <pc:docMk/>
          <pc:sldMk cId="2645535121" sldId="347"/>
        </pc:sldMkLst>
      </pc:sldChg>
      <pc:sldChg chg="del">
        <pc:chgData name="Thảo Linh" userId="363ab10d9764815c" providerId="LiveId" clId="{376CD8DA-2E4F-4EE1-828D-65FE1BCE9ADF}" dt="2025-04-12T02:12:25.138" v="7" actId="47"/>
        <pc:sldMkLst>
          <pc:docMk/>
          <pc:sldMk cId="832311478" sldId="348"/>
        </pc:sldMkLst>
      </pc:sldChg>
      <pc:sldChg chg="del">
        <pc:chgData name="Thảo Linh" userId="363ab10d9764815c" providerId="LiveId" clId="{376CD8DA-2E4F-4EE1-828D-65FE1BCE9ADF}" dt="2025-04-12T02:12:25.641" v="8" actId="47"/>
        <pc:sldMkLst>
          <pc:docMk/>
          <pc:sldMk cId="1295422192" sldId="349"/>
        </pc:sldMkLst>
      </pc:sldChg>
      <pc:sldMasterChg chg="del delSldLayout">
        <pc:chgData name="Thảo Linh" userId="363ab10d9764815c" providerId="LiveId" clId="{376CD8DA-2E4F-4EE1-828D-65FE1BCE9ADF}" dt="2025-04-12T02:12:08.934" v="4" actId="47"/>
        <pc:sldMasterMkLst>
          <pc:docMk/>
          <pc:sldMasterMk cId="429475486" sldId="2147483670"/>
        </pc:sldMasterMkLst>
        <pc:sldLayoutChg chg="del">
          <pc:chgData name="Thảo Linh" userId="363ab10d9764815c" providerId="LiveId" clId="{376CD8DA-2E4F-4EE1-828D-65FE1BCE9ADF}" dt="2025-04-12T02:12:08.934" v="4" actId="47"/>
          <pc:sldLayoutMkLst>
            <pc:docMk/>
            <pc:sldMasterMk cId="429475486" sldId="2147483670"/>
            <pc:sldLayoutMk cId="3156259231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D85DD-9F2C-44F3-8AA4-E194CF00A0E3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A5CAA-BB68-423E-A4B8-485E82B1B0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904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A5CAA-BB68-423E-A4B8-485E82B1B06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717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A5CAA-BB68-423E-A4B8-485E82B1B0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450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A5CAA-BB68-423E-A4B8-485E82B1B06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185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A5CAA-BB68-423E-A4B8-485E82B1B06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121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59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33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26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1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27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10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76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31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89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65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24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56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5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4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424543" y="384628"/>
            <a:ext cx="11342914" cy="6088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424543" y="384628"/>
            <a:ext cx="11342914" cy="6088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2" r="5599" b="66349"/>
          <a:stretch/>
        </p:blipFill>
        <p:spPr>
          <a:xfrm flipH="1">
            <a:off x="424543" y="384628"/>
            <a:ext cx="1208106" cy="1445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2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9886" y="794657"/>
            <a:ext cx="10392228" cy="5268686"/>
          </a:xfrm>
          <a:prstGeom prst="rect">
            <a:avLst/>
          </a:prstGeom>
          <a:solidFill>
            <a:srgbClr val="FFEFCB"/>
          </a:solidFill>
          <a:ln>
            <a:noFill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id="{0A88477C-0AA9-4022-A800-8A39A9BDB9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439" y="4384092"/>
            <a:ext cx="1877138" cy="2346085"/>
          </a:xfrm>
          <a:prstGeom prst="rect">
            <a:avLst/>
          </a:prstGeom>
        </p:spPr>
      </p:pic>
      <p:pic>
        <p:nvPicPr>
          <p:cNvPr id="15" name="图片 42">
            <a:extLst>
              <a:ext uri="{FF2B5EF4-FFF2-40B4-BE49-F238E27FC236}">
                <a16:creationId xmlns:a16="http://schemas.microsoft.com/office/drawing/2014/main" id="{9DA012B0-24A7-4F15-9306-0205D069B8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t="58761" r="71974" b="8662"/>
          <a:stretch/>
        </p:blipFill>
        <p:spPr>
          <a:xfrm>
            <a:off x="556948" y="873691"/>
            <a:ext cx="1876501" cy="1101246"/>
          </a:xfrm>
          <a:prstGeom prst="rect">
            <a:avLst/>
          </a:prstGeom>
        </p:spPr>
      </p:pic>
      <p:pic>
        <p:nvPicPr>
          <p:cNvPr id="16" name="图片 41">
            <a:extLst>
              <a:ext uri="{FF2B5EF4-FFF2-40B4-BE49-F238E27FC236}">
                <a16:creationId xmlns:a16="http://schemas.microsoft.com/office/drawing/2014/main" id="{60487474-1146-4612-A02B-59E4510157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5" t="32152" b="35271"/>
          <a:stretch/>
        </p:blipFill>
        <p:spPr>
          <a:xfrm>
            <a:off x="8999767" y="397329"/>
            <a:ext cx="2906579" cy="1390011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D873063E-174F-4A8F-82F6-F5D188EF75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23" r="1923" b="5582"/>
          <a:stretch/>
        </p:blipFill>
        <p:spPr>
          <a:xfrm>
            <a:off x="-22290" y="5165479"/>
            <a:ext cx="12192000" cy="16871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0" y="-101276"/>
            <a:ext cx="1503506" cy="1503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221" y="873691"/>
            <a:ext cx="10961558" cy="5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3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9886" y="794657"/>
            <a:ext cx="10392228" cy="5268686"/>
          </a:xfrm>
          <a:prstGeom prst="rect">
            <a:avLst/>
          </a:prstGeom>
          <a:solidFill>
            <a:schemeClr val="accent1">
              <a:lumMod val="20000"/>
              <a:lumOff val="80000"/>
              <a:alpha val="81000"/>
            </a:schemeClr>
          </a:solidFill>
          <a:ln w="38100">
            <a:solidFill>
              <a:schemeClr val="tx1"/>
            </a:solidFill>
            <a:prstDash val="dashDot"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D873063E-174F-4A8F-82F6-F5D188EF75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3" r="1923" b="5582"/>
          <a:stretch/>
        </p:blipFill>
        <p:spPr>
          <a:xfrm>
            <a:off x="-22290" y="5165479"/>
            <a:ext cx="12192000" cy="1687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218" y="906616"/>
            <a:ext cx="6072142" cy="5255207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28F3538D-70C5-493F-B0BB-E73B5B1AAC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676" y="339738"/>
            <a:ext cx="6178524" cy="617852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1525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9886" y="794657"/>
            <a:ext cx="10392228" cy="5268686"/>
          </a:xfrm>
          <a:prstGeom prst="rect">
            <a:avLst/>
          </a:prstGeom>
          <a:solidFill>
            <a:srgbClr val="FFEFCB"/>
          </a:solidFill>
          <a:ln>
            <a:noFill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49BCB64-7CBC-5FE7-5DC4-4CB50A62DEAA}"/>
              </a:ext>
            </a:extLst>
          </p:cNvPr>
          <p:cNvSpPr txBox="1"/>
          <p:nvPr/>
        </p:nvSpPr>
        <p:spPr>
          <a:xfrm>
            <a:off x="-97127" y="1037388"/>
            <a:ext cx="90746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ln>
                  <a:solidFill>
                    <a:schemeClr val="tx1"/>
                  </a:solidFill>
                </a:ln>
                <a:solidFill>
                  <a:srgbClr val="FFEFCB"/>
                </a:solidFill>
                <a:latin typeface="#9Slide07 SFU Rhythm" panose="00000400000000000000" pitchFamily="2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TRÒ CHƠI</a:t>
            </a:r>
            <a:endParaRPr lang="zh-CN" altLang="en-US" sz="6600" dirty="0">
              <a:ln>
                <a:solidFill>
                  <a:schemeClr val="tx1"/>
                </a:solidFill>
              </a:ln>
              <a:solidFill>
                <a:srgbClr val="FFEFCB"/>
              </a:solidFill>
              <a:latin typeface="#9Slide07 SFU Rhythm" panose="00000400000000000000" pitchFamily="2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7B924A4-D525-FFBC-1D44-A4E44011A869}"/>
              </a:ext>
            </a:extLst>
          </p:cNvPr>
          <p:cNvSpPr txBox="1"/>
          <p:nvPr/>
        </p:nvSpPr>
        <p:spPr>
          <a:xfrm>
            <a:off x="4049361" y="1974937"/>
            <a:ext cx="754359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>
                <a:ln w="53975">
                  <a:gradFill>
                    <a:gsLst>
                      <a:gs pos="54000">
                        <a:schemeClr val="accent1">
                          <a:lumMod val="50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9D044"/>
                </a:solidFill>
                <a:latin typeface="#9Slide07 SVNZiclets" panose="02000603000000000000" pitchFamily="2" charset="0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rPr>
              <a:t>TRUYỀN ĐIỆN</a:t>
            </a:r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id="{0A88477C-0AA9-4022-A800-8A39A9BDB9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439" y="4384092"/>
            <a:ext cx="1877138" cy="2346085"/>
          </a:xfrm>
          <a:prstGeom prst="rect">
            <a:avLst/>
          </a:prstGeom>
        </p:spPr>
      </p:pic>
      <p:pic>
        <p:nvPicPr>
          <p:cNvPr id="15" name="图片 42">
            <a:extLst>
              <a:ext uri="{FF2B5EF4-FFF2-40B4-BE49-F238E27FC236}">
                <a16:creationId xmlns:a16="http://schemas.microsoft.com/office/drawing/2014/main" id="{9DA012B0-24A7-4F15-9306-0205D069B8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t="58761" r="71974" b="8662"/>
          <a:stretch/>
        </p:blipFill>
        <p:spPr>
          <a:xfrm>
            <a:off x="556948" y="873691"/>
            <a:ext cx="1876501" cy="1101246"/>
          </a:xfrm>
          <a:prstGeom prst="rect">
            <a:avLst/>
          </a:prstGeom>
        </p:spPr>
      </p:pic>
      <p:pic>
        <p:nvPicPr>
          <p:cNvPr id="16" name="图片 41">
            <a:extLst>
              <a:ext uri="{FF2B5EF4-FFF2-40B4-BE49-F238E27FC236}">
                <a16:creationId xmlns:a16="http://schemas.microsoft.com/office/drawing/2014/main" id="{60487474-1146-4612-A02B-59E4510157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5" t="32152" b="35271"/>
          <a:stretch/>
        </p:blipFill>
        <p:spPr>
          <a:xfrm>
            <a:off x="8999767" y="397329"/>
            <a:ext cx="2906579" cy="1390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80" y="2542712"/>
            <a:ext cx="4706520" cy="4712616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D873063E-174F-4A8F-82F6-F5D188EF75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3" r="1923" b="5582"/>
          <a:stretch/>
        </p:blipFill>
        <p:spPr>
          <a:xfrm>
            <a:off x="-22290" y="5165479"/>
            <a:ext cx="12192000" cy="168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8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9886" y="794657"/>
            <a:ext cx="11006460" cy="5268686"/>
          </a:xfrm>
          <a:prstGeom prst="rect">
            <a:avLst/>
          </a:prstGeom>
          <a:solidFill>
            <a:srgbClr val="FFEFCB"/>
          </a:solidFill>
          <a:ln>
            <a:noFill/>
          </a:ln>
          <a:effectLst>
            <a:outerShdw blurRad="3175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49BCB64-7CBC-5FE7-5DC4-4CB50A62DEAA}"/>
              </a:ext>
            </a:extLst>
          </p:cNvPr>
          <p:cNvSpPr txBox="1"/>
          <p:nvPr/>
        </p:nvSpPr>
        <p:spPr>
          <a:xfrm>
            <a:off x="-1719429" y="866941"/>
            <a:ext cx="90746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ln>
                  <a:solidFill>
                    <a:schemeClr val="tx1"/>
                  </a:solidFill>
                </a:ln>
                <a:solidFill>
                  <a:srgbClr val="FFEFCB"/>
                </a:solidFill>
                <a:latin typeface="#9Slide07 SFU Rhythm" panose="00000400000000000000" pitchFamily="2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TRÒ CHƠI</a:t>
            </a:r>
            <a:endParaRPr lang="zh-CN" altLang="en-US" sz="6600" dirty="0">
              <a:ln>
                <a:solidFill>
                  <a:schemeClr val="tx1"/>
                </a:solidFill>
              </a:ln>
              <a:solidFill>
                <a:srgbClr val="FFEFCB"/>
              </a:solidFill>
              <a:latin typeface="#9Slide07 SFU Rhythm" panose="00000400000000000000" pitchFamily="2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pic>
        <p:nvPicPr>
          <p:cNvPr id="15" name="图片 42">
            <a:extLst>
              <a:ext uri="{FF2B5EF4-FFF2-40B4-BE49-F238E27FC236}">
                <a16:creationId xmlns:a16="http://schemas.microsoft.com/office/drawing/2014/main" id="{9DA012B0-24A7-4F15-9306-0205D069B8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t="58761" r="71974" b="8662"/>
          <a:stretch/>
        </p:blipFill>
        <p:spPr>
          <a:xfrm>
            <a:off x="556948" y="873691"/>
            <a:ext cx="1876501" cy="1101246"/>
          </a:xfrm>
          <a:prstGeom prst="rect">
            <a:avLst/>
          </a:prstGeom>
        </p:spPr>
      </p:pic>
      <p:pic>
        <p:nvPicPr>
          <p:cNvPr id="16" name="图片 41">
            <a:extLst>
              <a:ext uri="{FF2B5EF4-FFF2-40B4-BE49-F238E27FC236}">
                <a16:creationId xmlns:a16="http://schemas.microsoft.com/office/drawing/2014/main" id="{60487474-1146-4612-A02B-59E4510157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5" t="32152" b="35271"/>
          <a:stretch/>
        </p:blipFill>
        <p:spPr>
          <a:xfrm>
            <a:off x="8999767" y="397329"/>
            <a:ext cx="2906579" cy="1390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80" y="2542712"/>
            <a:ext cx="4706520" cy="4712616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D873063E-174F-4A8F-82F6-F5D188EF75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23" r="1923" b="5582"/>
          <a:stretch/>
        </p:blipFill>
        <p:spPr>
          <a:xfrm>
            <a:off x="-22290" y="5165479"/>
            <a:ext cx="12192000" cy="168715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87B924A4-D525-FFBC-1D44-A4E44011A869}"/>
              </a:ext>
            </a:extLst>
          </p:cNvPr>
          <p:cNvSpPr txBox="1"/>
          <p:nvPr/>
        </p:nvSpPr>
        <p:spPr>
          <a:xfrm>
            <a:off x="3040741" y="828579"/>
            <a:ext cx="10428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 w="53975">
                  <a:gradFill>
                    <a:gsLst>
                      <a:gs pos="54000">
                        <a:schemeClr val="accent1">
                          <a:lumMod val="50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9D044"/>
                </a:solidFill>
                <a:latin typeface="#9Slide07 SVNZiclets" panose="02000603000000000000" pitchFamily="2" charset="0"/>
                <a:ea typeface="胡晓波男神体" panose="02010600030101010101" pitchFamily="2" charset="-122"/>
                <a:cs typeface="胡晓波男神体" panose="02010600030101010101" pitchFamily="2" charset="-122"/>
                <a:sym typeface="思源宋体 CN" panose="02020400000000000000" pitchFamily="18" charset="-122"/>
              </a:rPr>
              <a:t>TRUYỀN ĐIỆN</a:t>
            </a:r>
          </a:p>
        </p:txBody>
      </p:sp>
      <p:sp>
        <p:nvSpPr>
          <p:cNvPr id="2" name="Rectangle 1"/>
          <p:cNvSpPr/>
          <p:nvPr/>
        </p:nvSpPr>
        <p:spPr>
          <a:xfrm>
            <a:off x="4350830" y="2238743"/>
            <a:ext cx="7018209" cy="3355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Đặt câu hỏi </a:t>
            </a:r>
            <a:r>
              <a:rPr lang="nl-NL" sz="3600" i="1" dirty="0">
                <a:latin typeface="Cambria" panose="02040503050406030204" pitchFamily="18" charset="0"/>
                <a:ea typeface="Cambria" panose="02040503050406030204" pitchFamily="18" charset="0"/>
              </a:rPr>
              <a:t>khi nào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? và hỏi truyền nhau thật nhanh.</a:t>
            </a: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 Bạn nào không trả lời được hoặc quá chậm sẽ bị phạt trò bơm xe 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83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9">
            <a:extLst>
              <a:ext uri="{FF2B5EF4-FFF2-40B4-BE49-F238E27FC236}">
                <a16:creationId xmlns:a16="http://schemas.microsoft.com/office/drawing/2014/main" id="{B4A500FC-972E-0F16-9B40-9F4A8A2784EB}"/>
              </a:ext>
            </a:extLst>
          </p:cNvPr>
          <p:cNvGrpSpPr/>
          <p:nvPr/>
        </p:nvGrpSpPr>
        <p:grpSpPr>
          <a:xfrm>
            <a:off x="183976" y="-127451"/>
            <a:ext cx="11229573" cy="1615827"/>
            <a:chOff x="3144350" y="311808"/>
            <a:chExt cx="11229573" cy="1615827"/>
          </a:xfrm>
        </p:grpSpPr>
        <p:sp>
          <p:nvSpPr>
            <p:cNvPr id="4" name="矩形: 圆角 10">
              <a:extLst>
                <a:ext uri="{FF2B5EF4-FFF2-40B4-BE49-F238E27FC236}">
                  <a16:creationId xmlns:a16="http://schemas.microsoft.com/office/drawing/2014/main" id="{AFB02932-4D75-7DEE-49BB-1620E06AD16B}"/>
                </a:ext>
              </a:extLst>
            </p:cNvPr>
            <p:cNvSpPr/>
            <p:nvPr/>
          </p:nvSpPr>
          <p:spPr>
            <a:xfrm>
              <a:off x="4298576" y="698434"/>
              <a:ext cx="10075347" cy="80437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Aft>
                  <a:spcPts val="0"/>
                </a:spcAft>
              </a:pPr>
              <a:r>
                <a:rPr lang="nl-NL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 các từ ngữ dưới đây vào nhóm thích hợp </a:t>
              </a:r>
              <a:endPara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文本框 11">
              <a:extLst>
                <a:ext uri="{FF2B5EF4-FFF2-40B4-BE49-F238E27FC236}">
                  <a16:creationId xmlns:a16="http://schemas.microsoft.com/office/drawing/2014/main" id="{34EDE21C-BB55-0DFE-AC62-16DE7B31C146}"/>
                </a:ext>
              </a:extLst>
            </p:cNvPr>
            <p:cNvSpPr txBox="1"/>
            <p:nvPr/>
          </p:nvSpPr>
          <p:spPr>
            <a:xfrm>
              <a:off x="3144350" y="311808"/>
              <a:ext cx="1572433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6600" b="1" dirty="0">
                  <a:solidFill>
                    <a:srgbClr val="4D5559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1</a:t>
              </a:r>
              <a:endParaRPr lang="zh-CN" altLang="en-US" sz="6600" b="1" dirty="0">
                <a:solidFill>
                  <a:srgbClr val="4D555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18453" y="1311727"/>
            <a:ext cx="2486969" cy="1126550"/>
            <a:chOff x="1388964" y="2183809"/>
            <a:chExt cx="2849741" cy="1126550"/>
          </a:xfrm>
        </p:grpSpPr>
        <p:grpSp>
          <p:nvGrpSpPr>
            <p:cNvPr id="29" name="Group 28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31" name="Cloud 30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Cloud 31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mênh</a:t>
              </a:r>
              <a:r>
                <a:rPr lang="en-US" altLang="zh-CN" sz="28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mông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667003" y="1311727"/>
            <a:ext cx="2486969" cy="1126550"/>
            <a:chOff x="1388964" y="2183809"/>
            <a:chExt cx="2849741" cy="1126550"/>
          </a:xfrm>
        </p:grpSpPr>
        <p:grpSp>
          <p:nvGrpSpPr>
            <p:cNvPr id="34" name="Group 33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36" name="Cloud 35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Cloud 36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núi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389392" y="1311727"/>
            <a:ext cx="2486969" cy="1126550"/>
            <a:chOff x="1388964" y="2183809"/>
            <a:chExt cx="2849741" cy="1126550"/>
          </a:xfrm>
        </p:grpSpPr>
        <p:grpSp>
          <p:nvGrpSpPr>
            <p:cNvPr id="39" name="Group 38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41" name="Cloud 40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Cloud 41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0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uốn</a:t>
              </a:r>
              <a:r>
                <a:rPr lang="en-US" altLang="zh-CN" sz="28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lượn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111781" y="1311727"/>
            <a:ext cx="2486969" cy="1126550"/>
            <a:chOff x="1388964" y="2183809"/>
            <a:chExt cx="2849741" cy="1126550"/>
          </a:xfrm>
        </p:grpSpPr>
        <p:grpSp>
          <p:nvGrpSpPr>
            <p:cNvPr id="44" name="Group 43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46" name="Cloud 45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Cloud 46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文本框 2"/>
            <p:cNvSpPr txBox="1"/>
            <p:nvPr/>
          </p:nvSpPr>
          <p:spPr>
            <a:xfrm>
              <a:off x="1495071" y="2243794"/>
              <a:ext cx="25519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ruộng</a:t>
              </a:r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24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bậc</a:t>
              </a:r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thang</a:t>
              </a:r>
              <a:endParaRPr lang="zh-CN" altLang="en-US" sz="24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18453" y="2690378"/>
            <a:ext cx="2486969" cy="1126550"/>
            <a:chOff x="1388964" y="2183809"/>
            <a:chExt cx="2849741" cy="1126550"/>
          </a:xfrm>
        </p:grpSpPr>
        <p:grpSp>
          <p:nvGrpSpPr>
            <p:cNvPr id="49" name="Group 48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51" name="Cloud 50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Cloud 51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0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thác</a:t>
              </a:r>
              <a:r>
                <a:rPr lang="en-US" altLang="zh-CN" sz="28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nước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667003" y="2690378"/>
            <a:ext cx="2486969" cy="1126550"/>
            <a:chOff x="1388964" y="2183809"/>
            <a:chExt cx="2849741" cy="1126550"/>
          </a:xfrm>
        </p:grpSpPr>
        <p:grpSp>
          <p:nvGrpSpPr>
            <p:cNvPr id="54" name="Group 53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56" name="Cloud 55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Cloud 56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5" name="文本框 2"/>
            <p:cNvSpPr txBox="1"/>
            <p:nvPr/>
          </p:nvSpPr>
          <p:spPr>
            <a:xfrm>
              <a:off x="1450637" y="2435910"/>
              <a:ext cx="27436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ngoằn</a:t>
              </a:r>
              <a:r>
                <a:rPr lang="en-US" altLang="zh-CN" sz="28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ngoèo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389392" y="2690378"/>
            <a:ext cx="2486969" cy="1126550"/>
            <a:chOff x="1388964" y="2183809"/>
            <a:chExt cx="2849741" cy="1126550"/>
          </a:xfrm>
        </p:grpSpPr>
        <p:grpSp>
          <p:nvGrpSpPr>
            <p:cNvPr id="59" name="Group 58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61" name="Cloud 60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Cloud 61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0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trắng</a:t>
              </a:r>
              <a:r>
                <a:rPr lang="en-US" altLang="zh-CN" sz="28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xóa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111781" y="2690378"/>
            <a:ext cx="2486969" cy="1126550"/>
            <a:chOff x="1388964" y="2183809"/>
            <a:chExt cx="2849741" cy="1126550"/>
          </a:xfrm>
        </p:grpSpPr>
        <p:grpSp>
          <p:nvGrpSpPr>
            <p:cNvPr id="64" name="Group 63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Cloud 66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5" name="文本框 2"/>
            <p:cNvSpPr txBox="1"/>
            <p:nvPr/>
          </p:nvSpPr>
          <p:spPr>
            <a:xfrm>
              <a:off x="1474550" y="2417835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suối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25853" y="4069029"/>
            <a:ext cx="2486969" cy="1126550"/>
            <a:chOff x="1388964" y="2183809"/>
            <a:chExt cx="2849741" cy="1126550"/>
          </a:xfrm>
        </p:grpSpPr>
        <p:grpSp>
          <p:nvGrpSpPr>
            <p:cNvPr id="69" name="Group 68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71" name="Cloud 70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Cloud 71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0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sừng</a:t>
              </a:r>
              <a:r>
                <a:rPr lang="en-US" altLang="zh-CN" sz="28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sững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3574403" y="4069029"/>
            <a:ext cx="2486969" cy="1126550"/>
            <a:chOff x="1388964" y="2183809"/>
            <a:chExt cx="2849741" cy="1126550"/>
          </a:xfrm>
        </p:grpSpPr>
        <p:grpSp>
          <p:nvGrpSpPr>
            <p:cNvPr id="74" name="Group 73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76" name="Cloud 75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Cloud 76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5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rừng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296792" y="4069029"/>
            <a:ext cx="2486969" cy="1126550"/>
            <a:chOff x="1388964" y="2183809"/>
            <a:chExt cx="2849741" cy="1126550"/>
          </a:xfrm>
        </p:grpSpPr>
        <p:grpSp>
          <p:nvGrpSpPr>
            <p:cNvPr id="79" name="Group 78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81" name="Cloud 80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Cloud 81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0" name="文本框 2"/>
            <p:cNvSpPr txBox="1"/>
            <p:nvPr/>
          </p:nvSpPr>
          <p:spPr>
            <a:xfrm>
              <a:off x="1580658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gập</a:t>
              </a:r>
              <a:r>
                <a:rPr lang="en-US" altLang="zh-CN" sz="28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ghềnh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9019181" y="4069029"/>
            <a:ext cx="2486969" cy="1126550"/>
            <a:chOff x="1388964" y="2183809"/>
            <a:chExt cx="2849741" cy="1126550"/>
          </a:xfrm>
        </p:grpSpPr>
        <p:grpSp>
          <p:nvGrpSpPr>
            <p:cNvPr id="84" name="Group 83"/>
            <p:cNvGrpSpPr/>
            <p:nvPr/>
          </p:nvGrpSpPr>
          <p:grpSpPr>
            <a:xfrm>
              <a:off x="1388964" y="2183809"/>
              <a:ext cx="2849741" cy="1126550"/>
              <a:chOff x="1412113" y="2022019"/>
              <a:chExt cx="2718661" cy="1377387"/>
            </a:xfrm>
          </p:grpSpPr>
          <p:sp>
            <p:nvSpPr>
              <p:cNvPr id="86" name="Cloud 85"/>
              <p:cNvSpPr/>
              <p:nvPr/>
            </p:nvSpPr>
            <p:spPr>
              <a:xfrm>
                <a:off x="1412113" y="2022019"/>
                <a:ext cx="2718661" cy="1377387"/>
              </a:xfrm>
              <a:prstGeom prst="cloud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Cloud 86"/>
              <p:cNvSpPr/>
              <p:nvPr/>
            </p:nvSpPr>
            <p:spPr>
              <a:xfrm>
                <a:off x="1529788" y="2022019"/>
                <a:ext cx="2499760" cy="1377387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5" name="文本框 2"/>
            <p:cNvSpPr txBox="1"/>
            <p:nvPr/>
          </p:nvSpPr>
          <p:spPr>
            <a:xfrm>
              <a:off x="1601179" y="2435910"/>
              <a:ext cx="25519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quanh</a:t>
              </a:r>
              <a:r>
                <a:rPr lang="en-US" altLang="zh-CN" sz="28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co</a:t>
              </a:r>
              <a:endParaRPr lang="zh-CN" altLang="en-US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88" name="Table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548499"/>
              </p:ext>
            </p:extLst>
          </p:nvPr>
        </p:nvGraphicFramePr>
        <p:xfrm>
          <a:off x="2178600" y="5472946"/>
          <a:ext cx="8046720" cy="1062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23360">
                  <a:extLst>
                    <a:ext uri="{9D8B030D-6E8A-4147-A177-3AD203B41FA5}">
                      <a16:colId xmlns:a16="http://schemas.microsoft.com/office/drawing/2014/main" val="1410694779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27121580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sự vật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đặc điểm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953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i="1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M: </a:t>
                      </a:r>
                      <a:r>
                        <a:rPr lang="nl-NL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núi</a:t>
                      </a:r>
                      <a:endParaRPr lang="en-US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M:</a:t>
                      </a:r>
                      <a:r>
                        <a:rPr lang="nl-NL" sz="3200" b="1" baseline="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nl-NL" sz="3200" b="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sừng sững</a:t>
                      </a:r>
                      <a:endParaRPr lang="en-US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096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419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9">
            <a:extLst>
              <a:ext uri="{FF2B5EF4-FFF2-40B4-BE49-F238E27FC236}">
                <a16:creationId xmlns:a16="http://schemas.microsoft.com/office/drawing/2014/main" id="{B4A500FC-972E-0F16-9B40-9F4A8A2784EB}"/>
              </a:ext>
            </a:extLst>
          </p:cNvPr>
          <p:cNvGrpSpPr/>
          <p:nvPr/>
        </p:nvGrpSpPr>
        <p:grpSpPr>
          <a:xfrm>
            <a:off x="183976" y="-127451"/>
            <a:ext cx="10785765" cy="1615827"/>
            <a:chOff x="3144350" y="311808"/>
            <a:chExt cx="10785765" cy="1615827"/>
          </a:xfrm>
        </p:grpSpPr>
        <p:sp>
          <p:nvSpPr>
            <p:cNvPr id="4" name="矩形: 圆角 10">
              <a:extLst>
                <a:ext uri="{FF2B5EF4-FFF2-40B4-BE49-F238E27FC236}">
                  <a16:creationId xmlns:a16="http://schemas.microsoft.com/office/drawing/2014/main" id="{AFB02932-4D75-7DEE-49BB-1620E06AD16B}"/>
                </a:ext>
              </a:extLst>
            </p:cNvPr>
            <p:cNvSpPr/>
            <p:nvPr/>
          </p:nvSpPr>
          <p:spPr>
            <a:xfrm>
              <a:off x="4298577" y="698434"/>
              <a:ext cx="9631538" cy="804377"/>
            </a:xfrm>
            <a:prstGeom prst="round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Aft>
                  <a:spcPts val="0"/>
                </a:spcAft>
              </a:pPr>
              <a:r>
                <a:rPr lang="nl-NL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Xếp các từ ngữ dưới đây vào nhóm thích hợp 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文本框 11">
              <a:extLst>
                <a:ext uri="{FF2B5EF4-FFF2-40B4-BE49-F238E27FC236}">
                  <a16:creationId xmlns:a16="http://schemas.microsoft.com/office/drawing/2014/main" id="{34EDE21C-BB55-0DFE-AC62-16DE7B31C146}"/>
                </a:ext>
              </a:extLst>
            </p:cNvPr>
            <p:cNvSpPr txBox="1"/>
            <p:nvPr/>
          </p:nvSpPr>
          <p:spPr>
            <a:xfrm>
              <a:off x="3144350" y="311808"/>
              <a:ext cx="1572433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6600" b="1" dirty="0">
                  <a:solidFill>
                    <a:srgbClr val="4D5559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1</a:t>
              </a:r>
              <a:endParaRPr lang="zh-CN" altLang="en-US" sz="6600" b="1" dirty="0">
                <a:solidFill>
                  <a:srgbClr val="4D555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78948" y="1347206"/>
            <a:ext cx="2780868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3459816" y="1326234"/>
            <a:ext cx="5475840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90" name="Rectangle 89"/>
          <p:cNvSpPr/>
          <p:nvPr/>
        </p:nvSpPr>
        <p:spPr>
          <a:xfrm>
            <a:off x="808056" y="2223343"/>
            <a:ext cx="2780868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336500" y="3109965"/>
            <a:ext cx="7223424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dốc</a:t>
            </a:r>
            <a:endParaRPr lang="en-US" sz="4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808056" y="3128592"/>
            <a:ext cx="3565824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460726" y="2256067"/>
            <a:ext cx="7223424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3633422" y="3967284"/>
            <a:ext cx="7223424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7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808056" y="3985911"/>
            <a:ext cx="3565824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ngoằn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ngoèo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3558854" y="4843231"/>
            <a:ext cx="7223424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lõm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phẳng</a:t>
            </a:r>
            <a:endParaRPr lang="en-US" sz="115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808056" y="4843231"/>
            <a:ext cx="3565824" cy="613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gập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ghềnh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Cung đường uốn lượn &quot;đặc sản&quot; Hà Giang, Việt Nam. #HaGiangVietNam - Photo  de Ha Giang, Ha Giang Province - Tripadvis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91" y="3150549"/>
            <a:ext cx="4540010" cy="302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ênh mông đồng cỏ Palouse ở Hoa K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538" y="2606512"/>
            <a:ext cx="4956430" cy="371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ất Hay: Ruộng bậc thang là gì? Ruộng bậc thang ở đâu đẹp nhất Việt Nam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764" y="248270"/>
            <a:ext cx="4538345" cy="285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hóng mặt với con đường trăm khúc cua ngoằn ngoèo ở Trung Quố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87" y="641396"/>
            <a:ext cx="5069354" cy="337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on đường kỳ lạ: Trưa bằng phẳng, chiều gập ghề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639" y="259175"/>
            <a:ext cx="7179248" cy="4044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0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9">
            <a:extLst>
              <a:ext uri="{FF2B5EF4-FFF2-40B4-BE49-F238E27FC236}">
                <a16:creationId xmlns:a16="http://schemas.microsoft.com/office/drawing/2014/main" id="{B4A500FC-972E-0F16-9B40-9F4A8A2784EB}"/>
              </a:ext>
            </a:extLst>
          </p:cNvPr>
          <p:cNvGrpSpPr/>
          <p:nvPr/>
        </p:nvGrpSpPr>
        <p:grpSpPr>
          <a:xfrm>
            <a:off x="183976" y="-127451"/>
            <a:ext cx="10785765" cy="1615827"/>
            <a:chOff x="3144350" y="311808"/>
            <a:chExt cx="10785765" cy="1615827"/>
          </a:xfrm>
        </p:grpSpPr>
        <p:sp>
          <p:nvSpPr>
            <p:cNvPr id="4" name="矩形: 圆角 10">
              <a:extLst>
                <a:ext uri="{FF2B5EF4-FFF2-40B4-BE49-F238E27FC236}">
                  <a16:creationId xmlns:a16="http://schemas.microsoft.com/office/drawing/2014/main" id="{AFB02932-4D75-7DEE-49BB-1620E06AD16B}"/>
                </a:ext>
              </a:extLst>
            </p:cNvPr>
            <p:cNvSpPr/>
            <p:nvPr/>
          </p:nvSpPr>
          <p:spPr>
            <a:xfrm>
              <a:off x="4298577" y="698434"/>
              <a:ext cx="9631538" cy="804377"/>
            </a:xfrm>
            <a:prstGeom prst="round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Aft>
                  <a:spcPts val="0"/>
                </a:spcAft>
              </a:pPr>
              <a:r>
                <a:rPr lang="nl-NL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Xếp các từ ngữ dưới đây vào nhóm thích hợp 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文本框 11">
              <a:extLst>
                <a:ext uri="{FF2B5EF4-FFF2-40B4-BE49-F238E27FC236}">
                  <a16:creationId xmlns:a16="http://schemas.microsoft.com/office/drawing/2014/main" id="{34EDE21C-BB55-0DFE-AC62-16DE7B31C146}"/>
                </a:ext>
              </a:extLst>
            </p:cNvPr>
            <p:cNvSpPr txBox="1"/>
            <p:nvPr/>
          </p:nvSpPr>
          <p:spPr>
            <a:xfrm>
              <a:off x="3144350" y="311808"/>
              <a:ext cx="1572433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6600" b="1" dirty="0">
                  <a:solidFill>
                    <a:srgbClr val="4D5559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1</a:t>
              </a:r>
              <a:endParaRPr lang="zh-CN" altLang="en-US" sz="6600" b="1" dirty="0">
                <a:solidFill>
                  <a:srgbClr val="4D555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graphicFrame>
        <p:nvGraphicFramePr>
          <p:cNvPr id="88" name="Table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007365"/>
              </p:ext>
            </p:extLst>
          </p:nvPr>
        </p:nvGraphicFramePr>
        <p:xfrm>
          <a:off x="2130612" y="1239161"/>
          <a:ext cx="8503920" cy="29925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06240">
                  <a:extLst>
                    <a:ext uri="{9D8B030D-6E8A-4147-A177-3AD203B41FA5}">
                      <a16:colId xmlns:a16="http://schemas.microsoft.com/office/drawing/2014/main" val="1410694779"/>
                    </a:ext>
                  </a:extLst>
                </a:gridCol>
                <a:gridCol w="4297680">
                  <a:extLst>
                    <a:ext uri="{9D8B030D-6E8A-4147-A177-3AD203B41FA5}">
                      <a16:colId xmlns:a16="http://schemas.microsoft.com/office/drawing/2014/main" val="2712158065"/>
                    </a:ext>
                  </a:extLst>
                </a:gridCol>
              </a:tblGrid>
              <a:tr h="79858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sự vật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đặc điểm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953677"/>
                  </a:ext>
                </a:extLst>
              </a:tr>
              <a:tr h="2193942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i="1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M: </a:t>
                      </a:r>
                      <a:r>
                        <a:rPr lang="nl-NL" sz="3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núi</a:t>
                      </a:r>
                      <a:endParaRPr lang="en-US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M:</a:t>
                      </a:r>
                      <a:r>
                        <a:rPr lang="nl-NL" sz="3200" b="1" baseline="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nl-NL" sz="3200" b="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sừng sững</a:t>
                      </a:r>
                      <a:endParaRPr lang="en-US" sz="28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096128"/>
                  </a:ext>
                </a:extLst>
              </a:tr>
            </a:tbl>
          </a:graphicData>
        </a:graphic>
      </p:graphicFrame>
      <p:sp>
        <p:nvSpPr>
          <p:cNvPr id="146" name="文本框 2"/>
          <p:cNvSpPr txBox="1"/>
          <p:nvPr/>
        </p:nvSpPr>
        <p:spPr>
          <a:xfrm>
            <a:off x="1338203" y="4413929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mênh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mông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56" name="文本框 2"/>
          <p:cNvSpPr txBox="1"/>
          <p:nvPr/>
        </p:nvSpPr>
        <p:spPr>
          <a:xfrm>
            <a:off x="3925430" y="4413929"/>
            <a:ext cx="240706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uốn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lượn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61" name="文本框 2"/>
          <p:cNvSpPr txBox="1"/>
          <p:nvPr/>
        </p:nvSpPr>
        <p:spPr>
          <a:xfrm>
            <a:off x="6692639" y="4375866"/>
            <a:ext cx="357368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ruộng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bậc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thang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66" name="文本框 2"/>
          <p:cNvSpPr txBox="1"/>
          <p:nvPr/>
        </p:nvSpPr>
        <p:spPr>
          <a:xfrm>
            <a:off x="1338203" y="5040502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thác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nước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71" name="文本框 2"/>
          <p:cNvSpPr txBox="1"/>
          <p:nvPr/>
        </p:nvSpPr>
        <p:spPr>
          <a:xfrm>
            <a:off x="6692639" y="5040502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trắng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xóa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76" name="文本框 2"/>
          <p:cNvSpPr txBox="1"/>
          <p:nvPr/>
        </p:nvSpPr>
        <p:spPr>
          <a:xfrm>
            <a:off x="9279866" y="5043265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suối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86" name="文本框 2"/>
          <p:cNvSpPr txBox="1"/>
          <p:nvPr/>
        </p:nvSpPr>
        <p:spPr>
          <a:xfrm>
            <a:off x="1338203" y="5705138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rừng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91" name="文本框 2"/>
          <p:cNvSpPr txBox="1"/>
          <p:nvPr/>
        </p:nvSpPr>
        <p:spPr>
          <a:xfrm>
            <a:off x="3925430" y="5705138"/>
            <a:ext cx="240706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gập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ghềnh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96" name="文本框 2"/>
          <p:cNvSpPr txBox="1"/>
          <p:nvPr/>
        </p:nvSpPr>
        <p:spPr>
          <a:xfrm>
            <a:off x="6692639" y="5705138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quanh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co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1" name="文本框 2"/>
          <p:cNvSpPr txBox="1"/>
          <p:nvPr/>
        </p:nvSpPr>
        <p:spPr>
          <a:xfrm>
            <a:off x="3938121" y="5040502"/>
            <a:ext cx="239436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ngoằn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ngoèo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4" name="文本框 2"/>
          <p:cNvSpPr txBox="1"/>
          <p:nvPr/>
        </p:nvSpPr>
        <p:spPr>
          <a:xfrm>
            <a:off x="2493099" y="2527426"/>
            <a:ext cx="357368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ruộng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bậc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thang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5" name="文本框 2"/>
          <p:cNvSpPr txBox="1"/>
          <p:nvPr/>
        </p:nvSpPr>
        <p:spPr>
          <a:xfrm>
            <a:off x="2493099" y="3086277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thác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nước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6" name="文本框 2"/>
          <p:cNvSpPr txBox="1"/>
          <p:nvPr/>
        </p:nvSpPr>
        <p:spPr>
          <a:xfrm>
            <a:off x="4855842" y="3086277"/>
            <a:ext cx="121094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suối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7" name="文本框 2"/>
          <p:cNvSpPr txBox="1"/>
          <p:nvPr/>
        </p:nvSpPr>
        <p:spPr>
          <a:xfrm>
            <a:off x="2493099" y="3657600"/>
            <a:ext cx="22270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rừng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8" name="文本框 2"/>
          <p:cNvSpPr txBox="1"/>
          <p:nvPr/>
        </p:nvSpPr>
        <p:spPr>
          <a:xfrm>
            <a:off x="6394545" y="2527426"/>
            <a:ext cx="213924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mênh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mông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9" name="文本框 2"/>
          <p:cNvSpPr txBox="1"/>
          <p:nvPr/>
        </p:nvSpPr>
        <p:spPr>
          <a:xfrm>
            <a:off x="8629859" y="2527426"/>
            <a:ext cx="185188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uốn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lượn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10" name="文本框 2"/>
          <p:cNvSpPr txBox="1"/>
          <p:nvPr/>
        </p:nvSpPr>
        <p:spPr>
          <a:xfrm>
            <a:off x="6371395" y="3091463"/>
            <a:ext cx="239436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ngoằn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ngoèo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11" name="文本框 2"/>
          <p:cNvSpPr txBox="1"/>
          <p:nvPr/>
        </p:nvSpPr>
        <p:spPr>
          <a:xfrm>
            <a:off x="8788915" y="3086277"/>
            <a:ext cx="174381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trắng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xóa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12" name="文本框 2"/>
          <p:cNvSpPr txBox="1"/>
          <p:nvPr/>
        </p:nvSpPr>
        <p:spPr>
          <a:xfrm>
            <a:off x="6371394" y="3657600"/>
            <a:ext cx="207086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gập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ghềnh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13" name="文本框 2"/>
          <p:cNvSpPr txBox="1"/>
          <p:nvPr/>
        </p:nvSpPr>
        <p:spPr>
          <a:xfrm>
            <a:off x="8488562" y="3657600"/>
            <a:ext cx="192865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quanh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co</a:t>
            </a:r>
            <a:endParaRPr lang="zh-CN" altLang="en-US" sz="28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81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156" grpId="0" animBg="1"/>
      <p:bldP spid="161" grpId="0" animBg="1"/>
      <p:bldP spid="166" grpId="0" animBg="1"/>
      <p:bldP spid="171" grpId="0" animBg="1"/>
      <p:bldP spid="176" grpId="0" animBg="1"/>
      <p:bldP spid="186" grpId="0" animBg="1"/>
      <p:bldP spid="191" grpId="0" animBg="1"/>
      <p:bldP spid="196" grpId="0" animBg="1"/>
      <p:bldP spid="201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4B142BA-90DC-275E-DEAA-135ACEB5FE8E}"/>
              </a:ext>
            </a:extLst>
          </p:cNvPr>
          <p:cNvGrpSpPr/>
          <p:nvPr/>
        </p:nvGrpSpPr>
        <p:grpSpPr>
          <a:xfrm>
            <a:off x="696867" y="1445351"/>
            <a:ext cx="10218782" cy="391795"/>
            <a:chOff x="740410" y="1701165"/>
            <a:chExt cx="10218782" cy="391795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5AB8FFD0-1507-BA56-A1B6-EEBB136068BA}"/>
                </a:ext>
              </a:extLst>
            </p:cNvPr>
            <p:cNvCxnSpPr>
              <a:cxnSpLocks/>
            </p:cNvCxnSpPr>
            <p:nvPr/>
          </p:nvCxnSpPr>
          <p:spPr>
            <a:xfrm>
              <a:off x="740410" y="2092960"/>
              <a:ext cx="10218782" cy="0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E326422-DB2D-31C8-1676-5CB2922CC465}"/>
                </a:ext>
              </a:extLst>
            </p:cNvPr>
            <p:cNvSpPr/>
            <p:nvPr/>
          </p:nvSpPr>
          <p:spPr>
            <a:xfrm>
              <a:off x="740410" y="1701165"/>
              <a:ext cx="360045" cy="2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04040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字魂58号-创中黑" panose="00000500000000000000" charset="-122"/>
                <a:sym typeface="思源宋体 CN" panose="02020400000000000000" pitchFamily="18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2B3C89C8-8630-911E-30F7-42EE28008DEE}"/>
              </a:ext>
            </a:extLst>
          </p:cNvPr>
          <p:cNvGrpSpPr/>
          <p:nvPr/>
        </p:nvGrpSpPr>
        <p:grpSpPr>
          <a:xfrm>
            <a:off x="696866" y="1952173"/>
            <a:ext cx="10218783" cy="3678463"/>
            <a:chOff x="958531" y="2055587"/>
            <a:chExt cx="10218783" cy="3678463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F1F4817-6CF5-79D5-AA5B-CCBF25997113}"/>
                </a:ext>
              </a:extLst>
            </p:cNvPr>
            <p:cNvSpPr/>
            <p:nvPr/>
          </p:nvSpPr>
          <p:spPr>
            <a:xfrm>
              <a:off x="958531" y="2266950"/>
              <a:ext cx="10218783" cy="3467100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rgbClr val="FFFFFF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C7D305B-7B97-B382-6959-CC2B3D2C21DA}"/>
                </a:ext>
              </a:extLst>
            </p:cNvPr>
            <p:cNvSpPr/>
            <p:nvPr/>
          </p:nvSpPr>
          <p:spPr>
            <a:xfrm>
              <a:off x="1564821" y="2055587"/>
              <a:ext cx="5497694" cy="9541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altLang="zh-CN" sz="2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M: </a:t>
              </a:r>
              <a:r>
                <a:rPr lang="en-US" altLang="zh-CN" sz="2800" b="1" i="1" dirty="0" err="1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Ngọn</a:t>
              </a:r>
              <a:r>
                <a:rPr lang="en-US" altLang="zh-CN" sz="2800" b="1" i="1" dirty="0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800" b="1" i="1" dirty="0" err="1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núi</a:t>
              </a:r>
              <a:r>
                <a:rPr lang="en-US" altLang="zh-CN" sz="2800" b="1" i="1" dirty="0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800" b="1" i="1" u="sng" dirty="0" err="1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sừng</a:t>
              </a:r>
              <a:r>
                <a:rPr lang="en-US" altLang="zh-CN" sz="2800" b="1" i="1" u="sng" dirty="0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800" b="1" i="1" u="sng" dirty="0" err="1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sững</a:t>
              </a:r>
              <a:r>
                <a:rPr lang="en-US" altLang="zh-CN" sz="2800" b="1" i="1" dirty="0">
                  <a:solidFill>
                    <a:srgbClr val="40404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.</a:t>
              </a:r>
              <a:endParaRPr lang="zh-CN" altLang="en-US" sz="2800" b="1" i="1" dirty="0">
                <a:solidFill>
                  <a:srgbClr val="404040"/>
                </a:solidFill>
                <a:latin typeface="Cambria" panose="02040503050406030204" pitchFamily="18" charset="0"/>
                <a:ea typeface="思源宋体 CN" panose="02020400000000000000" pitchFamily="18" charset="-122"/>
                <a:cs typeface="字魂58号-创中黑" panose="00000500000000000000" charset="-122"/>
                <a:sym typeface="思源宋体 CN" panose="02020400000000000000" pitchFamily="18" charset="-122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BF26C3C4-7129-19C3-9D79-26962418A993}"/>
                </a:ext>
              </a:extLst>
            </p:cNvPr>
            <p:cNvSpPr/>
            <p:nvPr/>
          </p:nvSpPr>
          <p:spPr>
            <a:xfrm>
              <a:off x="1564821" y="3119236"/>
              <a:ext cx="5411348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ột cao nguyên 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mênh mông,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trắng xóa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mắt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9896415A-DE65-4F25-85D0-25A409D43702}"/>
                </a:ext>
              </a:extLst>
            </p:cNvPr>
            <p:cNvSpPr/>
            <p:nvPr/>
          </p:nvSpPr>
          <p:spPr>
            <a:xfrm>
              <a:off x="1564820" y="3949021"/>
              <a:ext cx="5297699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just"/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Cung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đường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Hà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Giang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quanh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co, </a:t>
              </a:r>
              <a:r>
                <a:rPr lang="en-US" altLang="zh-CN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ngoằn</a:t>
              </a:r>
              <a:r>
                <a:rPr lang="en-US" altLang="zh-CN" sz="2400" b="1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ngoèo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nhưng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rất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đỗi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thơ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mộng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.</a:t>
              </a:r>
              <a:endParaRPr lang="zh-CN" altLang="en-US" sz="2400" dirty="0">
                <a:latin typeface="Cambria" panose="02040503050406030204" pitchFamily="18" charset="0"/>
                <a:ea typeface="思源宋体 CN" panose="02020400000000000000" pitchFamily="18" charset="-122"/>
                <a:cs typeface="字魂58号-创中黑" panose="00000500000000000000" charset="-122"/>
                <a:sym typeface="思源宋体 CN" panose="02020400000000000000" pitchFamily="18" charset="-122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7558F41E-66EC-531C-E226-55191BC66A39}"/>
                </a:ext>
              </a:extLst>
            </p:cNvPr>
            <p:cNvSpPr/>
            <p:nvPr/>
          </p:nvSpPr>
          <p:spPr>
            <a:xfrm>
              <a:off x="1564821" y="4772519"/>
              <a:ext cx="5297698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just"/>
              <a:r>
                <a:rPr lang="en-US" altLang="zh-CN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Ruộng</a:t>
              </a:r>
              <a:r>
                <a:rPr lang="en-US" altLang="zh-CN" sz="2400" b="1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bậc</a:t>
              </a:r>
              <a:r>
                <a:rPr lang="en-US" altLang="zh-CN" sz="2400" b="1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thang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vào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mùa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lúa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chín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trông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rất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2400" dirty="0" err="1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đẹp</a:t>
              </a:r>
              <a:r>
                <a:rPr lang="en-US" altLang="zh-CN" sz="2400" dirty="0">
                  <a:latin typeface="Cambria" panose="02040503050406030204" pitchFamily="18" charset="0"/>
                  <a:ea typeface="Cambria" panose="02040503050406030204" pitchFamily="18" charset="0"/>
                  <a:cs typeface="字魂58号-创中黑" panose="00000500000000000000" charset="-122"/>
                  <a:sym typeface="思源宋体 CN" panose="02020400000000000000" pitchFamily="18" charset="-122"/>
                </a:rPr>
                <a:t>.</a:t>
              </a:r>
              <a:endParaRPr lang="zh-CN" altLang="en-US" sz="2400" dirty="0">
                <a:latin typeface="Cambria" panose="02040503050406030204" pitchFamily="18" charset="0"/>
                <a:ea typeface="思源宋体 CN" panose="02020400000000000000" pitchFamily="18" charset="-122"/>
                <a:cs typeface="字魂58号-创中黑" panose="00000500000000000000" charset="-122"/>
                <a:sym typeface="思源宋体 CN" panose="02020400000000000000" pitchFamily="18" charset="-122"/>
              </a:endParaRPr>
            </a:p>
          </p:txBody>
        </p:sp>
      </p:grpSp>
      <p:grpSp>
        <p:nvGrpSpPr>
          <p:cNvPr id="15" name="组合 20">
            <a:extLst>
              <a:ext uri="{FF2B5EF4-FFF2-40B4-BE49-F238E27FC236}">
                <a16:creationId xmlns:a16="http://schemas.microsoft.com/office/drawing/2014/main" id="{754C257C-7F13-6539-04F7-63BDA15A048C}"/>
              </a:ext>
            </a:extLst>
          </p:cNvPr>
          <p:cNvGrpSpPr/>
          <p:nvPr/>
        </p:nvGrpSpPr>
        <p:grpSpPr>
          <a:xfrm>
            <a:off x="91196" y="-299069"/>
            <a:ext cx="10140824" cy="2048318"/>
            <a:chOff x="3262997" y="-180392"/>
            <a:chExt cx="10140824" cy="2048318"/>
          </a:xfrm>
        </p:grpSpPr>
        <p:sp>
          <p:nvSpPr>
            <p:cNvPr id="16" name="矩形: 圆角 21">
              <a:extLst>
                <a:ext uri="{FF2B5EF4-FFF2-40B4-BE49-F238E27FC236}">
                  <a16:creationId xmlns:a16="http://schemas.microsoft.com/office/drawing/2014/main" id="{2555BB32-1CA6-1D93-E3E6-5C9DA5972D6B}"/>
                </a:ext>
              </a:extLst>
            </p:cNvPr>
            <p:cNvSpPr/>
            <p:nvPr/>
          </p:nvSpPr>
          <p:spPr>
            <a:xfrm>
              <a:off x="4474957" y="610442"/>
              <a:ext cx="8928864" cy="804377"/>
            </a:xfrm>
            <a:prstGeom prst="roundRect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4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 2-3 câu với từ ngữ ở bài tập 1</a:t>
              </a:r>
              <a:endParaRPr lang="zh-CN" alt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  <p:sp>
          <p:nvSpPr>
            <p:cNvPr id="17" name="文本框 22">
              <a:extLst>
                <a:ext uri="{FF2B5EF4-FFF2-40B4-BE49-F238E27FC236}">
                  <a16:creationId xmlns:a16="http://schemas.microsoft.com/office/drawing/2014/main" id="{AF12F5E3-788A-AD26-6773-7AFE5034D8CC}"/>
                </a:ext>
              </a:extLst>
            </p:cNvPr>
            <p:cNvSpPr txBox="1"/>
            <p:nvPr/>
          </p:nvSpPr>
          <p:spPr>
            <a:xfrm>
              <a:off x="3262997" y="-180392"/>
              <a:ext cx="1572433" cy="2048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9600" b="1" dirty="0">
                  <a:solidFill>
                    <a:srgbClr val="4D5559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2</a:t>
              </a:r>
              <a:endParaRPr lang="zh-CN" altLang="en-US" sz="9600" b="1" dirty="0">
                <a:solidFill>
                  <a:srgbClr val="4D555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pic>
        <p:nvPicPr>
          <p:cNvPr id="3074" name="Picture 2" descr="Sừng sững Núi Nản - Báo Thái Nguyên điện t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882" y="2703349"/>
            <a:ext cx="3790389" cy="2286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7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1" grpId="0"/>
      <p:bldP spid="29" grpId="0"/>
      <p:bldP spid="30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2F5CE3BF-AB26-5A30-5BA5-1F9CD7FB8FB1}"/>
              </a:ext>
            </a:extLst>
          </p:cNvPr>
          <p:cNvGrpSpPr/>
          <p:nvPr/>
        </p:nvGrpSpPr>
        <p:grpSpPr>
          <a:xfrm>
            <a:off x="263477" y="-297454"/>
            <a:ext cx="10767196" cy="2048318"/>
            <a:chOff x="3147328" y="-134094"/>
            <a:chExt cx="10767196" cy="2048318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13DA0883-F7E1-0476-45FE-44A33938D671}"/>
                </a:ext>
              </a:extLst>
            </p:cNvPr>
            <p:cNvSpPr/>
            <p:nvPr/>
          </p:nvSpPr>
          <p:spPr>
            <a:xfrm>
              <a:off x="4263854" y="605837"/>
              <a:ext cx="9650670" cy="8043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4000" b="1" dirty="0">
                  <a:solidFill>
                    <a:srgbClr val="92D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Nhìn tranh, đặt và trả lời câu hỏi ở đâu?</a:t>
              </a:r>
              <a:endParaRPr lang="en-US" sz="400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A99D20E4-D6DC-D41B-5226-A889E259B607}"/>
                </a:ext>
              </a:extLst>
            </p:cNvPr>
            <p:cNvSpPr txBox="1"/>
            <p:nvPr/>
          </p:nvSpPr>
          <p:spPr>
            <a:xfrm>
              <a:off x="3147328" y="-134094"/>
              <a:ext cx="1572433" cy="2048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9600" b="1" dirty="0">
                  <a:solidFill>
                    <a:srgbClr val="4D5559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3</a:t>
              </a:r>
              <a:endParaRPr lang="zh-CN" altLang="en-US" sz="9600" b="1" dirty="0">
                <a:solidFill>
                  <a:srgbClr val="4D555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66" y="1374175"/>
            <a:ext cx="7568090" cy="5057181"/>
          </a:xfrm>
          <a:prstGeom prst="rect">
            <a:avLst/>
          </a:prstGeom>
        </p:spPr>
      </p:pic>
      <p:sp>
        <p:nvSpPr>
          <p:cNvPr id="16" name="矩形 10">
            <a:extLst>
              <a:ext uri="{FF2B5EF4-FFF2-40B4-BE49-F238E27FC236}">
                <a16:creationId xmlns:a16="http://schemas.microsoft.com/office/drawing/2014/main" id="{DC7D305B-7B97-B382-6959-CC2B3D2C21DA}"/>
              </a:ext>
            </a:extLst>
          </p:cNvPr>
          <p:cNvSpPr/>
          <p:nvPr/>
        </p:nvSpPr>
        <p:spPr>
          <a:xfrm>
            <a:off x="7905509" y="1628082"/>
            <a:ext cx="3761772" cy="181588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M: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Cú</a:t>
            </a:r>
            <a:r>
              <a:rPr lang="en-US" altLang="zh-CN" sz="2800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mèo</a:t>
            </a:r>
            <a:r>
              <a:rPr lang="en-US" altLang="zh-CN" sz="2800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làm</a:t>
            </a:r>
            <a:r>
              <a:rPr lang="en-US" altLang="zh-CN" sz="2800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tổ</a:t>
            </a:r>
            <a:r>
              <a:rPr lang="en-US" altLang="zh-CN" sz="2800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b="1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ở </a:t>
            </a:r>
            <a:r>
              <a:rPr lang="en-US" altLang="zh-CN" sz="2800" b="1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đâu</a:t>
            </a:r>
            <a:r>
              <a:rPr lang="en-US" altLang="zh-CN" sz="2800" b="1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?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Cú</a:t>
            </a:r>
            <a:r>
              <a:rPr lang="en-US" altLang="zh-CN" sz="2800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mèo</a:t>
            </a:r>
            <a:r>
              <a:rPr lang="en-US" altLang="zh-CN" sz="2800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làm</a:t>
            </a:r>
            <a:r>
              <a:rPr lang="en-US" altLang="zh-CN" sz="2800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tổ</a:t>
            </a:r>
            <a:r>
              <a:rPr lang="en-US" altLang="zh-CN" sz="2800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ở </a:t>
            </a:r>
            <a:r>
              <a:rPr lang="en-US" altLang="zh-CN" sz="2800" b="1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trong</a:t>
            </a:r>
            <a:r>
              <a:rPr lang="en-US" altLang="zh-CN" sz="2800" b="1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b="1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hốc</a:t>
            </a:r>
            <a:r>
              <a:rPr lang="en-US" altLang="zh-CN" sz="2800" b="1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b="1" i="1" dirty="0" err="1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cây</a:t>
            </a:r>
            <a:r>
              <a:rPr lang="en-US" altLang="zh-CN" sz="2800" b="1" i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.</a:t>
            </a:r>
            <a:endParaRPr lang="zh-CN" altLang="en-US" sz="2800" b="1" i="1" dirty="0">
              <a:solidFill>
                <a:srgbClr val="404040"/>
              </a:solidFill>
              <a:latin typeface="Cambria" panose="02040503050406030204" pitchFamily="18" charset="0"/>
              <a:ea typeface="思源宋体 CN" panose="02020400000000000000" pitchFamily="18" charset="-122"/>
              <a:cs typeface="字魂58号-创中黑" panose="00000500000000000000" charset="-122"/>
              <a:sym typeface="思源宋体 CN" panose="02020400000000000000" pitchFamily="18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899" y="3697871"/>
            <a:ext cx="3090940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2F5CE3BF-AB26-5A30-5BA5-1F9CD7FB8FB1}"/>
              </a:ext>
            </a:extLst>
          </p:cNvPr>
          <p:cNvGrpSpPr/>
          <p:nvPr/>
        </p:nvGrpSpPr>
        <p:grpSpPr>
          <a:xfrm>
            <a:off x="263477" y="-297454"/>
            <a:ext cx="10767196" cy="2048318"/>
            <a:chOff x="3147328" y="-134094"/>
            <a:chExt cx="10767196" cy="2048318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13DA0883-F7E1-0476-45FE-44A33938D671}"/>
                </a:ext>
              </a:extLst>
            </p:cNvPr>
            <p:cNvSpPr/>
            <p:nvPr/>
          </p:nvSpPr>
          <p:spPr>
            <a:xfrm>
              <a:off x="4263854" y="605837"/>
              <a:ext cx="9650670" cy="8043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4000" b="1" dirty="0">
                  <a:solidFill>
                    <a:srgbClr val="92D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Nhìn tranh, đặt và trả lời câu hỏi ở đâu?</a:t>
              </a:r>
              <a:endParaRPr lang="en-US" sz="400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A99D20E4-D6DC-D41B-5226-A889E259B607}"/>
                </a:ext>
              </a:extLst>
            </p:cNvPr>
            <p:cNvSpPr txBox="1"/>
            <p:nvPr/>
          </p:nvSpPr>
          <p:spPr>
            <a:xfrm>
              <a:off x="3147328" y="-134094"/>
              <a:ext cx="1572433" cy="2048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9600" b="1" dirty="0">
                  <a:solidFill>
                    <a:srgbClr val="4D5559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3</a:t>
              </a:r>
              <a:endParaRPr lang="zh-CN" altLang="en-US" sz="9600" b="1" dirty="0">
                <a:solidFill>
                  <a:srgbClr val="4D555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267" y="1807245"/>
            <a:ext cx="5225499" cy="34918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9994" y="1965230"/>
            <a:ext cx="61422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 đang uống nước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đâu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 đang uống nước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suối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chú sóc đang đùa nghịch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đâu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chú sóc đang đùa nghịch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cành cây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13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2F5CE3BF-AB26-5A30-5BA5-1F9CD7FB8FB1}"/>
              </a:ext>
            </a:extLst>
          </p:cNvPr>
          <p:cNvGrpSpPr/>
          <p:nvPr/>
        </p:nvGrpSpPr>
        <p:grpSpPr>
          <a:xfrm>
            <a:off x="217999" y="245209"/>
            <a:ext cx="11202370" cy="1954381"/>
            <a:chOff x="3147328" y="-134094"/>
            <a:chExt cx="11202370" cy="1954381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13DA0883-F7E1-0476-45FE-44A33938D671}"/>
                </a:ext>
              </a:extLst>
            </p:cNvPr>
            <p:cNvSpPr/>
            <p:nvPr/>
          </p:nvSpPr>
          <p:spPr>
            <a:xfrm>
              <a:off x="4437475" y="235871"/>
              <a:ext cx="9912223" cy="1214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Dựa vào đoạn thơ dưới đây, đặt và trả lời câu hỏi khi nào?</a:t>
              </a:r>
              <a:endPara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A99D20E4-D6DC-D41B-5226-A889E259B607}"/>
                </a:ext>
              </a:extLst>
            </p:cNvPr>
            <p:cNvSpPr txBox="1"/>
            <p:nvPr/>
          </p:nvSpPr>
          <p:spPr>
            <a:xfrm>
              <a:off x="3147328" y="-134094"/>
              <a:ext cx="1572433" cy="1954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8800" b="1" dirty="0">
                  <a:solidFill>
                    <a:srgbClr val="4D5559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4</a:t>
              </a:r>
              <a:endParaRPr lang="zh-CN" altLang="en-US" sz="8800" b="1" dirty="0">
                <a:solidFill>
                  <a:srgbClr val="4D555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39838" y="1829624"/>
            <a:ext cx="73499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 con đi chợ đầu xuân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 đến cổng chợ bước chân sang hè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 đông hoa trái bộn bề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 mua hạt giống đem về trồng gieo.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 xong chợ đã vãn chiều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 heo gió thổi cánh diều mùa thu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dài chẳng ngại nắng mưa</a:t>
            </a:r>
            <a:b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Kịp về tới cửa trời vừa sang đông.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(Mai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762" y="1951531"/>
            <a:ext cx="3680779" cy="3726503"/>
          </a:xfrm>
          <a:prstGeom prst="rect">
            <a:avLst/>
          </a:prstGeom>
        </p:spPr>
      </p:pic>
      <p:sp>
        <p:nvSpPr>
          <p:cNvPr id="12" name="矩形 10">
            <a:extLst>
              <a:ext uri="{FF2B5EF4-FFF2-40B4-BE49-F238E27FC236}">
                <a16:creationId xmlns:a16="http://schemas.microsoft.com/office/drawing/2014/main" id="{DC7D305B-7B97-B382-6959-CC2B3D2C21DA}"/>
              </a:ext>
            </a:extLst>
          </p:cNvPr>
          <p:cNvSpPr/>
          <p:nvPr/>
        </p:nvSpPr>
        <p:spPr>
          <a:xfrm>
            <a:off x="641778" y="5533751"/>
            <a:ext cx="5992249" cy="95410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M: 	</a:t>
            </a:r>
            <a:r>
              <a:rPr lang="en-US" altLang="zh-CN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Rùa</a:t>
            </a:r>
            <a:r>
              <a:rPr lang="en-US" altLang="zh-CN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con </a:t>
            </a:r>
            <a:r>
              <a:rPr lang="en-US" altLang="zh-CN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đi</a:t>
            </a:r>
            <a:r>
              <a:rPr lang="en-US" altLang="zh-CN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chợ</a:t>
            </a:r>
            <a:r>
              <a:rPr lang="en-US" altLang="zh-CN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khi</a:t>
            </a:r>
            <a:r>
              <a:rPr lang="en-US" altLang="zh-CN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nào</a:t>
            </a:r>
            <a:r>
              <a:rPr lang="en-US" altLang="zh-CN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?</a:t>
            </a:r>
          </a:p>
          <a:p>
            <a:pPr algn="just"/>
            <a:r>
              <a:rPr lang="en-US" altLang="zh-CN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	</a:t>
            </a:r>
            <a:r>
              <a:rPr lang="en-US" altLang="zh-CN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Rùa</a:t>
            </a:r>
            <a:r>
              <a:rPr lang="en-US" altLang="zh-CN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con </a:t>
            </a:r>
            <a:r>
              <a:rPr lang="en-US" altLang="zh-CN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đi</a:t>
            </a:r>
            <a:r>
              <a:rPr lang="en-US" altLang="zh-CN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chợ</a:t>
            </a:r>
            <a:r>
              <a:rPr lang="en-US" altLang="zh-CN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đầu</a:t>
            </a:r>
            <a:r>
              <a:rPr lang="en-US" altLang="zh-CN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 </a:t>
            </a:r>
            <a:r>
              <a:rPr lang="en-US" altLang="zh-CN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xuân</a:t>
            </a:r>
            <a:r>
              <a:rPr lang="en-US" altLang="zh-CN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  <a:sym typeface="思源宋体 CN" panose="02020400000000000000" pitchFamily="18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807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2F5CE3BF-AB26-5A30-5BA5-1F9CD7FB8FB1}"/>
              </a:ext>
            </a:extLst>
          </p:cNvPr>
          <p:cNvGrpSpPr/>
          <p:nvPr/>
        </p:nvGrpSpPr>
        <p:grpSpPr>
          <a:xfrm>
            <a:off x="217999" y="245209"/>
            <a:ext cx="11202370" cy="1954381"/>
            <a:chOff x="3147328" y="-134094"/>
            <a:chExt cx="11202370" cy="1954381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13DA0883-F7E1-0476-45FE-44A33938D671}"/>
                </a:ext>
              </a:extLst>
            </p:cNvPr>
            <p:cNvSpPr/>
            <p:nvPr/>
          </p:nvSpPr>
          <p:spPr>
            <a:xfrm>
              <a:off x="4437475" y="235871"/>
              <a:ext cx="9912223" cy="12144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Dựa vào đoạn thơ dưới đây, đặt và trả lời câu hỏi khi nào?</a:t>
              </a:r>
              <a:endPara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A99D20E4-D6DC-D41B-5226-A889E259B607}"/>
                </a:ext>
              </a:extLst>
            </p:cNvPr>
            <p:cNvSpPr txBox="1"/>
            <p:nvPr/>
          </p:nvSpPr>
          <p:spPr>
            <a:xfrm>
              <a:off x="3147328" y="-134094"/>
              <a:ext cx="1572433" cy="1954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8800" b="1" dirty="0">
                  <a:solidFill>
                    <a:srgbClr val="4D5559"/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4</a:t>
              </a:r>
              <a:endParaRPr lang="zh-CN" altLang="en-US" sz="8800" b="1" dirty="0">
                <a:solidFill>
                  <a:srgbClr val="4D555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-457200" y="1951742"/>
            <a:ext cx="73499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 con đi chợ đầu xuân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 đến cổng chợ bước chân sang hè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 đông hoa trái bộn bề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 mua hạt giống đem về trồng gieo.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 xong chợ đã vãn chiều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 heo gió thổi cánh diều mùa thu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dài chẳng ngại nắng mưa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Kịp về tới cửa trời vừa sang đông.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(Mai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Hai)</a:t>
            </a:r>
          </a:p>
        </p:txBody>
      </p:sp>
      <p:sp>
        <p:nvSpPr>
          <p:cNvPr id="8" name="Rectangle 7"/>
          <p:cNvSpPr/>
          <p:nvPr/>
        </p:nvSpPr>
        <p:spPr>
          <a:xfrm>
            <a:off x="714719" y="5136530"/>
            <a:ext cx="45793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0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63994" y="1913914"/>
            <a:ext cx="45793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28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 con đến cổng chợ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28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 con đến cổng chợ khi sang hè.</a:t>
            </a:r>
            <a:endParaRPr lang="en-US" sz="2800" b="0" i="0" dirty="0">
              <a:solidFill>
                <a:schemeClr val="accent4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63994" y="4013146"/>
            <a:ext cx="45793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nào </a:t>
            </a:r>
            <a:r>
              <a:rPr lang="nl-NL" sz="2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 con mua hạt giống xong?</a:t>
            </a:r>
          </a:p>
          <a:p>
            <a:pPr algn="just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chợ đã vãn chiều, </a:t>
            </a:r>
            <a:r>
              <a:rPr lang="nl-NL" sz="2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 con mua hạt giống xong.</a:t>
            </a:r>
            <a:endParaRPr lang="en-US" sz="2800" b="0" i="0" dirty="0">
              <a:solidFill>
                <a:schemeClr val="tx2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20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FFC000"/>
      </a:accent1>
      <a:accent2>
        <a:srgbClr val="3734BE"/>
      </a:accent2>
      <a:accent3>
        <a:srgbClr val="034A90"/>
      </a:accent3>
      <a:accent4>
        <a:srgbClr val="008000"/>
      </a:accent4>
      <a:accent5>
        <a:srgbClr val="1C26E8"/>
      </a:accent5>
      <a:accent6>
        <a:srgbClr val="0944EB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1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FFC000"/>
      </a:accent1>
      <a:accent2>
        <a:srgbClr val="3734BE"/>
      </a:accent2>
      <a:accent3>
        <a:srgbClr val="034A90"/>
      </a:accent3>
      <a:accent4>
        <a:srgbClr val="008000"/>
      </a:accent4>
      <a:accent5>
        <a:srgbClr val="1C26E8"/>
      </a:accent5>
      <a:accent6>
        <a:srgbClr val="0944EB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2554</TotalTime>
  <Words>608</Words>
  <Application>Microsoft Office PowerPoint</Application>
  <PresentationFormat>Widescreen</PresentationFormat>
  <Paragraphs>100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阿里巴巴普惠体</vt:lpstr>
      <vt:lpstr>Arial</vt:lpstr>
      <vt:lpstr>#9Slide07 SVNZiclets</vt:lpstr>
      <vt:lpstr>Cambria</vt:lpstr>
      <vt:lpstr>#9Slide07 SFU Rhythm</vt:lpstr>
      <vt:lpstr>Wingdings</vt:lpstr>
      <vt:lpstr>SVN-Newton</vt:lpstr>
      <vt:lpstr>Times New Roman</vt:lpstr>
      <vt:lpstr>#9Slide07 HoneyCream</vt:lpstr>
      <vt:lpstr>思源宋体 CN</vt:lpstr>
      <vt:lpstr>#9Slide07 Altus</vt:lpstr>
      <vt:lpstr>等线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主题名称</dc:title>
  <dc:creator>Administrator</dc:creator>
  <cp:lastModifiedBy>Thảo Linh</cp:lastModifiedBy>
  <cp:revision>187</cp:revision>
  <dcterms:created xsi:type="dcterms:W3CDTF">2022-08-17T14:34:35Z</dcterms:created>
  <dcterms:modified xsi:type="dcterms:W3CDTF">2025-04-12T02:12:38Z</dcterms:modified>
</cp:coreProperties>
</file>