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0" r:id="rId3"/>
    <p:sldId id="261" r:id="rId4"/>
    <p:sldId id="262" r:id="rId5"/>
    <p:sldId id="263" r:id="rId6"/>
    <p:sldId id="264" r:id="rId7"/>
    <p:sldId id="267" r:id="rId8"/>
    <p:sldId id="266" r:id="rId9"/>
    <p:sldId id="265"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Lst>
  <p:sldSz cx="12192000" cy="6858000"/>
  <p:notesSz cx="6858000" cy="9144000"/>
  <p:embeddedFontLst>
    <p:embeddedFont>
      <p:font typeface="等线" panose="02010600030101010101" pitchFamily="2" charset="-122"/>
      <p:regular r:id="rId25"/>
    </p:embeddedFont>
    <p:embeddedFont>
      <p:font typeface="#9Slide03 Bebas Neue Bold" panose="020B0604020202020204" charset="0"/>
      <p:bold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1" d="100"/>
          <a:sy n="81" d="100"/>
        </p:scale>
        <p:origin x="658" y="48"/>
      </p:cViewPr>
      <p:guideLst/>
    </p:cSldViewPr>
  </p:slideViewPr>
  <p:notesTextViewPr>
    <p:cViewPr>
      <p:scale>
        <a:sx n="1" d="1"/>
        <a:sy n="1" d="1"/>
      </p:scale>
      <p:origin x="0" y="0"/>
    </p:cViewPr>
  </p:notesTextViewPr>
  <p:sorterViewPr>
    <p:cViewPr varScale="1">
      <p:scale>
        <a:sx n="100" d="100"/>
        <a:sy n="100" d="100"/>
      </p:scale>
      <p:origin x="0" y="-4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B63E31BD-ADAA-4CCF-8282-EE56E8CEB255}"/>
    <pc:docChg chg="delSld">
      <pc:chgData name="Thảo Linh" userId="363ab10d9764815c" providerId="LiveId" clId="{B63E31BD-ADAA-4CCF-8282-EE56E8CEB255}" dt="2025-04-11T15:21:28.478" v="3" actId="47"/>
      <pc:docMkLst>
        <pc:docMk/>
      </pc:docMkLst>
      <pc:sldChg chg="del">
        <pc:chgData name="Thảo Linh" userId="363ab10d9764815c" providerId="LiveId" clId="{B63E31BD-ADAA-4CCF-8282-EE56E8CEB255}" dt="2025-04-11T15:21:16.177" v="0" actId="47"/>
        <pc:sldMkLst>
          <pc:docMk/>
          <pc:sldMk cId="4218003822" sldId="258"/>
        </pc:sldMkLst>
      </pc:sldChg>
      <pc:sldChg chg="del">
        <pc:chgData name="Thảo Linh" userId="363ab10d9764815c" providerId="LiveId" clId="{B63E31BD-ADAA-4CCF-8282-EE56E8CEB255}" dt="2025-04-11T15:21:16.912" v="1" actId="47"/>
        <pc:sldMkLst>
          <pc:docMk/>
          <pc:sldMk cId="3460277313" sldId="259"/>
        </pc:sldMkLst>
      </pc:sldChg>
      <pc:sldChg chg="del">
        <pc:chgData name="Thảo Linh" userId="363ab10d9764815c" providerId="LiveId" clId="{B63E31BD-ADAA-4CCF-8282-EE56E8CEB255}" dt="2025-04-11T15:21:27.145" v="2" actId="47"/>
        <pc:sldMkLst>
          <pc:docMk/>
          <pc:sldMk cId="3326761952" sldId="282"/>
        </pc:sldMkLst>
      </pc:sldChg>
      <pc:sldChg chg="del">
        <pc:chgData name="Thảo Linh" userId="363ab10d9764815c" providerId="LiveId" clId="{B63E31BD-ADAA-4CCF-8282-EE56E8CEB255}" dt="2025-04-11T15:21:28.478" v="3" actId="47"/>
        <pc:sldMkLst>
          <pc:docMk/>
          <pc:sldMk cId="79240120" sldId="283"/>
        </pc:sldMkLst>
      </pc:sldChg>
    </pc:docChg>
  </pc:docChgLst>
</pc:chgInfo>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10"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2"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8" name="图片 17">
            <a:extLst>
              <a:ext uri="{FF2B5EF4-FFF2-40B4-BE49-F238E27FC236}">
                <a16:creationId xmlns:a16="http://schemas.microsoft.com/office/drawing/2014/main" id="{FCF8BFB5-8A8A-4F3A-A37D-C20945CF4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6232" y="4895850"/>
            <a:ext cx="4200925" cy="1776977"/>
          </a:xfrm>
          <a:prstGeom prst="rect">
            <a:avLst/>
          </a:prstGeom>
        </p:spPr>
      </p:pic>
      <p:pic>
        <p:nvPicPr>
          <p:cNvPr id="29"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30"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31"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Tree>
    <p:extLst>
      <p:ext uri="{BB962C8B-B14F-4D97-AF65-F5344CB8AC3E}">
        <p14:creationId xmlns:p14="http://schemas.microsoft.com/office/powerpoint/2010/main" val="21785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EA407-2D78-4FF9-B479-3D2635030D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CB5A92A-A005-45BB-B5BB-0B69C7A6AB9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8AD563-C5FC-4E54-B313-D101D6EA0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8528015-4D20-4034-BABD-F2CB296D2FA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F0D0FC-FD41-4A0B-ADCB-E4EA1C5111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191527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83F56-DECE-45C0-B990-CFE115F58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F44E1-E511-41A5-9A2D-9958BDCDF1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348DB-4FC2-4CFF-A5D2-751AA94DA47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31522-33AB-45D8-A1D5-590F7DA4FF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AA3AEC-B872-4C50-A893-27D3469B51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98587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31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206723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DA9EE8-2983-447C-8D49-84AA6FB4AB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356072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0C57C-4F0E-45A6-9A0C-56497F275A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A52974E-B1F8-4CEE-AFF3-0D67526D484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EE303B-EE21-46C7-894C-FA204F0E77B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396C25-57B3-494E-A516-21C203384F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A7C87078-12D6-4123-89AE-0C3A9A7FE2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581D71B-2482-4763-8B39-CB23177CA9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596257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BC2529-18C9-4ABE-BADC-A1B13F6035A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87BC0CD-86B7-4C08-94E9-7023089A0A1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1C2BCF-5630-4BE5-899F-17362FD01A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3816678-632B-46DB-8AEE-E3189D12A89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D2DF3-0FA0-4873-92FA-E7886F15B5A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1E6921A-4B5B-48A1-BEAB-8E83C13370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38F3063-5F57-49A0-A5CA-9E439DB2AA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E79047C-4C29-4899-92D4-E450871634F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212936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AE6DDE-3D74-4708-BF62-AE7E7D5815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A811CFF-E646-4E5B-9AA0-A7694BC8C8A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632370D2-09D1-4F03-B549-4AFBDE979D1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2369CB0-1112-4320-A804-03CB7A976F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3550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8"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sp>
        <p:nvSpPr>
          <p:cNvPr id="6" name="矩形 5">
            <a:extLst>
              <a:ext uri="{FF2B5EF4-FFF2-40B4-BE49-F238E27FC236}">
                <a16:creationId xmlns:a16="http://schemas.microsoft.com/office/drawing/2014/main" id="{0B903FBE-72B8-4BCB-9D4D-779C7FF529A3}"/>
              </a:ext>
            </a:extLst>
          </p:cNvPr>
          <p:cNvSpPr/>
          <p:nvPr userDrawn="1"/>
        </p:nvSpPr>
        <p:spPr>
          <a:xfrm>
            <a:off x="419100" y="220337"/>
            <a:ext cx="11391900" cy="627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898DCD13-9A47-4340-ABF6-8CC70335E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spTree>
    <p:extLst>
      <p:ext uri="{BB962C8B-B14F-4D97-AF65-F5344CB8AC3E}">
        <p14:creationId xmlns:p14="http://schemas.microsoft.com/office/powerpoint/2010/main" val="742357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0C4D47-941B-464F-A3E1-68B2B788B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55CC96-C756-48F0-A78E-F87040956E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DC942D-B1C8-4BCD-912C-BFB54B2BF2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24F375-3A93-43B6-A466-F2BC7C46D8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9B32E55-3B65-451A-AC5F-B08A5BD5563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E00F9C8-2D74-4441-8395-E15DC61EF3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76688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D4FDD-8F34-4E11-B5A5-F43352A5DA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13FB3A-B58C-49A5-9B16-5221BEFBD0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902EB7E-2F67-4EB0-B817-A2717B31CA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63DEE3-FFEF-4E15-80F3-B10075D7FEF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397B23E-5D84-4387-A0EA-0C121DDE2E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8B13CE7-FD01-47FC-9C2F-4302A5B3098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76611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507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29"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grpSp>
        <p:nvGrpSpPr>
          <p:cNvPr id="3" name="Group 2"/>
          <p:cNvGrpSpPr/>
          <p:nvPr/>
        </p:nvGrpSpPr>
        <p:grpSpPr>
          <a:xfrm>
            <a:off x="1509311" y="1652530"/>
            <a:ext cx="9271055" cy="3176534"/>
            <a:chOff x="1860784" y="815248"/>
            <a:chExt cx="7806878" cy="3176534"/>
          </a:xfrm>
        </p:grpSpPr>
        <p:pic>
          <p:nvPicPr>
            <p:cNvPr id="2" name="Picture 1"/>
            <p:cNvPicPr>
              <a:picLocks noChangeAspect="1"/>
            </p:cNvPicPr>
            <p:nvPr/>
          </p:nvPicPr>
          <p:blipFill rotWithShape="1">
            <a:blip r:embed="rId4"/>
            <a:srcRect r="53300"/>
            <a:stretch/>
          </p:blipFill>
          <p:spPr>
            <a:xfrm>
              <a:off x="1860784" y="903383"/>
              <a:ext cx="3867987" cy="3088399"/>
            </a:xfrm>
            <a:prstGeom prst="rect">
              <a:avLst/>
            </a:prstGeom>
          </p:spPr>
        </p:pic>
        <p:pic>
          <p:nvPicPr>
            <p:cNvPr id="22" name="Picture 21"/>
            <p:cNvPicPr>
              <a:picLocks noChangeAspect="1"/>
            </p:cNvPicPr>
            <p:nvPr/>
          </p:nvPicPr>
          <p:blipFill rotWithShape="1">
            <a:blip r:embed="rId4"/>
            <a:srcRect l="56018" t="-3290" r="-2718" b="3290"/>
            <a:stretch/>
          </p:blipFill>
          <p:spPr>
            <a:xfrm>
              <a:off x="5799675" y="815248"/>
              <a:ext cx="3867987" cy="3088399"/>
            </a:xfrm>
            <a:prstGeom prst="rect">
              <a:avLst/>
            </a:prstGeom>
          </p:spPr>
        </p:pic>
      </p:grpSp>
      <p:sp>
        <p:nvSpPr>
          <p:cNvPr id="4" name="TextBox 3"/>
          <p:cNvSpPr txBox="1"/>
          <p:nvPr/>
        </p:nvSpPr>
        <p:spPr>
          <a:xfrm>
            <a:off x="4932260" y="348640"/>
            <a:ext cx="1734830" cy="1446550"/>
          </a:xfrm>
          <a:prstGeom prst="rect">
            <a:avLst/>
          </a:prstGeom>
          <a:noFill/>
        </p:spPr>
        <p:txBody>
          <a:bodyPr wrap="square" rtlCol="0">
            <a:spAutoFit/>
          </a:bodyPr>
          <a:lstStyle/>
          <a:p>
            <a:r>
              <a:rPr lang="en-GB" sz="8800" dirty="0">
                <a:solidFill>
                  <a:srgbClr val="AC1E24"/>
                </a:solidFill>
                <a:latin typeface="#9Slide03 Bebas Neue Bold" panose="020B0606020202050201" pitchFamily="34" charset="0"/>
              </a:rPr>
              <a:t>ĐỌC</a:t>
            </a:r>
          </a:p>
        </p:txBody>
      </p:sp>
    </p:spTree>
    <p:extLst>
      <p:ext uri="{BB962C8B-B14F-4D97-AF65-F5344CB8AC3E}">
        <p14:creationId xmlns:p14="http://schemas.microsoft.com/office/powerpoint/2010/main" val="3845537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847422" y="718003"/>
            <a:ext cx="7578742" cy="4803018"/>
          </a:xfrm>
          <a:prstGeom prst="rect">
            <a:avLst/>
          </a:prstGeom>
        </p:spPr>
      </p:pic>
    </p:spTree>
    <p:extLst>
      <p:ext uri="{BB962C8B-B14F-4D97-AF65-F5344CB8AC3E}">
        <p14:creationId xmlns:p14="http://schemas.microsoft.com/office/powerpoint/2010/main" val="427120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2134398" y="472968"/>
            <a:ext cx="8342642" cy="1323439"/>
          </a:xfrm>
          <a:prstGeom prst="rect">
            <a:avLst/>
          </a:prstGeom>
        </p:spPr>
        <p:txBody>
          <a:bodyPr wrap="square">
            <a:spAutoFit/>
          </a:bodyPr>
          <a:lstStyle/>
          <a:p>
            <a:pPr algn="ctr"/>
            <a:r>
              <a:rPr lang="en-GB" sz="4000" dirty="0" err="1">
                <a:latin typeface="Cambria" panose="02040503050406030204" pitchFamily="18" charset="0"/>
                <a:ea typeface="Cambria" panose="02040503050406030204" pitchFamily="18" charset="0"/>
              </a:rPr>
              <a:t>Câu</a:t>
            </a:r>
            <a:r>
              <a:rPr lang="en-GB" sz="4000" dirty="0">
                <a:latin typeface="Cambria" panose="02040503050406030204" pitchFamily="18" charset="0"/>
                <a:ea typeface="Cambria" panose="02040503050406030204" pitchFamily="18" charset="0"/>
              </a:rPr>
              <a:t> 1: </a:t>
            </a:r>
            <a:r>
              <a:rPr lang="vi-VN" sz="4000" dirty="0">
                <a:latin typeface="Cambria" panose="02040503050406030204" pitchFamily="18" charset="0"/>
                <a:ea typeface="Cambria" panose="02040503050406030204" pitchFamily="18" charset="0"/>
              </a:rPr>
              <a:t>Vào mùa hoa, cây gạo (hoa gạo, búp nõn) đẹp như thế nào?</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720814" y="1864220"/>
            <a:ext cx="9362155" cy="2308324"/>
          </a:xfrm>
          <a:prstGeom prst="rect">
            <a:avLst/>
          </a:prstGeom>
        </p:spPr>
        <p:txBody>
          <a:bodyPr wrap="square">
            <a:spAutoFit/>
          </a:bodyPr>
          <a:lstStyle/>
          <a:p>
            <a:pPr algn="just"/>
            <a:r>
              <a:rPr lang="nl-NL" sz="3600" dirty="0">
                <a:solidFill>
                  <a:srgbClr val="00B050"/>
                </a:solidFill>
                <a:effectLst/>
                <a:latin typeface="Cambria" panose="02040503050406030204" pitchFamily="18" charset="0"/>
                <a:ea typeface="Cambria" panose="02040503050406030204" pitchFamily="18" charset="0"/>
              </a:rPr>
              <a:t>Vào mùa hoa: cây gạo sừng sững như một tháp đèn khổng lồ; hàng ngàn bông hoa là hàng ngàn ngọn lửa hồng tươi; hàng ngàn búp nõn là hàng ngàn ánh nến trong xanh.</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93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2167449" y="261629"/>
            <a:ext cx="8342642" cy="1938992"/>
          </a:xfrm>
          <a:prstGeom prst="rect">
            <a:avLst/>
          </a:prstGeom>
        </p:spPr>
        <p:txBody>
          <a:bodyPr wrap="square">
            <a:spAutoFit/>
          </a:bodyPr>
          <a:lstStyle/>
          <a:p>
            <a:pPr algn="ctr"/>
            <a:r>
              <a:rPr lang="vi-VN" sz="4000" dirty="0">
                <a:latin typeface="Cambria" panose="02040503050406030204" pitchFamily="18" charset="0"/>
                <a:ea typeface="Cambria" panose="02040503050406030204" pitchFamily="18" charset="0"/>
              </a:rPr>
              <a:t>Câu 2: Những chi tiết nào cho thấy các loài chim đem đến không khí tưng bừng trên cây gạo?</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523635" y="2340059"/>
            <a:ext cx="9856789" cy="1754326"/>
          </a:xfrm>
          <a:prstGeom prst="rect">
            <a:avLst/>
          </a:prstGeom>
        </p:spPr>
        <p:txBody>
          <a:bodyPr wrap="square">
            <a:spAutoFit/>
          </a:bodyPr>
          <a:lstStyle/>
          <a:p>
            <a:pPr algn="just"/>
            <a:r>
              <a:rPr lang="vi-VN" sz="3600" dirty="0">
                <a:solidFill>
                  <a:srgbClr val="00B050"/>
                </a:solidFill>
                <a:effectLst/>
                <a:latin typeface="Cambria" panose="02040503050406030204" pitchFamily="18" charset="0"/>
                <a:ea typeface="Cambria" panose="02040503050406030204" pitchFamily="18" charset="0"/>
              </a:rPr>
              <a:t>Đàn đàn lũ lũ bay đi bay về, lượn lên lượn xuống. Chúng gọi nhau, trò chuyện, trêu ghẹo và tranh cãi nhau, ồn mà vui không thể tưởng được</a:t>
            </a:r>
            <a:r>
              <a:rPr lang="nl-NL" sz="3600" dirty="0">
                <a:solidFill>
                  <a:srgbClr val="00B050"/>
                </a:solidFill>
                <a:effectLst/>
                <a:latin typeface="Cambria" panose="02040503050406030204" pitchFamily="18" charset="0"/>
                <a:ea typeface="Cambria" panose="02040503050406030204" pitchFamily="18" charset="0"/>
              </a:rPr>
              <a:t>.</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79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2134398" y="472968"/>
            <a:ext cx="8342642" cy="1323439"/>
          </a:xfrm>
          <a:prstGeom prst="rect">
            <a:avLst/>
          </a:prstGeom>
        </p:spPr>
        <p:txBody>
          <a:bodyPr wrap="square">
            <a:spAutoFit/>
          </a:bodyPr>
          <a:lstStyle/>
          <a:p>
            <a:pPr algn="ctr"/>
            <a:r>
              <a:rPr lang="en-GB" sz="4000" dirty="0" err="1">
                <a:latin typeface="Cambria" panose="02040503050406030204" pitchFamily="18" charset="0"/>
                <a:ea typeface="Cambria" panose="02040503050406030204" pitchFamily="18" charset="0"/>
              </a:rPr>
              <a:t>Câu</a:t>
            </a:r>
            <a:r>
              <a:rPr lang="en-GB" sz="4000" dirty="0">
                <a:latin typeface="Cambria" panose="02040503050406030204" pitchFamily="18" charset="0"/>
                <a:ea typeface="Cambria" panose="02040503050406030204" pitchFamily="18" charset="0"/>
              </a:rPr>
              <a:t> 1: </a:t>
            </a:r>
            <a:r>
              <a:rPr lang="vi-VN" sz="4000" dirty="0">
                <a:latin typeface="Cambria" panose="02040503050406030204" pitchFamily="18" charset="0"/>
                <a:ea typeface="Cambria" panose="02040503050406030204" pitchFamily="18" charset="0"/>
              </a:rPr>
              <a:t>Vào mùa hoa, cây gạo (hoa gạo, búp nõn) đẹp như thế nào?</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720814" y="1864220"/>
            <a:ext cx="9362155" cy="2308324"/>
          </a:xfrm>
          <a:prstGeom prst="rect">
            <a:avLst/>
          </a:prstGeom>
        </p:spPr>
        <p:txBody>
          <a:bodyPr wrap="square">
            <a:spAutoFit/>
          </a:bodyPr>
          <a:lstStyle/>
          <a:p>
            <a:pPr algn="just"/>
            <a:r>
              <a:rPr lang="nl-NL" sz="3600" dirty="0">
                <a:solidFill>
                  <a:srgbClr val="00B050"/>
                </a:solidFill>
                <a:effectLst/>
                <a:latin typeface="Cambria" panose="02040503050406030204" pitchFamily="18" charset="0"/>
                <a:ea typeface="Cambria" panose="02040503050406030204" pitchFamily="18" charset="0"/>
              </a:rPr>
              <a:t>Vào mùa hoa: cây gạo sừng sững như một tháp đèn khổng lồ; hàng ngàn bông hoa là hàng ngàn ngọn lửa hồng tươi; hàng ngàn búp nõn là hàng ngàn ánh nến trong xanh.</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837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2134398" y="472968"/>
            <a:ext cx="8342642" cy="1323439"/>
          </a:xfrm>
          <a:prstGeom prst="rect">
            <a:avLst/>
          </a:prstGeom>
        </p:spPr>
        <p:txBody>
          <a:bodyPr wrap="square">
            <a:spAutoFit/>
          </a:bodyPr>
          <a:lstStyle/>
          <a:p>
            <a:pPr algn="ctr"/>
            <a:r>
              <a:rPr lang="en-GB" sz="4000" dirty="0" err="1">
                <a:latin typeface="Cambria" panose="02040503050406030204" pitchFamily="18" charset="0"/>
                <a:ea typeface="Cambria" panose="02040503050406030204" pitchFamily="18" charset="0"/>
              </a:rPr>
              <a:t>Câu</a:t>
            </a:r>
            <a:r>
              <a:rPr lang="en-GB" sz="4000" dirty="0">
                <a:latin typeface="Cambria" panose="02040503050406030204" pitchFamily="18" charset="0"/>
                <a:ea typeface="Cambria" panose="02040503050406030204" pitchFamily="18" charset="0"/>
              </a:rPr>
              <a:t> 3: </a:t>
            </a:r>
            <a:r>
              <a:rPr lang="en-GB" sz="4000" dirty="0" err="1">
                <a:latin typeface="Cambria" panose="02040503050406030204" pitchFamily="18" charset="0"/>
                <a:ea typeface="Cambria" panose="02040503050406030204" pitchFamily="18" charset="0"/>
              </a:rPr>
              <a:t>Vì</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sao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trên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cây</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gạo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lại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có</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Ngày</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hội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mùa</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xuân</a:t>
            </a:r>
            <a:r>
              <a:rPr lang="en-GB" sz="4000" dirty="0">
                <a:latin typeface="Cambria" panose="02040503050406030204" pitchFamily="18" charset="0"/>
                <a:ea typeface="Cambria" panose="02040503050406030204" pitchFamily="18" charset="0"/>
              </a:rPr>
              <a:t>” ?</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720814" y="1864220"/>
            <a:ext cx="9362155" cy="2308324"/>
          </a:xfrm>
          <a:prstGeom prst="rect">
            <a:avLst/>
          </a:prstGeom>
        </p:spPr>
        <p:txBody>
          <a:bodyPr wrap="square">
            <a:spAutoFit/>
          </a:bodyPr>
          <a:lstStyle/>
          <a:p>
            <a:pPr algn="just"/>
            <a:r>
              <a:rPr lang="nl-NL" sz="3600" dirty="0">
                <a:solidFill>
                  <a:srgbClr val="00B050"/>
                </a:solidFill>
                <a:effectLst/>
                <a:latin typeface="Cambria" panose="02040503050406030204" pitchFamily="18" charset="0"/>
                <a:ea typeface="Cambria" panose="02040503050406030204" pitchFamily="18" charset="0"/>
              </a:rPr>
              <a:t>Vì trên cây gạo đầy màu sắc và âm thanh rộn rã của các loài chim. Tất cả những âm thanh và màu sắc đó tạo thành  cảnh sắc vui nhộn, náo nhiệt của ngày hội mùa xuân.</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917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1879518" y="819933"/>
            <a:ext cx="8852399" cy="1323439"/>
          </a:xfrm>
          <a:prstGeom prst="rect">
            <a:avLst/>
          </a:prstGeom>
        </p:spPr>
        <p:txBody>
          <a:bodyPr wrap="square">
            <a:spAutoFit/>
          </a:bodyPr>
          <a:lstStyle/>
          <a:p>
            <a:pPr algn="ctr"/>
            <a:r>
              <a:rPr lang="en-GB" sz="4000" dirty="0" err="1">
                <a:latin typeface="Cambria" panose="02040503050406030204" pitchFamily="18" charset="0"/>
                <a:ea typeface="Cambria" panose="02040503050406030204" pitchFamily="18" charset="0"/>
              </a:rPr>
              <a:t>Câu</a:t>
            </a:r>
            <a:r>
              <a:rPr lang="en-GB" sz="4000" dirty="0">
                <a:latin typeface="Cambria" panose="02040503050406030204" pitchFamily="18" charset="0"/>
                <a:ea typeface="Cambria" panose="02040503050406030204" pitchFamily="18" charset="0"/>
              </a:rPr>
              <a:t> 4: </a:t>
            </a:r>
            <a:r>
              <a:rPr lang="en-GB" sz="4000" dirty="0" err="1">
                <a:latin typeface="Cambria" panose="02040503050406030204" pitchFamily="18" charset="0"/>
                <a:ea typeface="Cambria" panose="02040503050406030204" pitchFamily="18" charset="0"/>
              </a:rPr>
              <a:t>Những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hình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ảnh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nào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cho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thấy</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cây</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gạo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mang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vẻ</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đẹp</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mới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khi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hết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mùa</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hoa</a:t>
            </a:r>
            <a:r>
              <a:rPr lang="en-GB" sz="4000" dirty="0">
                <a:latin typeface="Cambria" panose="02040503050406030204" pitchFamily="18" charset="0"/>
                <a:ea typeface="Cambria" panose="02040503050406030204" pitchFamily="18" charset="0"/>
              </a:rPr>
              <a:t>?</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624641" y="2486031"/>
            <a:ext cx="9362155" cy="1754326"/>
          </a:xfrm>
          <a:prstGeom prst="rect">
            <a:avLst/>
          </a:prstGeom>
        </p:spPr>
        <p:txBody>
          <a:bodyPr wrap="square">
            <a:spAutoFit/>
          </a:bodyPr>
          <a:lstStyle/>
          <a:p>
            <a:pPr algn="just"/>
            <a:r>
              <a:rPr lang="vi-VN" sz="3600" dirty="0">
                <a:solidFill>
                  <a:srgbClr val="00B05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870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1545669" y="2064839"/>
            <a:ext cx="8852399" cy="1569660"/>
          </a:xfrm>
          <a:prstGeom prst="rect">
            <a:avLst/>
          </a:prstGeom>
        </p:spPr>
        <p:txBody>
          <a:bodyPr wrap="square">
            <a:spAutoFit/>
          </a:bodyPr>
          <a:lstStyle/>
          <a:p>
            <a:pPr algn="ctr"/>
            <a:r>
              <a:rPr lang="en-GB" sz="4800" dirty="0" err="1">
                <a:latin typeface="Cambria" panose="02040503050406030204" pitchFamily="18" charset="0"/>
                <a:ea typeface="Cambria" panose="02040503050406030204" pitchFamily="18" charset="0"/>
              </a:rPr>
              <a:t>Câu</a:t>
            </a:r>
            <a:r>
              <a:rPr lang="en-GB" sz="4800" dirty="0">
                <a:latin typeface="Cambria" panose="02040503050406030204" pitchFamily="18" charset="0"/>
                <a:ea typeface="Cambria" panose="02040503050406030204" pitchFamily="18" charset="0"/>
              </a:rPr>
              <a:t> 5: </a:t>
            </a:r>
            <a:r>
              <a:rPr lang="en-GB" sz="4800" dirty="0" err="1">
                <a:latin typeface="Cambria" panose="02040503050406030204" pitchFamily="18" charset="0"/>
                <a:ea typeface="Cambria" panose="02040503050406030204" pitchFamily="18" charset="0"/>
              </a:rPr>
              <a:t>Em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thích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hình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ảnh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gạo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vào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mùa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nào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Vì</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sao</a:t>
            </a:r>
            <a:r>
              <a:rPr lang="en-GB" sz="4800" dirty="0">
                <a:latin typeface="Cambria" panose="02040503050406030204" pitchFamily="18" charset="0"/>
                <a:ea typeface="Cambria" panose="02040503050406030204" pitchFamily="18" charset="0"/>
              </a:rPr>
              <a:t>? </a:t>
            </a:r>
            <a:endParaRPr lang="vi-VN" sz="72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Tree>
    <p:extLst>
      <p:ext uri="{BB962C8B-B14F-4D97-AF65-F5344CB8AC3E}">
        <p14:creationId xmlns:p14="http://schemas.microsoft.com/office/powerpoint/2010/main" val="104613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690690" y="429657"/>
            <a:ext cx="7416099" cy="5069329"/>
          </a:xfrm>
          <a:prstGeom prst="rect">
            <a:avLst/>
          </a:prstGeom>
        </p:spPr>
      </p:pic>
    </p:spTree>
    <p:extLst>
      <p:ext uri="{BB962C8B-B14F-4D97-AF65-F5344CB8AC3E}">
        <p14:creationId xmlns:p14="http://schemas.microsoft.com/office/powerpoint/2010/main" val="167899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527691" y="625655"/>
            <a:ext cx="7921369" cy="4972483"/>
          </a:xfrm>
          <a:prstGeom prst="rect">
            <a:avLst/>
          </a:prstGeom>
        </p:spPr>
      </p:pic>
    </p:spTree>
    <p:extLst>
      <p:ext uri="{BB962C8B-B14F-4D97-AF65-F5344CB8AC3E}">
        <p14:creationId xmlns:p14="http://schemas.microsoft.com/office/powerpoint/2010/main" val="297351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ECEAA27-D3DD-4EF4-A813-8AC9AEC7828B}"/>
              </a:ext>
            </a:extLst>
          </p:cNvPr>
          <p:cNvSpPr/>
          <p:nvPr/>
        </p:nvSpPr>
        <p:spPr>
          <a:xfrm>
            <a:off x="486516" y="316596"/>
            <a:ext cx="4344459" cy="646331"/>
          </a:xfrm>
          <a:prstGeom prst="rect">
            <a:avLst/>
          </a:prstGeom>
        </p:spPr>
        <p:txBody>
          <a:bodyPr wrap="none">
            <a:spAutoFit/>
          </a:bodyPr>
          <a:lstStyle/>
          <a:p>
            <a:r>
              <a:rPr lang="en-GB" altLang="zh-CN" sz="36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rPr>
              <a:t>VIẾT TÊN RIÊNG:</a:t>
            </a:r>
            <a:endParaRPr lang="zh-CN" altLang="en-US" sz="36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endParaRPr>
          </a:p>
        </p:txBody>
      </p:sp>
      <p:sp>
        <p:nvSpPr>
          <p:cNvPr id="3" name="TextBox 2"/>
          <p:cNvSpPr txBox="1"/>
          <p:nvPr/>
        </p:nvSpPr>
        <p:spPr>
          <a:xfrm>
            <a:off x="5018698" y="399613"/>
            <a:ext cx="2665452" cy="769441"/>
          </a:xfrm>
          <a:prstGeom prst="rect">
            <a:avLst/>
          </a:prstGeom>
          <a:noFill/>
        </p:spPr>
        <p:txBody>
          <a:bodyPr wrap="square" rtlCol="0">
            <a:spAutoFit/>
          </a:bodyPr>
          <a:lstStyle/>
          <a:p>
            <a:r>
              <a:rPr lang="en-GB" sz="4400" dirty="0" err="1">
                <a:latin typeface="Cambria" panose="02040503050406030204" pitchFamily="18" charset="0"/>
                <a:ea typeface="Cambria" panose="02040503050406030204" pitchFamily="18" charset="0"/>
              </a:rPr>
              <a:t>Phú</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Quốc</a:t>
            </a:r>
            <a:endParaRPr lang="en-GB" sz="4400" dirty="0">
              <a:latin typeface="Cambria" panose="02040503050406030204" pitchFamily="18" charset="0"/>
              <a:ea typeface="Cambria" panose="02040503050406030204" pitchFamily="18" charset="0"/>
            </a:endParaRPr>
          </a:p>
        </p:txBody>
      </p:sp>
      <p:pic>
        <p:nvPicPr>
          <p:cNvPr id="1026" name="Picture 2" descr="Phú Quốc – Wikipedia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0481" y="1375182"/>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5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2" name="Picture 1"/>
          <p:cNvPicPr>
            <a:picLocks noChangeAspect="1"/>
          </p:cNvPicPr>
          <p:nvPr/>
        </p:nvPicPr>
        <p:blipFill>
          <a:blip r:embed="rId3"/>
          <a:stretch>
            <a:fillRect/>
          </a:stretch>
        </p:blipFill>
        <p:spPr>
          <a:xfrm>
            <a:off x="4992290" y="165808"/>
            <a:ext cx="7693819" cy="5803895"/>
          </a:xfrm>
          <a:prstGeom prst="rect">
            <a:avLst/>
          </a:prstGeom>
        </p:spPr>
      </p:pic>
    </p:spTree>
    <p:extLst>
      <p:ext uri="{BB962C8B-B14F-4D97-AF65-F5344CB8AC3E}">
        <p14:creationId xmlns:p14="http://schemas.microsoft.com/office/powerpoint/2010/main" val="50215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ECEAA27-D3DD-4EF4-A813-8AC9AEC7828B}"/>
              </a:ext>
            </a:extLst>
          </p:cNvPr>
          <p:cNvSpPr/>
          <p:nvPr/>
        </p:nvSpPr>
        <p:spPr>
          <a:xfrm>
            <a:off x="630207" y="486413"/>
            <a:ext cx="3228769" cy="769441"/>
          </a:xfrm>
          <a:prstGeom prst="rect">
            <a:avLst/>
          </a:prstGeom>
        </p:spPr>
        <p:txBody>
          <a:bodyPr wrap="none">
            <a:spAutoFit/>
          </a:bodyPr>
          <a:lstStyle/>
          <a:p>
            <a:r>
              <a:rPr lang="en-GB" altLang="zh-CN" sz="44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rPr>
              <a:t>VIẾT CÂU:</a:t>
            </a:r>
            <a:endParaRPr lang="zh-CN" altLang="en-US" sz="44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endParaRPr>
          </a:p>
        </p:txBody>
      </p:sp>
      <p:sp>
        <p:nvSpPr>
          <p:cNvPr id="3" name="TextBox 2"/>
          <p:cNvSpPr txBox="1"/>
          <p:nvPr/>
        </p:nvSpPr>
        <p:spPr>
          <a:xfrm>
            <a:off x="630207" y="1501731"/>
            <a:ext cx="10715897" cy="4154984"/>
          </a:xfrm>
          <a:prstGeom prst="rect">
            <a:avLst/>
          </a:prstGeom>
          <a:noFill/>
        </p:spPr>
        <p:txBody>
          <a:bodyPr wrap="square" rtlCol="0">
            <a:spAutoFit/>
          </a:bodyPr>
          <a:lstStyle/>
          <a:p>
            <a:pPr algn="ctr"/>
            <a:r>
              <a:rPr lang="vi-VN" sz="4400" dirty="0">
                <a:latin typeface="Cambria" panose="02040503050406030204" pitchFamily="18" charset="0"/>
                <a:ea typeface="Cambria" panose="02040503050406030204" pitchFamily="18" charset="0"/>
              </a:rPr>
              <a:t>Phú Quốc – đảo ngọc xanh xan</a:t>
            </a:r>
            <a:r>
              <a:rPr lang="en-GB" sz="4400" dirty="0">
                <a:latin typeface="Cambria" panose="02040503050406030204" pitchFamily="18" charset="0"/>
                <a:ea typeface="Cambria" panose="02040503050406030204" pitchFamily="18" charset="0"/>
              </a:rPr>
              <a:t>h</a:t>
            </a:r>
            <a:endParaRPr lang="vi-VN" sz="4400" dirty="0">
              <a:latin typeface="Cambria" panose="02040503050406030204" pitchFamily="18" charset="0"/>
              <a:ea typeface="Cambria" panose="02040503050406030204" pitchFamily="18" charset="0"/>
            </a:endParaRPr>
          </a:p>
          <a:p>
            <a:pPr algn="ctr"/>
            <a:r>
              <a:rPr lang="vi-VN" sz="4400" dirty="0">
                <a:latin typeface="Cambria" panose="02040503050406030204" pitchFamily="18" charset="0"/>
                <a:ea typeface="Cambria" panose="02040503050406030204" pitchFamily="18" charset="0"/>
              </a:rPr>
              <a:t>Trời mây non nước, đất lành trời nam.</a:t>
            </a:r>
          </a:p>
          <a:p>
            <a:pPr algn="r"/>
            <a:r>
              <a:rPr lang="vi-VN" sz="4400" dirty="0">
                <a:latin typeface="Cambria" panose="02040503050406030204" pitchFamily="18" charset="0"/>
                <a:ea typeface="Cambria" panose="02040503050406030204" pitchFamily="18" charset="0"/>
              </a:rPr>
              <a:t>(Trúc Lâm)</a:t>
            </a:r>
          </a:p>
          <a:p>
            <a:pPr algn="ctr"/>
            <a:endParaRPr lang="vi-VN" sz="4400" dirty="0">
              <a:latin typeface="Cambria" panose="02040503050406030204" pitchFamily="18" charset="0"/>
              <a:ea typeface="Cambria" panose="02040503050406030204" pitchFamily="18" charset="0"/>
            </a:endParaRPr>
          </a:p>
          <a:p>
            <a:pPr algn="ctr"/>
            <a:endParaRPr lang="vi-VN" sz="4400" dirty="0">
              <a:latin typeface="Cambria" panose="02040503050406030204" pitchFamily="18" charset="0"/>
              <a:ea typeface="Cambria" panose="02040503050406030204" pitchFamily="18" charset="0"/>
            </a:endParaRPr>
          </a:p>
          <a:p>
            <a:pPr algn="ctr"/>
            <a:endParaRPr lang="vi-VN" sz="4400" dirty="0">
              <a:latin typeface="Cambria" panose="02040503050406030204" pitchFamily="18" charset="0"/>
              <a:ea typeface="Cambria" panose="02040503050406030204" pitchFamily="18" charset="0"/>
            </a:endParaRPr>
          </a:p>
        </p:txBody>
      </p:sp>
      <p:sp>
        <p:nvSpPr>
          <p:cNvPr id="5" name="Cloud 4"/>
          <p:cNvSpPr/>
          <p:nvPr/>
        </p:nvSpPr>
        <p:spPr>
          <a:xfrm>
            <a:off x="1030392" y="3579223"/>
            <a:ext cx="6271746" cy="21553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hiểu</a:t>
            </a:r>
            <a:r>
              <a:rPr lang="en-GB" sz="3600" dirty="0">
                <a:latin typeface="Cambria" panose="02040503050406030204" pitchFamily="18" charset="0"/>
                <a:ea typeface="Cambria" panose="02040503050406030204" pitchFamily="18" charset="0"/>
              </a:rPr>
              <a:t> ý </a:t>
            </a:r>
            <a:r>
              <a:rPr lang="en-GB" sz="3600" dirty="0" err="1">
                <a:latin typeface="Cambria" panose="02040503050406030204" pitchFamily="18" charset="0"/>
                <a:ea typeface="Cambria" panose="02040503050406030204" pitchFamily="18" charset="0"/>
              </a:rPr>
              <a:t>của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câu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trên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như</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thế</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nào</a:t>
            </a:r>
            <a:r>
              <a:rPr lang="en-GB"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908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498933" y="230822"/>
            <a:ext cx="7358510" cy="5492972"/>
          </a:xfrm>
          <a:prstGeom prst="rect">
            <a:avLst/>
          </a:prstGeom>
        </p:spPr>
      </p:pic>
    </p:spTree>
    <p:extLst>
      <p:ext uri="{BB962C8B-B14F-4D97-AF65-F5344CB8AC3E}">
        <p14:creationId xmlns:p14="http://schemas.microsoft.com/office/powerpoint/2010/main" val="424315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976550" y="97394"/>
            <a:ext cx="6535478" cy="5803895"/>
          </a:xfrm>
          <a:prstGeom prst="rect">
            <a:avLst/>
          </a:prstGeom>
        </p:spPr>
      </p:pic>
    </p:spTree>
    <p:extLst>
      <p:ext uri="{BB962C8B-B14F-4D97-AF65-F5344CB8AC3E}">
        <p14:creationId xmlns:p14="http://schemas.microsoft.com/office/powerpoint/2010/main" val="3508163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95" y="3395134"/>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2754490"/>
            <a:ext cx="4339344" cy="4339344"/>
          </a:xfrm>
          <a:prstGeom prst="rect">
            <a:avLst/>
          </a:prstGeom>
        </p:spPr>
      </p:pic>
      <p:sp>
        <p:nvSpPr>
          <p:cNvPr id="4" name="TextBox 3"/>
          <p:cNvSpPr txBox="1"/>
          <p:nvPr/>
        </p:nvSpPr>
        <p:spPr>
          <a:xfrm>
            <a:off x="2781420" y="717246"/>
            <a:ext cx="6648619" cy="3416320"/>
          </a:xfrm>
          <a:prstGeom prst="rect">
            <a:avLst/>
          </a:prstGeom>
          <a:noFill/>
        </p:spPr>
        <p:txBody>
          <a:bodyPr wrap="square" rtlCol="0">
            <a:spAutoFit/>
          </a:bodyPr>
          <a:lstStyle/>
          <a:p>
            <a:pPr algn="ctr"/>
            <a:r>
              <a:rPr lang="en-GB" sz="5400" dirty="0" err="1">
                <a:latin typeface="Cambria" panose="02040503050406030204" pitchFamily="18" charset="0"/>
                <a:ea typeface="Cambria" panose="02040503050406030204" pitchFamily="18" charset="0"/>
              </a:rPr>
              <a:t>Em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hãy</a:t>
            </a:r>
            <a:r>
              <a:rPr lang="en-GB" sz="5400" dirty="0">
                <a:latin typeface="Cambria" panose="02040503050406030204" pitchFamily="18" charset="0"/>
                <a:ea typeface="Cambria" panose="02040503050406030204" pitchFamily="18" charset="0"/>
              </a:rPr>
              <a:t> chia </a:t>
            </a:r>
            <a:r>
              <a:rPr lang="en-GB" sz="5400" dirty="0" err="1">
                <a:latin typeface="Cambria" panose="02040503050406030204" pitchFamily="18" charset="0"/>
                <a:ea typeface="Cambria" panose="02040503050406030204" pitchFamily="18" charset="0"/>
              </a:rPr>
              <a:t>sẻ</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về</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những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địa</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điểm</a:t>
            </a:r>
            <a:r>
              <a:rPr lang="en-GB" sz="5400" dirty="0">
                <a:latin typeface="Cambria" panose="02040503050406030204" pitchFamily="18" charset="0"/>
                <a:ea typeface="Cambria" panose="02040503050406030204" pitchFamily="18" charset="0"/>
              </a:rPr>
              <a:t> du </a:t>
            </a:r>
            <a:r>
              <a:rPr lang="en-GB" sz="5400" dirty="0" err="1">
                <a:latin typeface="Cambria" panose="02040503050406030204" pitchFamily="18" charset="0"/>
                <a:ea typeface="Cambria" panose="02040503050406030204" pitchFamily="18" charset="0"/>
              </a:rPr>
              <a:t>lịch</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mà</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em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đã</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từng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được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đến</a:t>
            </a:r>
            <a:r>
              <a:rPr lang="en-GB"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1735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742246"/>
            <a:ext cx="10893777" cy="5693866"/>
          </a:xfrm>
          <a:prstGeom prst="rect">
            <a:avLst/>
          </a:prstGeom>
        </p:spPr>
        <p:txBody>
          <a:bodyPr wrap="square">
            <a:spAutoFit/>
          </a:bodyPr>
          <a:lstStyle/>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a:latin typeface="Cambria" panose="02040503050406030204" pitchFamily="18" charset="0"/>
                <a:ea typeface="Cambria" panose="02040503050406030204" pitchFamily="18" charset="0"/>
              </a:rPr>
              <a:t>Cây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459296" y="5695720"/>
            <a:ext cx="4322281" cy="103558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latin typeface="Cambria" panose="02040503050406030204" pitchFamily="18" charset="0"/>
                <a:ea typeface="Cambria" panose="02040503050406030204" pitchFamily="18" charset="0"/>
              </a:rPr>
              <a:t>Đọc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mẫu</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625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621059"/>
            <a:ext cx="10893777" cy="5693866"/>
          </a:xfrm>
          <a:prstGeom prst="rect">
            <a:avLst/>
          </a:prstGeom>
        </p:spPr>
        <p:txBody>
          <a:bodyPr wrap="square">
            <a:spAutoFit/>
          </a:bodyPr>
          <a:lstStyle/>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a:latin typeface="Cambria" panose="02040503050406030204" pitchFamily="18" charset="0"/>
                <a:ea typeface="Cambria" panose="02040503050406030204" pitchFamily="18" charset="0"/>
              </a:rPr>
              <a:t>Cây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525398" y="5607585"/>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chia </a:t>
            </a:r>
            <a:r>
              <a:rPr lang="en-GB" sz="3200" dirty="0" err="1">
                <a:latin typeface="Cambria" panose="02040503050406030204" pitchFamily="18" charset="0"/>
                <a:ea typeface="Cambria" panose="02040503050406030204" pitchFamily="18" charset="0"/>
              </a:rPr>
              <a:t>làm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đoạn</a:t>
            </a:r>
            <a:r>
              <a:rPr lang="en-GB" sz="3200" dirty="0">
                <a:latin typeface="Cambria" panose="02040503050406030204" pitchFamily="18" charset="0"/>
                <a:ea typeface="Cambria" panose="02040503050406030204" pitchFamily="18" charset="0"/>
              </a:rPr>
              <a:t>?</a:t>
            </a:r>
          </a:p>
        </p:txBody>
      </p:sp>
      <p:sp>
        <p:nvSpPr>
          <p:cNvPr id="2" name="Rectangle 1"/>
          <p:cNvSpPr/>
          <p:nvPr/>
        </p:nvSpPr>
        <p:spPr>
          <a:xfrm>
            <a:off x="649995" y="742247"/>
            <a:ext cx="11005851" cy="26683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49995" y="3476690"/>
            <a:ext cx="11005851" cy="75378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54888" y="4274543"/>
            <a:ext cx="11005851" cy="158642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43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2"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409" y="3452771"/>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2754490"/>
            <a:ext cx="4339344" cy="4339344"/>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a:latin typeface="Cambria" panose="02040503050406030204" pitchFamily="18" charset="0"/>
                <a:ea typeface="Cambria" panose="02040503050406030204" pitchFamily="18" charset="0"/>
              </a:rPr>
              <a:t>LUYỆN ĐỌC TỪ KHÓ</a:t>
            </a:r>
          </a:p>
        </p:txBody>
      </p:sp>
      <p:sp>
        <p:nvSpPr>
          <p:cNvPr id="2" name="Rectangle 1"/>
          <p:cNvSpPr/>
          <p:nvPr/>
        </p:nvSpPr>
        <p:spPr>
          <a:xfrm>
            <a:off x="5031436" y="1678772"/>
            <a:ext cx="2669755" cy="830997"/>
          </a:xfrm>
          <a:prstGeom prst="rect">
            <a:avLst/>
          </a:prstGeom>
        </p:spPr>
        <p:txBody>
          <a:bodyPr wrap="square">
            <a:spAutoFit/>
          </a:bodyPr>
          <a:lstStyle/>
          <a:p>
            <a:r>
              <a:rPr lang="vi-VN" sz="4800" dirty="0">
                <a:solidFill>
                  <a:srgbClr val="00B050"/>
                </a:solidFill>
                <a:latin typeface="Cambria" panose="02040503050406030204" pitchFamily="18" charset="0"/>
                <a:ea typeface="Cambria" panose="02040503050406030204" pitchFamily="18" charset="0"/>
              </a:rPr>
              <a:t>nặng trĩu </a:t>
            </a:r>
            <a:endParaRPr lang="en-GB" sz="4800" dirty="0">
              <a:solidFill>
                <a:srgbClr val="00B050"/>
              </a:solidFill>
            </a:endParaRPr>
          </a:p>
        </p:txBody>
      </p:sp>
      <p:sp>
        <p:nvSpPr>
          <p:cNvPr id="3" name="Rectangle 2"/>
          <p:cNvSpPr/>
          <p:nvPr/>
        </p:nvSpPr>
        <p:spPr>
          <a:xfrm>
            <a:off x="1407749" y="1678772"/>
            <a:ext cx="3047629"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sừng sững </a:t>
            </a:r>
          </a:p>
        </p:txBody>
      </p:sp>
      <p:sp>
        <p:nvSpPr>
          <p:cNvPr id="5" name="Rectangle 4"/>
          <p:cNvSpPr/>
          <p:nvPr/>
        </p:nvSpPr>
        <p:spPr>
          <a:xfrm>
            <a:off x="8335291" y="1678772"/>
            <a:ext cx="2489784"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búp nõn </a:t>
            </a:r>
          </a:p>
        </p:txBody>
      </p:sp>
      <p:sp>
        <p:nvSpPr>
          <p:cNvPr id="6" name="Rectangle 5"/>
          <p:cNvSpPr/>
          <p:nvPr/>
        </p:nvSpPr>
        <p:spPr>
          <a:xfrm>
            <a:off x="5031436" y="3037273"/>
            <a:ext cx="2613216"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lóng lánh</a:t>
            </a:r>
          </a:p>
        </p:txBody>
      </p:sp>
    </p:spTree>
    <p:extLst>
      <p:ext uri="{BB962C8B-B14F-4D97-AF65-F5344CB8AC3E}">
        <p14:creationId xmlns:p14="http://schemas.microsoft.com/office/powerpoint/2010/main" val="182622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430" y="3710754"/>
            <a:ext cx="3063710" cy="3003214"/>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634" y="3374958"/>
            <a:ext cx="3674807" cy="3674807"/>
          </a:xfrm>
          <a:prstGeom prst="rect">
            <a:avLst/>
          </a:prstGeom>
        </p:spPr>
      </p:pic>
      <p:sp>
        <p:nvSpPr>
          <p:cNvPr id="4" name="TextBox 3"/>
          <p:cNvSpPr txBox="1"/>
          <p:nvPr/>
        </p:nvSpPr>
        <p:spPr>
          <a:xfrm>
            <a:off x="2689321" y="316073"/>
            <a:ext cx="6648619" cy="923330"/>
          </a:xfrm>
          <a:prstGeom prst="rect">
            <a:avLst/>
          </a:prstGeom>
          <a:noFill/>
        </p:spPr>
        <p:txBody>
          <a:bodyPr wrap="square" rtlCol="0">
            <a:spAutoFit/>
          </a:bodyPr>
          <a:lstStyle/>
          <a:p>
            <a:pPr algn="ctr"/>
            <a:r>
              <a:rPr lang="en-GB" sz="5400" dirty="0">
                <a:latin typeface="Cambria" panose="02040503050406030204" pitchFamily="18" charset="0"/>
                <a:ea typeface="Cambria" panose="02040503050406030204" pitchFamily="18" charset="0"/>
              </a:rPr>
              <a:t>GIẢI NGHĨA TỪ</a:t>
            </a:r>
          </a:p>
        </p:txBody>
      </p:sp>
      <p:sp>
        <p:nvSpPr>
          <p:cNvPr id="3" name="Rectangle 2"/>
          <p:cNvSpPr/>
          <p:nvPr/>
        </p:nvSpPr>
        <p:spPr>
          <a:xfrm>
            <a:off x="2024230" y="1332284"/>
            <a:ext cx="8342642" cy="2217017"/>
          </a:xfrm>
          <a:prstGeom prst="rect">
            <a:avLst/>
          </a:prstGeom>
        </p:spPr>
        <p:txBody>
          <a:bodyPr wrap="square">
            <a:spAutoFit/>
          </a:bodyPr>
          <a:lstStyle/>
          <a:p>
            <a:pPr>
              <a:lnSpc>
                <a:spcPct val="150000"/>
              </a:lnSpc>
            </a:pPr>
            <a:r>
              <a:rPr lang="vi-VN" sz="3200" dirty="0">
                <a:latin typeface="Cambria" panose="02040503050406030204" pitchFamily="18" charset="0"/>
                <a:ea typeface="Cambria" panose="02040503050406030204" pitchFamily="18" charset="0"/>
              </a:rPr>
              <a:t>- Tuổi xuân: tuổi của sự sinh sôi và phát triển</a:t>
            </a:r>
          </a:p>
          <a:p>
            <a:pPr>
              <a:lnSpc>
                <a:spcPct val="150000"/>
              </a:lnSpc>
            </a:pPr>
            <a:r>
              <a:rPr lang="vi-VN" sz="3200" dirty="0">
                <a:latin typeface="Cambria" panose="02040503050406030204" pitchFamily="18" charset="0"/>
                <a:ea typeface="Cambria" panose="02040503050406030204" pitchFamily="18" charset="0"/>
              </a:rPr>
              <a:t>- Vãn: số lượng giảm đi, không còn như lúc đầu</a:t>
            </a:r>
          </a:p>
          <a:p>
            <a:pPr>
              <a:lnSpc>
                <a:spcPct val="150000"/>
              </a:lnSpc>
            </a:pPr>
            <a:r>
              <a:rPr lang="vi-VN" sz="3200" dirty="0">
                <a:latin typeface="Cambria" panose="02040503050406030204" pitchFamily="18" charset="0"/>
                <a:ea typeface="Cambria" panose="02040503050406030204" pitchFamily="18" charset="0"/>
              </a:rPr>
              <a:t>- Tiêu: vật cắm làm mốc để từ xa dễ nhìn thấy</a:t>
            </a: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548" y="3809994"/>
            <a:ext cx="3048006" cy="3048006"/>
          </a:xfrm>
          <a:prstGeom prst="rect">
            <a:avLst/>
          </a:prstGeom>
        </p:spPr>
      </p:pic>
    </p:spTree>
    <p:extLst>
      <p:ext uri="{BB962C8B-B14F-4D97-AF65-F5344CB8AC3E}">
        <p14:creationId xmlns:p14="http://schemas.microsoft.com/office/powerpoint/2010/main" val="301853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621059"/>
            <a:ext cx="10893777" cy="5693866"/>
          </a:xfrm>
          <a:prstGeom prst="rect">
            <a:avLst/>
          </a:prstGeom>
        </p:spPr>
        <p:txBody>
          <a:bodyPr wrap="square">
            <a:spAutoFit/>
          </a:bodyPr>
          <a:lstStyle/>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a:latin typeface="Cambria" panose="02040503050406030204" pitchFamily="18" charset="0"/>
                <a:ea typeface="Cambria" panose="02040503050406030204" pitchFamily="18" charset="0"/>
              </a:rPr>
              <a:t>Cây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525398" y="5607585"/>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ambria" panose="02040503050406030204" pitchFamily="18" charset="0"/>
                <a:ea typeface="Cambria" panose="02040503050406030204" pitchFamily="18" charset="0"/>
              </a:rPr>
              <a:t>Luyện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đoạn</a:t>
            </a:r>
            <a:endParaRPr lang="en-GB" sz="3200" dirty="0">
              <a:latin typeface="Cambria" panose="02040503050406030204" pitchFamily="18" charset="0"/>
              <a:ea typeface="Cambria" panose="02040503050406030204" pitchFamily="18" charset="0"/>
            </a:endParaRPr>
          </a:p>
        </p:txBody>
      </p:sp>
      <p:sp>
        <p:nvSpPr>
          <p:cNvPr id="2" name="Rectangle 1"/>
          <p:cNvSpPr/>
          <p:nvPr/>
        </p:nvSpPr>
        <p:spPr>
          <a:xfrm>
            <a:off x="649995" y="742247"/>
            <a:ext cx="11005851" cy="26683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49995" y="3476690"/>
            <a:ext cx="11005851" cy="75378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54888" y="4274543"/>
            <a:ext cx="11005851" cy="158642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800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564" y="4504512"/>
            <a:ext cx="2281512" cy="2236461"/>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4251882"/>
            <a:ext cx="2841951" cy="2841951"/>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a:latin typeface="Cambria" panose="02040503050406030204" pitchFamily="18" charset="0"/>
                <a:ea typeface="Cambria" panose="02040503050406030204" pitchFamily="18" charset="0"/>
              </a:rPr>
              <a:t>LUYỆN ĐỌC CÂU DÀI</a:t>
            </a:r>
          </a:p>
        </p:txBody>
      </p:sp>
      <p:sp>
        <p:nvSpPr>
          <p:cNvPr id="3" name="Rectangle 2"/>
          <p:cNvSpPr/>
          <p:nvPr/>
        </p:nvSpPr>
        <p:spPr>
          <a:xfrm>
            <a:off x="828860" y="1081783"/>
            <a:ext cx="10854025" cy="1323439"/>
          </a:xfrm>
          <a:prstGeom prst="rect">
            <a:avLst/>
          </a:prstGeom>
        </p:spPr>
        <p:txBody>
          <a:bodyPr wrap="square">
            <a:spAutoFit/>
          </a:bodyPr>
          <a:lstStyle/>
          <a:p>
            <a:pPr lvl="0"/>
            <a:r>
              <a:rPr lang="vi-VN" sz="4000" dirty="0">
                <a:solidFill>
                  <a:srgbClr val="00B050"/>
                </a:solidFill>
                <a:latin typeface="Cambria" panose="02040503050406030204" pitchFamily="18" charset="0"/>
                <a:ea typeface="Cambria" panose="02040503050406030204" pitchFamily="18" charset="0"/>
              </a:rPr>
              <a:t>Chào mào,/ sáo sậu,/ sáo đen…/ đàn đàn/ lũ lũ / bay đi bay về, /lượn lên lượn xuống.//</a:t>
            </a:r>
          </a:p>
        </p:txBody>
      </p:sp>
      <p:sp>
        <p:nvSpPr>
          <p:cNvPr id="7" name="Rectangle 6"/>
          <p:cNvSpPr/>
          <p:nvPr/>
        </p:nvSpPr>
        <p:spPr>
          <a:xfrm>
            <a:off x="828860" y="2405222"/>
            <a:ext cx="10584615" cy="1938992"/>
          </a:xfrm>
          <a:prstGeom prst="rect">
            <a:avLst/>
          </a:prstGeom>
        </p:spPr>
        <p:txBody>
          <a:bodyPr wrap="square">
            <a:spAutoFit/>
          </a:bodyPr>
          <a:lstStyle/>
          <a:p>
            <a:pPr lvl="0"/>
            <a:r>
              <a:rPr lang="vi-VN" sz="4000" dirty="0">
                <a:solidFill>
                  <a:schemeClr val="accent4">
                    <a:lumMod val="75000"/>
                  </a:schemeClr>
                </a:solidFill>
                <a:latin typeface="Cambria" panose="02040503050406030204" pitchFamily="18" charset="0"/>
                <a:ea typeface="Cambria" panose="02040503050406030204" pitchFamily="18" charset="0"/>
              </a:rPr>
              <a:t>Cây đứng im,/ cao lớn,/ hiền lành,/ làm tiêu cho những con đò cập bến /và cho những đứa con về thăm quê mẹ.//</a:t>
            </a:r>
          </a:p>
        </p:txBody>
      </p:sp>
    </p:spTree>
    <p:extLst>
      <p:ext uri="{BB962C8B-B14F-4D97-AF65-F5344CB8AC3E}">
        <p14:creationId xmlns:p14="http://schemas.microsoft.com/office/powerpoint/2010/main" val="77173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621059"/>
            <a:ext cx="10893777" cy="5693866"/>
          </a:xfrm>
          <a:prstGeom prst="rect">
            <a:avLst/>
          </a:prstGeom>
        </p:spPr>
        <p:txBody>
          <a:bodyPr wrap="square">
            <a:spAutoFit/>
          </a:bodyPr>
          <a:lstStyle/>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a:latin typeface="Cambria" panose="02040503050406030204" pitchFamily="18" charset="0"/>
                <a:ea typeface="Cambria" panose="02040503050406030204" pitchFamily="18" charset="0"/>
              </a:rPr>
              <a:t>Cây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525398" y="5607585"/>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139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theme/theme1.xml><?xml version="1.0" encoding="utf-8"?>
<a:theme xmlns:a="http://schemas.openxmlformats.org/drawingml/2006/main" name="Office 主题​​">
  <a:themeElements>
    <a:clrScheme name="自定义 314">
      <a:dk1>
        <a:srgbClr val="3F3F3F"/>
      </a:dk1>
      <a:lt1>
        <a:sysClr val="window" lastClr="FFFFFF"/>
      </a:lt1>
      <a:dk2>
        <a:srgbClr val="44546A"/>
      </a:dk2>
      <a:lt2>
        <a:srgbClr val="E7E6E6"/>
      </a:lt2>
      <a:accent1>
        <a:srgbClr val="488F37"/>
      </a:accent1>
      <a:accent2>
        <a:srgbClr val="488F37"/>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1338</Words>
  <Application>Microsoft Office PowerPoint</Application>
  <PresentationFormat>Widescreen</PresentationFormat>
  <Paragraphs>57</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#9Slide03 Bebas Neue Bold</vt:lpstr>
      <vt:lpstr>等线</vt:lpstr>
      <vt:lpstr>Arial</vt:lpstr>
      <vt:lpstr>字魂70号-灵悦黑体</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Thảo Linh</cp:lastModifiedBy>
  <cp:revision>14</cp:revision>
  <dcterms:created xsi:type="dcterms:W3CDTF">2023-01-16T12:18:37Z</dcterms:created>
  <dcterms:modified xsi:type="dcterms:W3CDTF">2025-04-11T15:21:48Z</dcterms:modified>
</cp:coreProperties>
</file>