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  <p:sldMasterId id="2147483688" r:id="rId4"/>
  </p:sldMasterIdLst>
  <p:notesMasterIdLst>
    <p:notesMasterId r:id="rId24"/>
  </p:notesMasterIdLst>
  <p:sldIdLst>
    <p:sldId id="256" r:id="rId5"/>
    <p:sldId id="341" r:id="rId6"/>
    <p:sldId id="339" r:id="rId7"/>
    <p:sldId id="314" r:id="rId8"/>
    <p:sldId id="313" r:id="rId9"/>
    <p:sldId id="376" r:id="rId10"/>
    <p:sldId id="321" r:id="rId11"/>
    <p:sldId id="293" r:id="rId12"/>
    <p:sldId id="322" r:id="rId13"/>
    <p:sldId id="365" r:id="rId14"/>
    <p:sldId id="369" r:id="rId15"/>
    <p:sldId id="370" r:id="rId16"/>
    <p:sldId id="371" r:id="rId17"/>
    <p:sldId id="367" r:id="rId18"/>
    <p:sldId id="362" r:id="rId19"/>
    <p:sldId id="372" r:id="rId20"/>
    <p:sldId id="373" r:id="rId21"/>
    <p:sldId id="377" r:id="rId22"/>
    <p:sldId id="363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#9Slide05 SVNUT Triumph" panose="00000500000000000000" pitchFamily="2" charset="0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73D"/>
    <a:srgbClr val="FD5818"/>
    <a:srgbClr val="FFF8C0"/>
    <a:srgbClr val="072EAD"/>
    <a:srgbClr val="B5E8FF"/>
    <a:srgbClr val="F09715"/>
    <a:srgbClr val="EE4E1C"/>
    <a:srgbClr val="02633B"/>
    <a:srgbClr val="FB6493"/>
    <a:srgbClr val="F9D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6" autoAdjust="0"/>
    <p:restoredTop sz="91895" autoAdjust="0"/>
  </p:normalViewPr>
  <p:slideViewPr>
    <p:cSldViewPr snapToGrid="0">
      <p:cViewPr>
        <p:scale>
          <a:sx n="62" d="100"/>
          <a:sy n="62" d="100"/>
        </p:scale>
        <p:origin x="120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FE5F8-1AC6-4497-9347-EC01C9A5EE6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0398-40F7-451D-927F-570730696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C92E-950F-038A-51D0-395ADD476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8F014-B6E3-726B-7CD0-6BE250D2C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7DB12-0801-2713-9BA8-9A7CD350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DFB49-FF80-1AA7-E748-8427E039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FBDA5-2B5A-3CFA-BE28-EA6A7B06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E43-872B-A71A-4727-60C82E23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7571C-CD6D-9D1F-B72D-4B63F2B2A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C24F0-835C-F3FC-7DC0-0D6882BB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EB2A-EB7D-7F41-C0E8-592703A0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424E9-67DA-F3EF-5499-F8F5477D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C4FA23-94D5-1C25-A2A7-A868E6D68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75BA5-EB74-9620-BE29-D9A29DC10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A6BD-DD72-94E0-B127-E95135DB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0B680-5253-B2CF-BAB1-50264A40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59711-806E-5451-CD2A-CF00DFF2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7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F880-2D5B-D5F2-3ED5-FA16A3883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0D000-EC1E-85CD-4808-E64C0FE15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2F6A2-D9EA-8374-09C6-69860090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B730-562E-B27B-4A83-4AEDC599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7E682-5C08-A093-FFDE-887A2181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04BB-BF28-55E1-44B6-C831D485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327B-6DE4-CC39-1898-A866DFA92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3AFE7-9E77-114A-55B6-B8DBED87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FD9E-E998-7C90-89DF-E3BF1366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70A6C-5E6F-09D7-C4F3-55F5D18E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DF41-A4B4-6A7A-B381-3BF68194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4631-A8ED-2F95-8AA8-E1D8C7978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CB33B-CDD1-F790-BC13-76069E6F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D3027-3E64-1498-BA22-DE738865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A8CC2-C1E8-1E8E-42AA-64B5371D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642E-AC21-4BC1-2DCA-F98F1225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34EF-1093-CFA7-26C6-70580F180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64DD2-2BD4-C685-E8EB-6DA1A6F1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A7333-3B43-D1A0-A323-C882180F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DBDEC-931B-D958-2BC1-76C04ABF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21E54-C468-B7A1-E77B-75C8948C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42DB-9897-9FB4-885F-3AF73A84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F5B68-6A72-1DB2-F2CA-1ED21EF83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78FAC-2599-6024-BA88-05A93B4C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FA316-4307-F6A6-6721-5170CF474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C289B-58D3-C5AD-8587-774D32628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7B46A-6E8F-C845-51E2-31765A23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12B4C-4A9B-1E67-FCCB-9C2017B2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4FCAD-2B7E-6E93-EA0E-B96C608B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2050-810C-81FB-732E-181312B8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8A7AC-0ADD-5916-24C8-0E8E8FC0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78BD6-A159-3C9D-FF94-DBA9425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70FDD-CAE7-4D4E-A6A7-158B8A07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EB59-9639-5E65-C80E-3EF5B661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0814B-4CC0-BCB4-D2C1-77CCBD81B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39D0-922A-6A06-61AB-B43531A3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3B59E-222C-764C-A179-EDC88A41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7C8B4-E2A3-EA88-0FB5-38CEFC26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210F2-7CEB-88E7-8082-F1F49559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F034F-90F2-7E1D-2B0E-E69551C5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F7BEE-117F-8570-1E45-B5AE1819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006A-ACE2-C4AA-2DDD-A348E6B0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C19E-9BC3-57F0-18E4-65DF4AF0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B4850-FBB7-991A-E957-A076CAE46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9983E-6248-7E87-83A8-87F30199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D7F66-0D45-B712-ED30-366F73A1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5BA2D-901D-B623-F3B0-E34D2768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6942-CD63-B8C2-4E82-BA08D3BD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48FF4-3260-217B-2853-87FAB8BCE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2B19-3C34-B606-8FAB-49F4C818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ADCF-FC75-4C47-761D-26CB0B0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6FCAF-A458-30C7-AA87-21EB50AA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20FA7-A6FD-8801-35F1-49E18C51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9B84-97CB-06E4-42CD-1E03B88B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2B7C5-D81E-BF29-AC37-CCEA34794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FD2E9-09AC-220B-F623-687F990D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F68D-6F98-A645-83E3-A326F988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53ED3-25B5-C003-A5EE-B5C69269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E9381-83A0-C53A-881D-D035FC0DB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A2D47-47DB-FD15-2A41-A5813671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2BAC6-D43C-B489-1006-4BCEEC7E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831FD-FFD7-C783-7559-BF27FD3C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3642-1648-0A55-08CE-15E895D9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9429-C65F-56D3-C498-66E94C1C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587F5-9E97-CC24-D8B9-184649B56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8F24A-93B5-0DF2-1E65-7DD00E59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1FCFD-6EA9-C512-C787-7FF29AFD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9F290-6D1F-4EBC-43CE-ABD84F1F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DAB3-BBB0-7DF7-9918-2525821E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85189-B53E-1A5E-6D05-F330C108A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AEB6B-5B04-7878-7791-F4B86D852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2633E-6FEB-23E2-0F92-40F282A6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39A32-466B-61C2-C42A-780FAE36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CEE5-6B81-401D-18C9-B6270FB1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B83E-04E4-4C7E-1F70-4BCD7E4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68405-0C25-8A42-872F-A901555BB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46E33-A0F3-294F-20BA-7722B5D93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1D7AB-D5BB-DF1D-083F-36DAA190D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03BF4-CEAB-BE9A-B537-3154DE82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33ACED-E33F-3615-D0CC-EAAD7345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A0837-B542-F94D-31F4-8AA9B89FD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A94B1-957B-4B18-7C8D-C36FBE1D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CE8B-FD33-4E7A-BA6E-CABCB876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5F687-D4CE-1B58-B1B2-459A581C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0B68F-620F-8B4C-D5A3-38AD45FC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9DDD3-FDA6-FBBD-4753-C14A153C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2A03F-C4FF-4B20-0C4E-3784F2E6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D9BAF-68F6-CBE0-D341-1F8F6F4C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0AA1A-BEF3-9CB6-C877-04555404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DD21-FCC6-CFE1-4219-C4FBD186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A52E-018E-6C06-D0B1-0ADCE1B17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AB625-91DA-CB42-D30D-56D0C7F18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F4196-83BC-6688-48B9-0829B2F3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7A386-FE37-8D3D-3EBF-A02B3569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81D36-26AB-301F-E060-9A15EBEE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AAED-D4E8-317A-E1F1-8C54F05B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5F8CB-ACE4-20C3-E7D7-817BDD4D7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0A636-94C4-A3D2-17B0-4B6656491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D5CEC-32D2-046A-48E3-0662BBE8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1D066-EE09-59BB-9EF9-58DDFAC7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90333-1724-E04B-7D05-9DBFBE9F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FCBE8-33DB-9D63-09D3-BAE5F491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27032-26D3-33A9-111F-EA75E022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DDDF0-E72A-A34D-1CD2-D1A5EE1A5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A07B5-DFA2-4A62-AD67-21530074FB6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A1F74-1571-1CF6-9557-44BB5702F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6AE9-1AF8-B8D7-BCCC-1B85A3453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B6DCB-7529-4026-8BD0-577FC23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66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D8C18-5894-7736-6AFB-84960AC987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473C9-A5C8-9C19-33A1-0CCB6A4C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C7FB1-9C09-38C1-7F3C-1EA83CDD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43E2-AF25-C36B-229C-374176D8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48E1-0EF4-40B9-B8A2-E6F18CA1317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CB6B-D31B-DDFE-46DF-24CD7F3E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A6F-A3F6-04F1-054E-14E924BD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5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 flipH="1">
            <a:off x="1492002" y="763700"/>
            <a:ext cx="9163706" cy="4266836"/>
          </a:xfrm>
          <a:prstGeom prst="wedgeRectCallout">
            <a:avLst>
              <a:gd name="adj1" fmla="val -13227"/>
              <a:gd name="adj2" fmla="val 57409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0925B-D313-6A31-69E4-886EE463523A}"/>
              </a:ext>
            </a:extLst>
          </p:cNvPr>
          <p:cNvGrpSpPr/>
          <p:nvPr/>
        </p:nvGrpSpPr>
        <p:grpSpPr>
          <a:xfrm>
            <a:off x="-540648" y="2954528"/>
            <a:ext cx="4633446" cy="3963850"/>
            <a:chOff x="-540648" y="2954528"/>
            <a:chExt cx="4633446" cy="396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3C1F57C-9CD0-4A1F-561A-E35ED2DBE078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3260" y="579276"/>
            <a:ext cx="1486888" cy="14442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71873">
            <a:off x="10617649" y="2760269"/>
            <a:ext cx="1043916" cy="604159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730" y="4325488"/>
            <a:ext cx="1615440" cy="206756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686" y="4445933"/>
            <a:ext cx="1343092" cy="981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0183A7-E1E4-8847-A017-177A231B10DB}"/>
              </a:ext>
            </a:extLst>
          </p:cNvPr>
          <p:cNvGrpSpPr/>
          <p:nvPr/>
        </p:nvGrpSpPr>
        <p:grpSpPr>
          <a:xfrm>
            <a:off x="4964824" y="1026347"/>
            <a:ext cx="2411481" cy="833425"/>
            <a:chOff x="4268720" y="808360"/>
            <a:chExt cx="2411481" cy="8334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5B0408-A34D-C06A-DD2E-F7EAFA9CBA5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/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F7C940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4334445" y="875650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prstClr val="black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4D044D-65FE-0E0B-5AEB-EB6AC3D8F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430" y="1840579"/>
            <a:ext cx="8535140" cy="2712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1C51D7-2DD8-C3A8-B002-1F37870D9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368" y="2297163"/>
            <a:ext cx="8535140" cy="1767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A4AAD-165C-50BC-D373-F768D201D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748" y="993165"/>
            <a:ext cx="2078916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0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87D144-0451-9C62-279C-2813293FFB2D}"/>
              </a:ext>
            </a:extLst>
          </p:cNvPr>
          <p:cNvGrpSpPr/>
          <p:nvPr/>
        </p:nvGrpSpPr>
        <p:grpSpPr>
          <a:xfrm>
            <a:off x="555171" y="3705090"/>
            <a:ext cx="11739888" cy="736281"/>
            <a:chOff x="555171" y="3705090"/>
            <a:chExt cx="11739888" cy="7362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32303A-0801-65DA-4406-0EFCBF13B706}"/>
                </a:ext>
              </a:extLst>
            </p:cNvPr>
            <p:cNvSpPr/>
            <p:nvPr/>
          </p:nvSpPr>
          <p:spPr>
            <a:xfrm>
              <a:off x="555171" y="3705090"/>
              <a:ext cx="11103429" cy="736281"/>
            </a:xfrm>
            <a:prstGeom prst="roundRect">
              <a:avLst/>
            </a:prstGeom>
            <a:solidFill>
              <a:srgbClr val="F9D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B8C97F-B7FF-E64E-3167-79CE5181401D}"/>
                </a:ext>
              </a:extLst>
            </p:cNvPr>
            <p:cNvSpPr txBox="1"/>
            <p:nvPr/>
          </p:nvSpPr>
          <p:spPr>
            <a:xfrm>
              <a:off x="772886" y="3705090"/>
              <a:ext cx="115221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l-NL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chữ nhật hoàn toàn nằm trong hình tròn.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2C0568-EFCB-D2C1-7767-71F5EE8EBFF0}"/>
              </a:ext>
            </a:extLst>
          </p:cNvPr>
          <p:cNvSpPr txBox="1"/>
          <p:nvPr/>
        </p:nvSpPr>
        <p:spPr>
          <a:xfrm>
            <a:off x="1371601" y="4843078"/>
            <a:ext cx="10200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kern="0" dirty="0">
                <a:solidFill>
                  <a:prstClr val="black"/>
                </a:solidFill>
                <a:latin typeface="Cambria" panose="02040503050406030204" pitchFamily="18" charset="0"/>
              </a:rPr>
              <a:t>Ta nói: </a:t>
            </a: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chữ nhật bé hơn </a:t>
            </a:r>
          </a:p>
          <a:p>
            <a:pPr algn="ctr">
              <a:defRPr/>
            </a:pP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tròn.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0C7F3-33A5-366D-EA4C-29BDD7AB1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11" y="691483"/>
            <a:ext cx="5855809" cy="28706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1452EC-1A62-06FD-8473-7F1F09C59EC1}"/>
              </a:ext>
            </a:extLst>
          </p:cNvPr>
          <p:cNvGrpSpPr/>
          <p:nvPr/>
        </p:nvGrpSpPr>
        <p:grpSpPr>
          <a:xfrm>
            <a:off x="1932608" y="691483"/>
            <a:ext cx="2587337" cy="2587337"/>
            <a:chOff x="1932608" y="691483"/>
            <a:chExt cx="2587337" cy="258733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D349F1-13DE-F5FD-4AF1-EFD520CC0732}"/>
                </a:ext>
              </a:extLst>
            </p:cNvPr>
            <p:cNvSpPr/>
            <p:nvPr/>
          </p:nvSpPr>
          <p:spPr>
            <a:xfrm>
              <a:off x="1932608" y="691483"/>
              <a:ext cx="2587337" cy="2587337"/>
            </a:xfrm>
            <a:prstGeom prst="ellipse">
              <a:avLst/>
            </a:prstGeom>
            <a:solidFill>
              <a:srgbClr val="E737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4FE6A1-A574-0D89-3049-468ACE08209A}"/>
                </a:ext>
              </a:extLst>
            </p:cNvPr>
            <p:cNvSpPr/>
            <p:nvPr/>
          </p:nvSpPr>
          <p:spPr>
            <a:xfrm>
              <a:off x="2067690" y="1744757"/>
              <a:ext cx="2317172" cy="54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0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EA9CE-99D3-3D13-3A21-7882027DF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" y="947170"/>
            <a:ext cx="7469505" cy="4186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9D7D8-2854-431D-11CC-4D76CC4F04AA}"/>
              </a:ext>
            </a:extLst>
          </p:cNvPr>
          <p:cNvSpPr txBox="1"/>
          <p:nvPr/>
        </p:nvSpPr>
        <p:spPr>
          <a:xfrm>
            <a:off x="7663787" y="2070692"/>
            <a:ext cx="40845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A bằng </a:t>
            </a:r>
          </a:p>
          <a:p>
            <a:pPr algn="ctr">
              <a:defRPr/>
            </a:pP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2A2D9-55B5-0813-98CF-9939CE207C4C}"/>
              </a:ext>
            </a:extLst>
          </p:cNvPr>
          <p:cNvSpPr txBox="1"/>
          <p:nvPr/>
        </p:nvSpPr>
        <p:spPr>
          <a:xfrm>
            <a:off x="8591690" y="1459163"/>
            <a:ext cx="189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kern="0" dirty="0">
                <a:latin typeface="Cambria" panose="02040503050406030204" pitchFamily="18" charset="0"/>
              </a:rPr>
              <a:t>Ta nói: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4770BC-D24D-3BE6-EF8D-0D5F884231D3}"/>
              </a:ext>
            </a:extLst>
          </p:cNvPr>
          <p:cNvGrpSpPr/>
          <p:nvPr/>
        </p:nvGrpSpPr>
        <p:grpSpPr>
          <a:xfrm>
            <a:off x="1027951" y="5130632"/>
            <a:ext cx="3009417" cy="1077218"/>
            <a:chOff x="1145894" y="5126134"/>
            <a:chExt cx="3009417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D7AF557-ED1B-1107-30A6-A3887F937D4F}"/>
                </a:ext>
              </a:extLst>
            </p:cNvPr>
            <p:cNvSpPr/>
            <p:nvPr/>
          </p:nvSpPr>
          <p:spPr>
            <a:xfrm>
              <a:off x="1145894" y="5126134"/>
              <a:ext cx="3009417" cy="107014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C4DC0-CC1E-82A6-36F7-83B6430DBF99}"/>
                </a:ext>
              </a:extLst>
            </p:cNvPr>
            <p:cNvSpPr txBox="1"/>
            <p:nvPr/>
          </p:nvSpPr>
          <p:spPr>
            <a:xfrm>
              <a:off x="1375646" y="5126134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</a:t>
              </a:r>
              <a:r>
                <a:rPr lang="nl-NL" sz="3200" b="1" kern="0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A</a:t>
              </a: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gồm 6 ô vuông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46F85F-F3CF-96E7-B057-139EB6B6D5D8}"/>
              </a:ext>
            </a:extLst>
          </p:cNvPr>
          <p:cNvGrpSpPr/>
          <p:nvPr/>
        </p:nvGrpSpPr>
        <p:grpSpPr>
          <a:xfrm>
            <a:off x="4880367" y="5116813"/>
            <a:ext cx="3009417" cy="1139914"/>
            <a:chOff x="5021460" y="5000741"/>
            <a:chExt cx="3009417" cy="11399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EFCD54-AC38-4276-1273-70D4CC79A7E4}"/>
                </a:ext>
              </a:extLst>
            </p:cNvPr>
            <p:cNvSpPr/>
            <p:nvPr/>
          </p:nvSpPr>
          <p:spPr>
            <a:xfrm>
              <a:off x="5021460" y="5000741"/>
              <a:ext cx="3009417" cy="107014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1BACF0-A0AC-398C-0FD5-E032A9AD1559}"/>
                </a:ext>
              </a:extLst>
            </p:cNvPr>
            <p:cNvSpPr txBox="1"/>
            <p:nvPr/>
          </p:nvSpPr>
          <p:spPr>
            <a:xfrm>
              <a:off x="5237332" y="5063437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</a:t>
              </a:r>
              <a:r>
                <a:rPr lang="nl-NL" sz="3200" b="1" kern="0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B</a:t>
              </a: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gồm 6 ô vuông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9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FAD4F-F184-C530-13E6-326C28A6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" y="698747"/>
            <a:ext cx="6382536" cy="41763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23C523-8E6B-2DDE-8AE5-B2D8F420F655}"/>
              </a:ext>
            </a:extLst>
          </p:cNvPr>
          <p:cNvGrpSpPr/>
          <p:nvPr/>
        </p:nvGrpSpPr>
        <p:grpSpPr>
          <a:xfrm>
            <a:off x="353071" y="4830591"/>
            <a:ext cx="6483142" cy="1077219"/>
            <a:chOff x="479509" y="3999504"/>
            <a:chExt cx="6483142" cy="107721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6A04B0F-4238-185D-2AF4-120D0586BFC0}"/>
                </a:ext>
              </a:extLst>
            </p:cNvPr>
            <p:cNvSpPr/>
            <p:nvPr/>
          </p:nvSpPr>
          <p:spPr>
            <a:xfrm>
              <a:off x="863223" y="3999505"/>
              <a:ext cx="5734348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0971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1C7BBB-899A-AE06-5CCE-EB706FD1A39B}"/>
                </a:ext>
              </a:extLst>
            </p:cNvPr>
            <p:cNvSpPr txBox="1"/>
            <p:nvPr/>
          </p:nvSpPr>
          <p:spPr>
            <a:xfrm>
              <a:off x="479509" y="3999504"/>
              <a:ext cx="648314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E gồm 10 ô vuông cắt ra thành hai hình C và D.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437A03-3249-DDDF-8C56-2DD4D8673DC4}"/>
              </a:ext>
            </a:extLst>
          </p:cNvPr>
          <p:cNvSpPr txBox="1"/>
          <p:nvPr/>
        </p:nvSpPr>
        <p:spPr>
          <a:xfrm>
            <a:off x="6836213" y="3079320"/>
            <a:ext cx="442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EE4E1C"/>
                </a:solidFill>
                <a:latin typeface="Cambria" panose="02040503050406030204" pitchFamily="18" charset="0"/>
              </a:rPr>
              <a:t>Hình D gồm 4 ô vuông.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D7F6C-A975-F7FA-AFEA-08132175B7EF}"/>
              </a:ext>
            </a:extLst>
          </p:cNvPr>
          <p:cNvSpPr txBox="1"/>
          <p:nvPr/>
        </p:nvSpPr>
        <p:spPr>
          <a:xfrm>
            <a:off x="6919449" y="1446368"/>
            <a:ext cx="442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2633B"/>
                </a:solidFill>
                <a:latin typeface="Cambria" panose="02040503050406030204" pitchFamily="18" charset="0"/>
              </a:rPr>
              <a:t>Hình C gồm 6 ô vuông.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7514E-3CD1-4547-E05A-4E020D7370B9}"/>
              </a:ext>
            </a:extLst>
          </p:cNvPr>
          <p:cNvSpPr txBox="1"/>
          <p:nvPr/>
        </p:nvSpPr>
        <p:spPr>
          <a:xfrm>
            <a:off x="6510848" y="4290342"/>
            <a:ext cx="52378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Ta nói: </a:t>
            </a:r>
            <a:r>
              <a:rPr lang="nl-NL" sz="3600" b="1" kern="0" dirty="0">
                <a:solidFill>
                  <a:srgbClr val="E7373D"/>
                </a:solidFill>
                <a:latin typeface="Cambria" panose="02040503050406030204" pitchFamily="18" charset="0"/>
              </a:rPr>
              <a:t>Diện tích hình E bằng tổng diện tích hình C và D</a:t>
            </a:r>
          </a:p>
        </p:txBody>
      </p:sp>
    </p:spTree>
    <p:extLst>
      <p:ext uri="{BB962C8B-B14F-4D97-AF65-F5344CB8AC3E}">
        <p14:creationId xmlns:p14="http://schemas.microsoft.com/office/powerpoint/2010/main" val="5987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1031" y="1059092"/>
            <a:ext cx="1398987" cy="1249899"/>
            <a:chOff x="5528" y="5093"/>
            <a:chExt cx="8187" cy="700"/>
          </a:xfrm>
        </p:grpSpPr>
        <p:sp>
          <p:nvSpPr>
            <p:cNvPr id="21" name="矩形: 圆角 38"/>
            <p:cNvSpPr/>
            <p:nvPr/>
          </p:nvSpPr>
          <p:spPr>
            <a:xfrm>
              <a:off x="5571" y="5146"/>
              <a:ext cx="8144" cy="647"/>
            </a:xfrm>
            <a:prstGeom prst="roundRect">
              <a:avLst>
                <a:gd name="adj" fmla="val 50000"/>
              </a:avLst>
            </a:prstGeom>
            <a:solidFill>
              <a:srgbClr val="D95642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5528" y="5093"/>
              <a:ext cx="8144" cy="647"/>
            </a:xfrm>
            <a:prstGeom prst="roundRect">
              <a:avLst>
                <a:gd name="adj" fmla="val 50000"/>
              </a:avLst>
            </a:prstGeom>
            <a:solidFill>
              <a:srgbClr val="F7C940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B0C637-EFE8-E438-3ADE-033D1AF59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141" y="918327"/>
            <a:ext cx="2066723" cy="1780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72CC2-8747-7894-6A9E-7F75CC176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430" y="2545003"/>
            <a:ext cx="8535140" cy="1767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1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0B0CB7-CD79-F9A6-5700-54AAB511C6E0}"/>
              </a:ext>
            </a:extLst>
          </p:cNvPr>
          <p:cNvGrpSpPr/>
          <p:nvPr/>
        </p:nvGrpSpPr>
        <p:grpSpPr>
          <a:xfrm>
            <a:off x="1493363" y="652907"/>
            <a:ext cx="6228217" cy="1938825"/>
            <a:chOff x="2119151" y="304710"/>
            <a:chExt cx="9851091" cy="19388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79105F-7F21-0F27-3379-D8785BA41612}"/>
                </a:ext>
              </a:extLst>
            </p:cNvPr>
            <p:cNvSpPr/>
            <p:nvPr/>
          </p:nvSpPr>
          <p:spPr>
            <a:xfrm>
              <a:off x="2257859" y="304710"/>
              <a:ext cx="9573679" cy="1938825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3E71B-9B18-C226-EE17-05D84985E651}"/>
                </a:ext>
              </a:extLst>
            </p:cNvPr>
            <p:cNvSpPr txBox="1"/>
            <p:nvPr/>
          </p:nvSpPr>
          <p:spPr>
            <a:xfrm>
              <a:off x="2119151" y="358336"/>
              <a:ext cx="985109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tam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tam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ADC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ACC50D-890F-F1A2-75E5-E3F6451342D5}"/>
              </a:ext>
            </a:extLst>
          </p:cNvPr>
          <p:cNvSpPr txBox="1"/>
          <p:nvPr/>
        </p:nvSpPr>
        <p:spPr>
          <a:xfrm>
            <a:off x="595099" y="2927356"/>
            <a:ext cx="7028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tam giác ABC nằm trong hình tam giác ADC nên 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E737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tam giác ABC bé hơn diện tích hình tam giác ADC.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ED60C-A66E-3E8F-26E2-CCF5BA6A8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547" r="2446" b="2642"/>
          <a:stretch/>
        </p:blipFill>
        <p:spPr>
          <a:xfrm>
            <a:off x="7677683" y="1081180"/>
            <a:ext cx="3919219" cy="469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BEBC5-B2AF-6B76-7941-7ABC3F9E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6" y="85137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BE085D4-FB5E-26CE-7C86-03EAA1DC7BB6}"/>
              </a:ext>
            </a:extLst>
          </p:cNvPr>
          <p:cNvGrpSpPr/>
          <p:nvPr/>
        </p:nvGrpSpPr>
        <p:grpSpPr>
          <a:xfrm>
            <a:off x="1422021" y="705060"/>
            <a:ext cx="10275994" cy="844221"/>
            <a:chOff x="2016198" y="255948"/>
            <a:chExt cx="11757961" cy="12480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ED35DFC-17FC-91F3-0D08-070FC8418F73}"/>
                </a:ext>
              </a:extLst>
            </p:cNvPr>
            <p:cNvSpPr/>
            <p:nvPr/>
          </p:nvSpPr>
          <p:spPr>
            <a:xfrm>
              <a:off x="2016198" y="255948"/>
              <a:ext cx="11691087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77DCEF-8F3D-EDB6-DFBE-939187879255}"/>
                </a:ext>
              </a:extLst>
            </p:cNvPr>
            <p:cNvSpPr txBox="1"/>
            <p:nvPr/>
          </p:nvSpPr>
          <p:spPr>
            <a:xfrm>
              <a:off x="2119151" y="358336"/>
              <a:ext cx="11655008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F5015-8415-4B07-A5C5-85F4C3903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31" y="1654175"/>
            <a:ext cx="9505623" cy="32929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A93FF2-6B75-E618-4EA7-63A6833D16AC}"/>
              </a:ext>
            </a:extLst>
          </p:cNvPr>
          <p:cNvGrpSpPr/>
          <p:nvPr/>
        </p:nvGrpSpPr>
        <p:grpSpPr>
          <a:xfrm>
            <a:off x="2657633" y="5087515"/>
            <a:ext cx="2563793" cy="1077218"/>
            <a:chOff x="1606533" y="5114300"/>
            <a:chExt cx="2563793" cy="10772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A93D298-D3F9-E766-683F-BF8A9D99FA3A}"/>
                </a:ext>
              </a:extLst>
            </p:cNvPr>
            <p:cNvSpPr/>
            <p:nvPr/>
          </p:nvSpPr>
          <p:spPr>
            <a:xfrm>
              <a:off x="1629941" y="5126134"/>
              <a:ext cx="2309498" cy="1006297"/>
            </a:xfrm>
            <a:prstGeom prst="roundRect">
              <a:avLst/>
            </a:prstGeom>
            <a:solidFill>
              <a:srgbClr val="FFF8C0"/>
            </a:solidFill>
            <a:ln w="28575">
              <a:solidFill>
                <a:srgbClr val="FD581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4F3D5-A205-D095-8C73-5ABFEA2508E7}"/>
                </a:ext>
              </a:extLst>
            </p:cNvPr>
            <p:cNvSpPr txBox="1"/>
            <p:nvPr/>
          </p:nvSpPr>
          <p:spPr>
            <a:xfrm>
              <a:off x="1606533" y="5114300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Con voi: </a:t>
              </a:r>
            </a:p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29 ô vuông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E0D7B7-0AD3-77C7-6BCD-F2D738EF23E2}"/>
              </a:ext>
            </a:extLst>
          </p:cNvPr>
          <p:cNvGrpSpPr/>
          <p:nvPr/>
        </p:nvGrpSpPr>
        <p:grpSpPr>
          <a:xfrm>
            <a:off x="7097721" y="5016594"/>
            <a:ext cx="2563793" cy="1077218"/>
            <a:chOff x="1502793" y="5055213"/>
            <a:chExt cx="2563793" cy="10772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0EE9654-3A52-49CB-DD83-39516A46CA1A}"/>
                </a:ext>
              </a:extLst>
            </p:cNvPr>
            <p:cNvSpPr/>
            <p:nvPr/>
          </p:nvSpPr>
          <p:spPr>
            <a:xfrm>
              <a:off x="1629941" y="5126134"/>
              <a:ext cx="2309498" cy="1006297"/>
            </a:xfrm>
            <a:prstGeom prst="roundRect">
              <a:avLst/>
            </a:prstGeom>
            <a:solidFill>
              <a:srgbClr val="B5E8FF"/>
            </a:solidFill>
            <a:ln w="28575">
              <a:solidFill>
                <a:srgbClr val="072EA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C28AE0-4FD6-249B-7A68-6AA7C5B36A46}"/>
                </a:ext>
              </a:extLst>
            </p:cNvPr>
            <p:cNvSpPr txBox="1"/>
            <p:nvPr/>
          </p:nvSpPr>
          <p:spPr>
            <a:xfrm>
              <a:off x="1502793" y="5055213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Con cá: </a:t>
              </a:r>
            </a:p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28 ô vuông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BF23941-879C-5EE8-BD72-B7FBA996F36F}"/>
              </a:ext>
            </a:extLst>
          </p:cNvPr>
          <p:cNvSpPr/>
          <p:nvPr/>
        </p:nvSpPr>
        <p:spPr>
          <a:xfrm>
            <a:off x="1538911" y="1769678"/>
            <a:ext cx="4365321" cy="32121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ACAE8-40E9-FA23-DABB-37ADC7CF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8" y="40357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F308BE-A961-05EE-AF20-30A03C1CCCC4}"/>
              </a:ext>
            </a:extLst>
          </p:cNvPr>
          <p:cNvGrpSpPr/>
          <p:nvPr/>
        </p:nvGrpSpPr>
        <p:grpSpPr>
          <a:xfrm>
            <a:off x="1172400" y="604693"/>
            <a:ext cx="10186017" cy="715589"/>
            <a:chOff x="2154384" y="255948"/>
            <a:chExt cx="11655008" cy="10578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15A21A-C187-6B71-6BB0-A9F60E9F651D}"/>
                </a:ext>
              </a:extLst>
            </p:cNvPr>
            <p:cNvSpPr/>
            <p:nvPr/>
          </p:nvSpPr>
          <p:spPr>
            <a:xfrm>
              <a:off x="2534618" y="255948"/>
              <a:ext cx="10939496" cy="1057895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E675DD-118B-13A4-FE79-D8A65919BE5C}"/>
                </a:ext>
              </a:extLst>
            </p:cNvPr>
            <p:cNvSpPr txBox="1"/>
            <p:nvPr/>
          </p:nvSpPr>
          <p:spPr>
            <a:xfrm>
              <a:off x="2154384" y="255948"/>
              <a:ext cx="11655008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084E52-800A-6AF5-7C13-BFB219A9EF60}"/>
              </a:ext>
            </a:extLst>
          </p:cNvPr>
          <p:cNvSpPr txBox="1"/>
          <p:nvPr/>
        </p:nvSpPr>
        <p:spPr>
          <a:xfrm>
            <a:off x="519355" y="1590492"/>
            <a:ext cx="3772846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cắt hình A thành 2 hình tam giác và ghép lại để được hình B.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b="1" dirty="0">
                <a:solidFill>
                  <a:srgbClr val="E737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diện tích hình A bằng diện tích hình B (hai hình đều có diện tích bằng 4 ô vuông).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3D091-766A-E5E6-7045-F65FA157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21" y="1687286"/>
            <a:ext cx="7034183" cy="4027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5C343A-1FB1-015F-8CB5-8D53595D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4" y="157745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CABE55-5E23-3A30-E5C7-5F5A6F1D06A9}"/>
              </a:ext>
            </a:extLst>
          </p:cNvPr>
          <p:cNvGrpSpPr/>
          <p:nvPr/>
        </p:nvGrpSpPr>
        <p:grpSpPr>
          <a:xfrm>
            <a:off x="-181419" y="2595299"/>
            <a:ext cx="4633446" cy="3963850"/>
            <a:chOff x="-540648" y="2954528"/>
            <a:chExt cx="4633446" cy="3963850"/>
          </a:xfrm>
        </p:grpSpPr>
        <p:pic>
          <p:nvPicPr>
            <p:cNvPr id="4" name="图片 42" descr="微信截图_20220513144706">
              <a:extLst>
                <a:ext uri="{FF2B5EF4-FFF2-40B4-BE49-F238E27FC236}">
                  <a16:creationId xmlns:a16="http://schemas.microsoft.com/office/drawing/2014/main" id="{D4E59737-5CB5-EB40-A30A-9F893421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EBF646-76A7-68A0-1C77-37EFDBD1D8C1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5B5028-AE77-9762-8D3A-FAB6123363E5}"/>
              </a:ext>
            </a:extLst>
          </p:cNvPr>
          <p:cNvGrpSpPr/>
          <p:nvPr/>
        </p:nvGrpSpPr>
        <p:grpSpPr>
          <a:xfrm>
            <a:off x="5242907" y="2413789"/>
            <a:ext cx="4499808" cy="844221"/>
            <a:chOff x="2016199" y="255948"/>
            <a:chExt cx="5148754" cy="12480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76E978-D8A1-9141-753E-1DCEC523B903}"/>
                </a:ext>
              </a:extLst>
            </p:cNvPr>
            <p:cNvSpPr/>
            <p:nvPr/>
          </p:nvSpPr>
          <p:spPr>
            <a:xfrm>
              <a:off x="2016199" y="255948"/>
              <a:ext cx="5148754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A7E0-2C78-804D-6C11-F2FE2846EE0D}"/>
                </a:ext>
              </a:extLst>
            </p:cNvPr>
            <p:cNvSpPr txBox="1"/>
            <p:nvPr/>
          </p:nvSpPr>
          <p:spPr>
            <a:xfrm>
              <a:off x="2119151" y="358336"/>
              <a:ext cx="5045801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3661F1-086E-1428-B0DD-EFC39CCACD75}"/>
              </a:ext>
            </a:extLst>
          </p:cNvPr>
          <p:cNvGrpSpPr/>
          <p:nvPr/>
        </p:nvGrpSpPr>
        <p:grpSpPr>
          <a:xfrm>
            <a:off x="5675129" y="3524942"/>
            <a:ext cx="4499808" cy="844221"/>
            <a:chOff x="2016199" y="255948"/>
            <a:chExt cx="5148754" cy="12480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BC1CCFB-C0CA-3855-887B-8AEB87302576}"/>
                </a:ext>
              </a:extLst>
            </p:cNvPr>
            <p:cNvSpPr/>
            <p:nvPr/>
          </p:nvSpPr>
          <p:spPr>
            <a:xfrm>
              <a:off x="2016199" y="255948"/>
              <a:ext cx="5148754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198F46-83A5-2198-A3A6-85BD8E06FF94}"/>
                </a:ext>
              </a:extLst>
            </p:cNvPr>
            <p:cNvSpPr txBox="1"/>
            <p:nvPr/>
          </p:nvSpPr>
          <p:spPr>
            <a:xfrm>
              <a:off x="2119151" y="358336"/>
              <a:ext cx="5045801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A9FA9-BBED-D62D-2D71-7A2B202CF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30" y="434459"/>
            <a:ext cx="853514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 flipH="1">
            <a:off x="1492002" y="763700"/>
            <a:ext cx="9163706" cy="4266836"/>
          </a:xfrm>
          <a:prstGeom prst="wedgeRectCallout">
            <a:avLst>
              <a:gd name="adj1" fmla="val -13227"/>
              <a:gd name="adj2" fmla="val 57409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0925B-D313-6A31-69E4-886EE463523A}"/>
              </a:ext>
            </a:extLst>
          </p:cNvPr>
          <p:cNvGrpSpPr/>
          <p:nvPr/>
        </p:nvGrpSpPr>
        <p:grpSpPr>
          <a:xfrm>
            <a:off x="-540648" y="2954528"/>
            <a:ext cx="4633446" cy="3963850"/>
            <a:chOff x="-540648" y="2954528"/>
            <a:chExt cx="4633446" cy="396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3C1F57C-9CD0-4A1F-561A-E35ED2DBE078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3260" y="579276"/>
            <a:ext cx="1486888" cy="14442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71873">
            <a:off x="10617649" y="2760269"/>
            <a:ext cx="1043916" cy="604159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730" y="4325488"/>
            <a:ext cx="1615440" cy="206756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686" y="4445933"/>
            <a:ext cx="1343092" cy="981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0183A7-E1E4-8847-A017-177A231B10DB}"/>
              </a:ext>
            </a:extLst>
          </p:cNvPr>
          <p:cNvGrpSpPr/>
          <p:nvPr/>
        </p:nvGrpSpPr>
        <p:grpSpPr>
          <a:xfrm>
            <a:off x="4890259" y="989988"/>
            <a:ext cx="2411481" cy="786269"/>
            <a:chOff x="4268720" y="808360"/>
            <a:chExt cx="2411481" cy="8334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5B0408-A34D-C06A-DD2E-F7EAFA9CBA5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/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F7C940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4334445" y="875650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9529B9-8346-D58B-8DD8-E30366FF1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430" y="2075570"/>
            <a:ext cx="8535140" cy="2706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0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1984" y="418788"/>
            <a:ext cx="11928032" cy="6043930"/>
          </a:xfrm>
          <a:prstGeom prst="rect">
            <a:avLst/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071873">
            <a:off x="11440302" y="329037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995756" y="604456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48" name="图片 47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54" name="图片 5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80000">
            <a:off x="-335939" y="4853672"/>
            <a:ext cx="1615440" cy="206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2EDB7-1E33-FC15-7643-EBDCB573C4DC}"/>
              </a:ext>
            </a:extLst>
          </p:cNvPr>
          <p:cNvSpPr txBox="1"/>
          <p:nvPr/>
        </p:nvSpPr>
        <p:spPr>
          <a:xfrm>
            <a:off x="929544" y="1383557"/>
            <a:ext cx="10939972" cy="46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bé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lưới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lập luận, tư duy về không gian và năng lực giao tiếp toán học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638CB-4C76-AE91-F55B-ADF96C487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365" y="593807"/>
            <a:ext cx="6901270" cy="871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074D46-53E4-4AE8-9162-83962C4B3D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28" y="2395307"/>
            <a:ext cx="8535140" cy="1767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DAB5F-AB6A-E064-FB5E-D8C04ED4AB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9506" y="1009675"/>
            <a:ext cx="1956986" cy="17801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tứ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giác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biết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dài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cạnh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lần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lượt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3 cm, 5 cm, 6 cm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9 cm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23cm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24cm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25cm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26cm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48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chu vi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14 m,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m.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46 cm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cm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chu vi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biết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1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36 cm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36 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27 cm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44CB24-9D9A-CE2A-32CE-0D46A90B966A}"/>
              </a:ext>
            </a:extLst>
          </p:cNvPr>
          <p:cNvGrpSpPr/>
          <p:nvPr/>
        </p:nvGrpSpPr>
        <p:grpSpPr>
          <a:xfrm>
            <a:off x="1477063" y="782773"/>
            <a:ext cx="9430423" cy="4324803"/>
            <a:chOff x="1477063" y="782773"/>
            <a:chExt cx="9430423" cy="43248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AB7DE-9D46-07F4-78FB-E70F430616E6}"/>
                </a:ext>
              </a:extLst>
            </p:cNvPr>
            <p:cNvSpPr/>
            <p:nvPr/>
          </p:nvSpPr>
          <p:spPr>
            <a:xfrm>
              <a:off x="1477063" y="782773"/>
              <a:ext cx="9430423" cy="4324803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28575">
              <a:solidFill>
                <a:srgbClr val="F37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411731-56CA-70BD-F7DA-1AD97C57F008}"/>
                </a:ext>
              </a:extLst>
            </p:cNvPr>
            <p:cNvGrpSpPr/>
            <p:nvPr/>
          </p:nvGrpSpPr>
          <p:grpSpPr>
            <a:xfrm>
              <a:off x="1477063" y="1197151"/>
              <a:ext cx="9430423" cy="3785652"/>
              <a:chOff x="3967275" y="39488702"/>
              <a:chExt cx="4862101" cy="693122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069898-C449-AFF5-EBA6-489A6BB404F7}"/>
                  </a:ext>
                </a:extLst>
              </p:cNvPr>
              <p:cNvSpPr txBox="1"/>
              <p:nvPr/>
            </p:nvSpPr>
            <p:spPr>
              <a:xfrm>
                <a:off x="4066550" y="39488702"/>
                <a:ext cx="4676043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đô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912123-1FCD-6433-133D-CE4AD7260243}"/>
                  </a:ext>
                </a:extLst>
              </p:cNvPr>
              <p:cNvSpPr txBox="1"/>
              <p:nvPr/>
            </p:nvSpPr>
            <p:spPr>
              <a:xfrm>
                <a:off x="3967275" y="39488702"/>
                <a:ext cx="4862101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đồ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5vaeyvc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473</Words>
  <Application>Microsoft Office PowerPoint</Application>
  <PresentationFormat>Màn hình rộng</PresentationFormat>
  <Paragraphs>59</Paragraphs>
  <Slides>19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4" baseType="lpstr">
      <vt:lpstr>Vogue-ExtraBold</vt:lpstr>
      <vt:lpstr>微软雅黑</vt:lpstr>
      <vt:lpstr>Cambria</vt:lpstr>
      <vt:lpstr>Calibri Light</vt:lpstr>
      <vt:lpstr>思源黑体 CN Bold</vt:lpstr>
      <vt:lpstr>HP001 4 hàng</vt:lpstr>
      <vt:lpstr>Calibri</vt:lpstr>
      <vt:lpstr>#9Slide05 SVNUT Triumph</vt:lpstr>
      <vt:lpstr>思源黑体 CN Light</vt:lpstr>
      <vt:lpstr>思源黑体 CN Medium</vt:lpstr>
      <vt:lpstr>Arial</vt:lpstr>
      <vt:lpstr>Office Theme</vt:lpstr>
      <vt:lpstr>office</vt:lpstr>
      <vt:lpstr>Custom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Tuyết Anh</cp:lastModifiedBy>
  <cp:revision>29</cp:revision>
  <dcterms:created xsi:type="dcterms:W3CDTF">2022-12-29T02:45:37Z</dcterms:created>
  <dcterms:modified xsi:type="dcterms:W3CDTF">2023-01-28T10:03:29Z</dcterms:modified>
</cp:coreProperties>
</file>