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0" r:id="rId3"/>
    <p:sldMasterId id="2147483703" r:id="rId4"/>
    <p:sldMasterId id="2147483728" r:id="rId5"/>
    <p:sldMasterId id="2147483732" r:id="rId6"/>
    <p:sldMasterId id="2147483763" r:id="rId7"/>
    <p:sldMasterId id="2147483775" r:id="rId8"/>
    <p:sldMasterId id="2147483801" r:id="rId9"/>
  </p:sldMasterIdLst>
  <p:notesMasterIdLst>
    <p:notesMasterId r:id="rId39"/>
  </p:notesMasterIdLst>
  <p:sldIdLst>
    <p:sldId id="318" r:id="rId10"/>
    <p:sldId id="332" r:id="rId11"/>
    <p:sldId id="334" r:id="rId12"/>
    <p:sldId id="333" r:id="rId13"/>
    <p:sldId id="263" r:id="rId14"/>
    <p:sldId id="265" r:id="rId15"/>
    <p:sldId id="320" r:id="rId16"/>
    <p:sldId id="270" r:id="rId17"/>
    <p:sldId id="319" r:id="rId18"/>
    <p:sldId id="269" r:id="rId19"/>
    <p:sldId id="321" r:id="rId20"/>
    <p:sldId id="287" r:id="rId21"/>
    <p:sldId id="297" r:id="rId22"/>
    <p:sldId id="323" r:id="rId23"/>
    <p:sldId id="322" r:id="rId24"/>
    <p:sldId id="335" r:id="rId25"/>
    <p:sldId id="324" r:id="rId26"/>
    <p:sldId id="325" r:id="rId27"/>
    <p:sldId id="326" r:id="rId28"/>
    <p:sldId id="327" r:id="rId29"/>
    <p:sldId id="337" r:id="rId30"/>
    <p:sldId id="328" r:id="rId31"/>
    <p:sldId id="339" r:id="rId32"/>
    <p:sldId id="338" r:id="rId33"/>
    <p:sldId id="329" r:id="rId34"/>
    <p:sldId id="330" r:id="rId35"/>
    <p:sldId id="331" r:id="rId36"/>
    <p:sldId id="309" r:id="rId37"/>
    <p:sldId id="336"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853" autoAdjust="0"/>
  </p:normalViewPr>
  <p:slideViewPr>
    <p:cSldViewPr snapToGrid="0">
      <p:cViewPr>
        <p:scale>
          <a:sx n="43" d="100"/>
          <a:sy n="43" d="100"/>
        </p:scale>
        <p:origin x="2621" y="8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7A7D9-C5DF-4857-AA60-FAD1EA4BC3AB}"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DC4B4-6349-4A75-932C-03C3DB7A2DC7}" type="slidenum">
              <a:rPr lang="en-US" smtClean="0"/>
              <a:t>‹#›</a:t>
            </a:fld>
            <a:endParaRPr lang="en-US"/>
          </a:p>
        </p:txBody>
      </p:sp>
    </p:spTree>
    <p:extLst>
      <p:ext uri="{BB962C8B-B14F-4D97-AF65-F5344CB8AC3E}">
        <p14:creationId xmlns:p14="http://schemas.microsoft.com/office/powerpoint/2010/main" val="125473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2</a:t>
            </a:fld>
            <a:endParaRPr lang="en-US"/>
          </a:p>
        </p:txBody>
      </p:sp>
    </p:spTree>
    <p:extLst>
      <p:ext uri="{BB962C8B-B14F-4D97-AF65-F5344CB8AC3E}">
        <p14:creationId xmlns:p14="http://schemas.microsoft.com/office/powerpoint/2010/main" val="59962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Bấm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ghép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bấm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ghép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tiếp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0C139-7058-4BF9-A316-1031603D7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7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ở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game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F6119-B264-43EC-9A74-ACDF82473C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2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4</a:t>
            </a:fld>
            <a:endParaRPr lang="en-US"/>
          </a:p>
        </p:txBody>
      </p:sp>
    </p:spTree>
    <p:extLst>
      <p:ext uri="{BB962C8B-B14F-4D97-AF65-F5344CB8AC3E}">
        <p14:creationId xmlns:p14="http://schemas.microsoft.com/office/powerpoint/2010/main" val="378573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6</a:t>
            </a:fld>
            <a:endParaRPr lang="en-US"/>
          </a:p>
        </p:txBody>
      </p:sp>
    </p:spTree>
    <p:extLst>
      <p:ext uri="{BB962C8B-B14F-4D97-AF65-F5344CB8AC3E}">
        <p14:creationId xmlns:p14="http://schemas.microsoft.com/office/powerpoint/2010/main" val="391716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7</a:t>
            </a:fld>
            <a:endParaRPr lang="en-US"/>
          </a:p>
        </p:txBody>
      </p:sp>
    </p:spTree>
    <p:extLst>
      <p:ext uri="{BB962C8B-B14F-4D97-AF65-F5344CB8AC3E}">
        <p14:creationId xmlns:p14="http://schemas.microsoft.com/office/powerpoint/2010/main" val="396810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0317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881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55202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62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16</a:t>
            </a:fld>
            <a:endParaRPr lang="en-US"/>
          </a:p>
        </p:txBody>
      </p:sp>
    </p:spTree>
    <p:extLst>
      <p:ext uri="{BB962C8B-B14F-4D97-AF65-F5344CB8AC3E}">
        <p14:creationId xmlns:p14="http://schemas.microsoft.com/office/powerpoint/2010/main" val="385458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476E7-D926-4082-8F5C-B1D0FF12D9DA}"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6967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6476E7-D926-4082-8F5C-B1D0FF12D9DA}"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278955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51788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2779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14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4581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0334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24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2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7511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4992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052145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01453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8838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0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04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21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6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017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67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8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85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476E7-D926-4082-8F5C-B1D0FF12D9DA}"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500089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134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155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79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22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475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983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3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52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557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6476E7-D926-4082-8F5C-B1D0FF12D9DA}"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140480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7107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2786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588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3286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93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430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828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589535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409228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164489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476E7-D926-4082-8F5C-B1D0FF12D9DA}" type="datetimeFigureOut">
              <a:rPr lang="en-US" smtClean="0"/>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500765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386177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406758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648530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965198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15950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188341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732496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4344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9541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78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6476E7-D926-4082-8F5C-B1D0FF12D9DA}" type="datetimeFigureOut">
              <a:rPr lang="en-US" smtClean="0"/>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477296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073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7368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574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579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608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293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8260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037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3094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722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476E7-D926-4082-8F5C-B1D0FF12D9DA}" type="datetimeFigureOut">
              <a:rPr lang="en-US" smtClean="0"/>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99674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694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4744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504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2254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133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509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6064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9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476E7-D926-4082-8F5C-B1D0FF12D9DA}" type="datetimeFigureOut">
              <a:rPr lang="en-US" smtClean="0"/>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10741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6476E7-D926-4082-8F5C-B1D0FF12D9DA}"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36407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7.xml"/><Relationship Id="rId3" Type="http://schemas.openxmlformats.org/officeDocument/2006/relationships/slideLayout" Target="../slideLayouts/slideLayout24.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8.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hyperlink" Target="https://www.facebook.com/groups/629898828017053" TargetMode="Externa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2.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77.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476E7-D926-4082-8F5C-B1D0FF12D9DA}" type="datetimeFigureOut">
              <a:rPr lang="en-US" smtClean="0"/>
              <a:t>3/13/2025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526A2-3342-4C30-87E7-646945AFA423}"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8" name="TextBox 7"/>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86288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813"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21261688"/>
      </p:ext>
    </p:extLst>
  </p:cSld>
  <p:clrMap bg1="lt1" tx1="dk1" bg2="lt2" tx2="dk2" accent1="accent1" accent2="accent2" accent3="accent3" accent4="accent4" accent5="accent5" accent6="accent6" hlink="hlink" folHlink="folHlink"/>
  <p:sldLayoutIdLst>
    <p:sldLayoutId id="2147483697" r:id="rId1"/>
    <p:sldLayoutId id="2147483814"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9740896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8" name="TextBox 7"/>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47690826"/>
      </p:ext>
    </p:extLst>
  </p:cSld>
  <p:clrMap bg1="lt1" tx1="dk1" bg2="lt2" tx2="dk2" accent1="accent1" accent2="accent2" accent3="accent3" accent4="accent4" accent5="accent5" accent6="accent6" hlink="hlink" folHlink="folHlink"/>
  <p:sldLayoutIdLst>
    <p:sldLayoutId id="2147483717" r:id="rId1"/>
    <p:sldLayoutId id="2147483762"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2" name="TextBox 11"/>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160126593"/>
      </p:ext>
    </p:extLst>
  </p:cSld>
  <p:clrMap bg1="lt1" tx1="dk1" bg2="lt2" tx2="dk2" accent1="accent1" accent2="accent2" accent3="accent3" accent4="accent4" accent5="accent5" accent6="accent6" hlink="hlink" folHlink="folHlink"/>
  <p:sldLayoutIdLst>
    <p:sldLayoutId id="2147483729" r:id="rId1"/>
    <p:sldLayoutId id="2147483817" r:id="rId2"/>
    <p:sldLayoutId id="2147483806" r:id="rId3"/>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6ABD190-56AD-4C55-BBCA-1554B872117B}" type="datetimeFigureOut">
              <a:rPr lang="en-US" smtClean="0">
                <a:solidFill>
                  <a:prstClr val="black">
                    <a:tint val="75000"/>
                  </a:prstClr>
                </a:solidFill>
                <a:cs typeface="Arial"/>
                <a:sym typeface="Arial"/>
              </a:rPr>
              <a:pPr defTabSz="914377"/>
              <a:t>3/13/2025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
        <p:nvSpPr>
          <p:cNvPr id="9" name="TextBox 8"/>
          <p:cNvSpPr txBox="1"/>
          <p:nvPr userDrawn="1"/>
        </p:nvSpPr>
        <p:spPr>
          <a:xfrm>
            <a:off x="67733" y="6519334"/>
            <a:ext cx="762000"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933" b="0" i="0" u="none" strike="noStrike" kern="0" cap="none" spc="0" normalizeH="0" baseline="0" noProof="0" dirty="0" err="1">
                <a:ln>
                  <a:noFill/>
                </a:ln>
                <a:solidFill>
                  <a:srgbClr val="E7E6E6">
                    <a:lumMod val="90000"/>
                  </a:srgbClr>
                </a:solidFill>
                <a:effectLst/>
                <a:uLnTx/>
                <a:uFillTx/>
                <a:latin typeface="UTM Nyala" panose="02040603050506020204" pitchFamily="18" charset="0"/>
                <a:cs typeface="Arial"/>
                <a:sym typeface="Arial"/>
              </a:rPr>
              <a:t>Măng</a:t>
            </a:r>
            <a:r>
              <a:rPr kumimoji="0" lang="en-US" sz="933" b="0" i="0" u="none" strike="noStrike" kern="0" cap="none" spc="0" normalizeH="0" baseline="0" noProof="0" dirty="0">
                <a:ln>
                  <a:noFill/>
                </a:ln>
                <a:solidFill>
                  <a:srgbClr val="E7E6E6">
                    <a:lumMod val="90000"/>
                  </a:srgbClr>
                </a:solidFill>
                <a:effectLst/>
                <a:uLnTx/>
                <a:uFillTx/>
                <a:latin typeface="UTM Nyala" panose="02040603050506020204" pitchFamily="18" charset="0"/>
                <a:cs typeface="Arial"/>
                <a:sym typeface="Arial"/>
              </a:rPr>
              <a:t> non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430855326"/>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64122825"/>
      </p:ext>
    </p:extLst>
  </p:cSld>
  <p:clrMap bg1="lt1" tx1="dk1" bg2="lt2" tx2="dk2" accent1="accent1" accent2="accent2" accent3="accent3" accent4="accent4" accent5="accent5" accent6="accent6" hlink="hlink" folHlink="folHlink"/>
  <p:sldLayoutIdLst>
    <p:sldLayoutId id="2147483764" r:id="rId1"/>
    <p:sldLayoutId id="2147483810" r:id="rId2"/>
    <p:sldLayoutId id="2147483809" r:id="rId3"/>
    <p:sldLayoutId id="2147483808" r:id="rId4"/>
    <p:sldLayoutId id="2147483807" r:id="rId5"/>
    <p:sldLayoutId id="2147483765" r:id="rId6"/>
    <p:sldLayoutId id="2147483812" r:id="rId7"/>
    <p:sldLayoutId id="2147483811"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2">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145345239"/>
      </p:ext>
    </p:extLst>
  </p:cSld>
  <p:clrMap bg1="lt1" tx1="dk1" bg2="lt2" tx2="dk2" accent1="accent1" accent2="accent2" accent3="accent3" accent4="accent4" accent5="accent5" accent6="accent6" hlink="hlink" folHlink="folHlink"/>
  <p:sldLayoutIdLst>
    <p:sldLayoutId id="2147483776" r:id="rId1"/>
    <p:sldLayoutId id="2147483824" r:id="rId2"/>
    <p:sldLayoutId id="2147483818" r:id="rId3"/>
    <p:sldLayoutId id="2147483815" r:id="rId4"/>
    <p:sldLayoutId id="2147483805" r:id="rId5"/>
    <p:sldLayoutId id="2147483803" r:id="rId6"/>
    <p:sldLayoutId id="2147483777" r:id="rId7"/>
    <p:sldLayoutId id="2147483778" r:id="rId8"/>
    <p:sldLayoutId id="2147483779" r:id="rId9"/>
    <p:sldLayoutId id="2147483825" r:id="rId10"/>
    <p:sldLayoutId id="2147483823" r:id="rId11"/>
    <p:sldLayoutId id="2147483822" r:id="rId12"/>
    <p:sldLayoutId id="2147483821" r:id="rId13"/>
    <p:sldLayoutId id="2147483820" r:id="rId14"/>
    <p:sldLayoutId id="2147483819" r:id="rId15"/>
    <p:sldLayoutId id="2147483816" r:id="rId16"/>
    <p:sldLayoutId id="2147483804"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56540414"/>
      </p:ext>
    </p:extLst>
  </p:cSld>
  <p:clrMap bg1="lt1" tx1="dk1" bg2="lt2" tx2="dk2" accent1="accent1" accent2="accent2" accent3="accent3" accent4="accent4" accent5="accent5" accent6="accent6" hlink="hlink" folHlink="folHlink"/>
  <p:sldLayoutIdLst>
    <p:sldLayoutId id="21474838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3.jp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7.png"/><Relationship Id="rId18" Type="http://schemas.openxmlformats.org/officeDocument/2006/relationships/slide" Target="slide25.xml"/><Relationship Id="rId3" Type="http://schemas.openxmlformats.org/officeDocument/2006/relationships/image" Target="../media/image43.jpg"/><Relationship Id="rId21" Type="http://schemas.openxmlformats.org/officeDocument/2006/relationships/slide" Target="slide26.xml"/><Relationship Id="rId7" Type="http://schemas.openxmlformats.org/officeDocument/2006/relationships/image" Target="../media/image45.png"/><Relationship Id="rId12" Type="http://schemas.openxmlformats.org/officeDocument/2006/relationships/slide" Target="slide20.xml"/><Relationship Id="rId17" Type="http://schemas.microsoft.com/office/2007/relationships/hdphoto" Target="../media/hdphoto5.wdp"/><Relationship Id="rId2" Type="http://schemas.openxmlformats.org/officeDocument/2006/relationships/notesSlide" Target="../notesSlides/notesSlide10.xml"/><Relationship Id="rId16" Type="http://schemas.openxmlformats.org/officeDocument/2006/relationships/image" Target="../media/image48.png"/><Relationship Id="rId20" Type="http://schemas.microsoft.com/office/2007/relationships/hdphoto" Target="../media/hdphoto6.wdp"/><Relationship Id="rId1" Type="http://schemas.openxmlformats.org/officeDocument/2006/relationships/slideLayout" Target="../slideLayouts/slideLayout39.xml"/><Relationship Id="rId6" Type="http://schemas.openxmlformats.org/officeDocument/2006/relationships/slide" Target="slide18.xml"/><Relationship Id="rId11" Type="http://schemas.microsoft.com/office/2007/relationships/hdphoto" Target="../media/hdphoto3.wdp"/><Relationship Id="rId5" Type="http://schemas.openxmlformats.org/officeDocument/2006/relationships/image" Target="../media/image44.jpg"/><Relationship Id="rId15" Type="http://schemas.openxmlformats.org/officeDocument/2006/relationships/slide" Target="slide22.xml"/><Relationship Id="rId23" Type="http://schemas.microsoft.com/office/2007/relationships/hdphoto" Target="../media/hdphoto7.wdp"/><Relationship Id="rId10" Type="http://schemas.openxmlformats.org/officeDocument/2006/relationships/image" Target="../media/image46.png"/><Relationship Id="rId19" Type="http://schemas.openxmlformats.org/officeDocument/2006/relationships/image" Target="../media/image49.png"/><Relationship Id="rId4" Type="http://schemas.openxmlformats.org/officeDocument/2006/relationships/slide" Target="slide27.xml"/><Relationship Id="rId9" Type="http://schemas.openxmlformats.org/officeDocument/2006/relationships/slide" Target="slide19.xml"/><Relationship Id="rId14" Type="http://schemas.microsoft.com/office/2007/relationships/hdphoto" Target="../media/hdphoto4.wdp"/><Relationship Id="rId22"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55.jpg"/><Relationship Id="rId7" Type="http://schemas.openxmlformats.org/officeDocument/2006/relationships/image" Target="../media/image59.jpeg"/><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image" Target="../media/image58.png"/><Relationship Id="rId5" Type="http://schemas.openxmlformats.org/officeDocument/2006/relationships/image" Target="../media/image57.png"/><Relationship Id="rId10" Type="http://schemas.microsoft.com/office/2007/relationships/hdphoto" Target="../media/hdphoto8.wdp"/><Relationship Id="rId4" Type="http://schemas.openxmlformats.org/officeDocument/2006/relationships/image" Target="../media/image56.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7.xml"/><Relationship Id="rId6" Type="http://schemas.openxmlformats.org/officeDocument/2006/relationships/image" Target="../media/image67.png"/><Relationship Id="rId11" Type="http://schemas.openxmlformats.org/officeDocument/2006/relationships/image" Target="../media/image69.jpg"/><Relationship Id="rId5" Type="http://schemas.openxmlformats.org/officeDocument/2006/relationships/image" Target="../media/image66.png"/><Relationship Id="rId10" Type="http://schemas.microsoft.com/office/2007/relationships/hdphoto" Target="../media/hdphoto8.wdp"/><Relationship Id="rId4" Type="http://schemas.openxmlformats.org/officeDocument/2006/relationships/image" Target="../media/image65.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71.webp"/><Relationship Id="rId3" Type="http://schemas.openxmlformats.org/officeDocument/2006/relationships/image" Target="../media/image65.png"/><Relationship Id="rId7" Type="http://schemas.openxmlformats.org/officeDocument/2006/relationships/image" Target="../media/image70.jpeg"/><Relationship Id="rId2" Type="http://schemas.openxmlformats.org/officeDocument/2006/relationships/image" Target="../media/image64.png"/><Relationship Id="rId1" Type="http://schemas.openxmlformats.org/officeDocument/2006/relationships/slideLayout" Target="../slideLayouts/slideLayout4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3.jpeg"/><Relationship Id="rId4" Type="http://schemas.openxmlformats.org/officeDocument/2006/relationships/image" Target="../media/image66.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65.png"/><Relationship Id="rId7"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47.xml"/><Relationship Id="rId6" Type="http://schemas.openxmlformats.org/officeDocument/2006/relationships/image" Target="../media/image68.png"/><Relationship Id="rId5" Type="http://schemas.openxmlformats.org/officeDocument/2006/relationships/image" Target="../media/image67.png"/><Relationship Id="rId10" Type="http://schemas.microsoft.com/office/2007/relationships/hdphoto" Target="../media/hdphoto8.wdp"/><Relationship Id="rId4" Type="http://schemas.openxmlformats.org/officeDocument/2006/relationships/image" Target="../media/image66.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8.wdp"/><Relationship Id="rId2" Type="http://schemas.openxmlformats.org/officeDocument/2006/relationships/image" Target="../media/image63.png"/><Relationship Id="rId1" Type="http://schemas.openxmlformats.org/officeDocument/2006/relationships/slideLayout" Target="../slideLayouts/slideLayout47.xml"/><Relationship Id="rId6" Type="http://schemas.openxmlformats.org/officeDocument/2006/relationships/image" Target="../media/image52.png"/><Relationship Id="rId5" Type="http://schemas.openxmlformats.org/officeDocument/2006/relationships/slide" Target="slide17.xml"/><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074129" y="1818735"/>
            <a:ext cx="10728960" cy="3818271"/>
          </a:xfrm>
          <a:prstGeom prst="roundRect">
            <a:avLst>
              <a:gd name="adj" fmla="val 8403"/>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p:cNvSpPr txBox="1"/>
          <p:nvPr/>
        </p:nvSpPr>
        <p:spPr>
          <a:xfrm>
            <a:off x="3504254" y="0"/>
            <a:ext cx="5915008" cy="1477328"/>
          </a:xfrm>
          <a:prstGeom prst="rect">
            <a:avLst/>
          </a:prstGeom>
        </p:spPr>
        <p:txBody>
          <a:bodyPr wrap="square" lIns="0" tIns="0" rIns="0" bIns="0" rtlCol="0" anchor="t">
            <a:spAutoFit/>
          </a:bodyPr>
          <a:lstStyle/>
          <a:p>
            <a:pPr algn="ctr" defTabSz="609630"/>
            <a:r>
              <a:rPr lang="en-US" sz="9600" dirty="0" err="1">
                <a:solidFill>
                  <a:srgbClr val="FFC000"/>
                </a:solidFill>
                <a:latin typeface="#9Slide06 Carolinea" panose="02000000000000000000" pitchFamily="2" charset="0"/>
                <a:cs typeface="#9Slide03 Arima Madurai ExtraLi" panose="00000300000000000000" pitchFamily="2" charset="0"/>
              </a:rPr>
              <a:t>Tự</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nhiên</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và</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xã</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hội</a:t>
            </a:r>
            <a:r>
              <a:rPr lang="en-US" sz="9600" dirty="0">
                <a:solidFill>
                  <a:srgbClr val="FFC000"/>
                </a:solidFill>
                <a:latin typeface="#9Slide06 Carolinea" panose="02000000000000000000" pitchFamily="2" charset="0"/>
                <a:cs typeface="#9Slide03 Arima Madurai ExtraLi" panose="00000300000000000000" pitchFamily="2" charset="0"/>
              </a:rPr>
              <a:t> 3</a:t>
            </a:r>
          </a:p>
        </p:txBody>
      </p:sp>
      <p:sp>
        <p:nvSpPr>
          <p:cNvPr id="16" name="TextBox 8"/>
          <p:cNvSpPr txBox="1"/>
          <p:nvPr/>
        </p:nvSpPr>
        <p:spPr>
          <a:xfrm>
            <a:off x="277793" y="625879"/>
            <a:ext cx="3058159" cy="1192857"/>
          </a:xfrm>
          <a:prstGeom prst="roundRect">
            <a:avLst>
              <a:gd name="adj" fmla="val 42839"/>
            </a:avLst>
          </a:prstGeom>
          <a:noFill/>
          <a:ln w="38100">
            <a:noFill/>
          </a:ln>
        </p:spPr>
        <p:txBody>
          <a:bodyPr wrap="square" lIns="0" tIns="0" rIns="0" bIns="0" rtlCol="0" anchor="t">
            <a:spAutoFit/>
          </a:bodyPr>
          <a:lstStyle/>
          <a:p>
            <a:pPr algn="ctr" defTabSz="609630">
              <a:lnSpc>
                <a:spcPts val="7000"/>
              </a:lnSpc>
            </a:pPr>
            <a:r>
              <a:rPr lang="en-US" sz="6600" dirty="0" err="1">
                <a:solidFill>
                  <a:schemeClr val="accent1">
                    <a:lumMod val="75000"/>
                  </a:schemeClr>
                </a:solidFill>
                <a:latin typeface="SVN-Bear" panose="02040603050506020204" pitchFamily="18" charset="0"/>
                <a:cs typeface="#9Slide03 Arima Madurai ExtraLi" panose="00000300000000000000" pitchFamily="2" charset="0"/>
              </a:rPr>
              <a:t>Bài</a:t>
            </a:r>
            <a:r>
              <a:rPr lang="en-US" sz="6600" dirty="0">
                <a:solidFill>
                  <a:schemeClr val="accent1">
                    <a:lumMod val="75000"/>
                  </a:schemeClr>
                </a:solidFill>
                <a:latin typeface="SVN-Bear" panose="02040603050506020204" pitchFamily="18" charset="0"/>
                <a:cs typeface="#9Slide03 Arima Madurai ExtraLi" panose="00000300000000000000" pitchFamily="2" charset="0"/>
              </a:rPr>
              <a:t> 11</a:t>
            </a:r>
          </a:p>
        </p:txBody>
      </p:sp>
      <p:sp>
        <p:nvSpPr>
          <p:cNvPr id="17" name="TextBox 16"/>
          <p:cNvSpPr txBox="1"/>
          <p:nvPr/>
        </p:nvSpPr>
        <p:spPr>
          <a:xfrm>
            <a:off x="1505930" y="1959924"/>
            <a:ext cx="10037135" cy="3139321"/>
          </a:xfrm>
          <a:prstGeom prst="rect">
            <a:avLst/>
          </a:prstGeom>
        </p:spPr>
        <p:txBody>
          <a:bodyPr wrap="square" lIns="0" tIns="0" rIns="0" bIns="0" rtlCol="0" anchor="t">
            <a:spAutoFit/>
          </a:bodyPr>
          <a:lstStyle/>
          <a:p>
            <a:pPr algn="ctr" defTabSz="609630"/>
            <a:r>
              <a:rPr lang="en-US" sz="7200" b="1" dirty="0">
                <a:solidFill>
                  <a:schemeClr val="accent2">
                    <a:lumMod val="60000"/>
                    <a:lumOff val="40000"/>
                  </a:schemeClr>
                </a:solidFill>
                <a:latin typeface="UVN Giay Trang" panose="020D0406040103070904" pitchFamily="34" charset="0"/>
                <a:cs typeface="#9Slide03 Arima Madurai ExtraLi" panose="00000300000000000000" pitchFamily="2" charset="0"/>
              </a:rPr>
              <a:t>DI TÍCH LỊCH SỬ - VĂN HÓA</a:t>
            </a:r>
          </a:p>
          <a:p>
            <a:pPr algn="ctr" defTabSz="609630"/>
            <a:r>
              <a:rPr lang="en-US" sz="7200" dirty="0" err="1">
                <a:solidFill>
                  <a:schemeClr val="tx1">
                    <a:lumMod val="85000"/>
                    <a:lumOff val="15000"/>
                  </a:schemeClr>
                </a:solidFill>
                <a:latin typeface="#9Slide06 Carolinea" panose="02000000000000000000" pitchFamily="2" charset="0"/>
                <a:cs typeface="#9Slide03 Arima Madurai ExtraLi" panose="00000300000000000000" pitchFamily="2" charset="0"/>
              </a:rPr>
              <a:t>và</a:t>
            </a:r>
            <a:r>
              <a:rPr lang="en-US" sz="7200" dirty="0">
                <a:solidFill>
                  <a:schemeClr val="accent2">
                    <a:lumMod val="50000"/>
                  </a:schemeClr>
                </a:solidFill>
                <a:latin typeface="SVN-Bear" panose="02040603050506020204" pitchFamily="18" charset="0"/>
                <a:cs typeface="#9Slide03 Arima Madurai ExtraLi" panose="00000300000000000000" pitchFamily="2" charset="0"/>
              </a:rPr>
              <a:t> CẢNH QUAN THIÊN NHIÊN</a:t>
            </a:r>
          </a:p>
          <a:p>
            <a:pPr algn="ctr" defTabSz="609630"/>
            <a:r>
              <a:rPr lang="en-US" sz="6000" i="1" dirty="0">
                <a:solidFill>
                  <a:schemeClr val="tx1">
                    <a:lumMod val="75000"/>
                    <a:lumOff val="25000"/>
                  </a:schemeClr>
                </a:solidFill>
                <a:latin typeface="SVN-Bear" panose="02040603050506020204" pitchFamily="18" charset="0"/>
                <a:cs typeface="#9Slide03 Arima Madurai ExtraLi" panose="00000300000000000000" pitchFamily="2" charset="0"/>
              </a:rPr>
              <a:t>(</a:t>
            </a:r>
            <a:r>
              <a:rPr lang="en-US" sz="6000" i="1" dirty="0" err="1">
                <a:solidFill>
                  <a:schemeClr val="tx1">
                    <a:lumMod val="75000"/>
                    <a:lumOff val="25000"/>
                  </a:schemeClr>
                </a:solidFill>
                <a:latin typeface="SVN-Bear" panose="02040603050506020204" pitchFamily="18" charset="0"/>
                <a:cs typeface="#9Slide03 Arima Madurai ExtraLi" panose="00000300000000000000" pitchFamily="2" charset="0"/>
              </a:rPr>
              <a:t>Tiết</a:t>
            </a:r>
            <a:r>
              <a:rPr lang="en-US" sz="6000" i="1" dirty="0">
                <a:solidFill>
                  <a:schemeClr val="tx1">
                    <a:lumMod val="75000"/>
                    <a:lumOff val="25000"/>
                  </a:schemeClr>
                </a:solidFill>
                <a:latin typeface="SVN-Bear" panose="02040603050506020204" pitchFamily="18" charset="0"/>
                <a:cs typeface="#9Slide03 Arima Madurai ExtraLi" panose="00000300000000000000" pitchFamily="2" charset="0"/>
              </a:rPr>
              <a:t> 1)</a:t>
            </a:r>
          </a:p>
        </p:txBody>
      </p:sp>
      <p:pic>
        <p:nvPicPr>
          <p:cNvPr id="18" name="Picture 17">
            <a:extLst>
              <a:ext uri="{FF2B5EF4-FFF2-40B4-BE49-F238E27FC236}">
                <a16:creationId xmlns:a16="http://schemas.microsoft.com/office/drawing/2014/main" id="{67791B96-74A4-728B-9FFC-BCBB10C89BAE}"/>
              </a:ext>
            </a:extLst>
          </p:cNvPr>
          <p:cNvPicPr>
            <a:picLocks noChangeAspect="1"/>
          </p:cNvPicPr>
          <p:nvPr/>
        </p:nvPicPr>
        <p:blipFill rotWithShape="1">
          <a:blip r:embed="rId3"/>
          <a:srcRect b="9578"/>
          <a:stretch/>
        </p:blipFill>
        <p:spPr>
          <a:xfrm>
            <a:off x="0" y="2925685"/>
            <a:ext cx="2234994" cy="3932315"/>
          </a:xfrm>
          <a:prstGeom prst="rect">
            <a:avLst/>
          </a:prstGeom>
        </p:spPr>
      </p:pic>
      <p:sp>
        <p:nvSpPr>
          <p:cNvPr id="19" name="TextBox 8"/>
          <p:cNvSpPr txBox="1"/>
          <p:nvPr/>
        </p:nvSpPr>
        <p:spPr>
          <a:xfrm>
            <a:off x="6524497" y="4585509"/>
            <a:ext cx="5915008" cy="1107996"/>
          </a:xfrm>
          <a:prstGeom prst="rect">
            <a:avLst/>
          </a:prstGeom>
        </p:spPr>
        <p:txBody>
          <a:bodyPr wrap="square" lIns="0" tIns="0" rIns="0" bIns="0" rtlCol="0" anchor="t">
            <a:spAutoFit/>
          </a:bodyPr>
          <a:lstStyle/>
          <a:p>
            <a:pPr algn="ctr" defTabSz="609630"/>
            <a:r>
              <a:rPr lang="en-US" sz="7200" dirty="0" err="1">
                <a:solidFill>
                  <a:schemeClr val="tx1">
                    <a:lumMod val="75000"/>
                    <a:lumOff val="25000"/>
                  </a:schemeClr>
                </a:solidFill>
                <a:latin typeface="#9Slide06 Carolinea" panose="02000000000000000000" pitchFamily="2" charset="0"/>
                <a:cs typeface="#9Slide03 Arima Madurai ExtraLi" panose="00000300000000000000" pitchFamily="2" charset="0"/>
              </a:rPr>
              <a:t>Trang</a:t>
            </a:r>
            <a:r>
              <a:rPr lang="en-US" sz="7200" dirty="0">
                <a:solidFill>
                  <a:schemeClr val="tx1">
                    <a:lumMod val="75000"/>
                    <a:lumOff val="25000"/>
                  </a:schemeClr>
                </a:solidFill>
                <a:latin typeface="#9Slide06 Carolinea" panose="02000000000000000000" pitchFamily="2" charset="0"/>
                <a:cs typeface="#9Slide03 Arima Madurai ExtraLi" panose="00000300000000000000" pitchFamily="2" charset="0"/>
              </a:rPr>
              <a:t> 48</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072" y="874495"/>
            <a:ext cx="1171337" cy="1171337"/>
          </a:xfrm>
          <a:prstGeom prst="rect">
            <a:avLst/>
          </a:prstGeom>
        </p:spPr>
      </p:pic>
    </p:spTree>
    <p:extLst>
      <p:ext uri="{BB962C8B-B14F-4D97-AF65-F5344CB8AC3E}">
        <p14:creationId xmlns:p14="http://schemas.microsoft.com/office/powerpoint/2010/main" val="21680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p:sp>
        <p:nvSpPr>
          <p:cNvPr id="160777" name="Text Box 9"/>
          <p:cNvSpPr txBox="1">
            <a:spLocks noChangeArrowheads="1"/>
          </p:cNvSpPr>
          <p:nvPr/>
        </p:nvSpPr>
        <p:spPr bwMode="auto">
          <a:xfrm>
            <a:off x="270097" y="243084"/>
            <a:ext cx="5551583" cy="5016758"/>
          </a:xfrm>
          <a:prstGeom prst="rect">
            <a:avLst/>
          </a:prstGeom>
          <a:noFill/>
          <a:ln w="9525">
            <a:noFill/>
            <a:miter lim="800000"/>
            <a:headEnd/>
            <a:tailEnd/>
          </a:ln>
        </p:spPr>
        <p:txBody>
          <a:bodyPr wrap="square">
            <a:spAutoFit/>
          </a:bodyPr>
          <a:lstStyle/>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Rồng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hay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còn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gọi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Chí</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Minh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nằm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ở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Chí</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Minh</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Ngày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5/7/1911,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tìm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đường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cứu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nước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này</a:t>
            </a:r>
            <a:endPar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endParaRP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Nói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đây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trưng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bày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rất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nhiều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ảnh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về</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hiện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vật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quan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endParaRPr lang="en-US" altLang="en-US" sz="32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p:sp>
        <p:nvSpPr>
          <p:cNvPr id="33809" name="TextBox 2"/>
          <p:cNvSpPr txBox="1">
            <a:spLocks noChangeArrowheads="1"/>
          </p:cNvSpPr>
          <p:nvPr/>
        </p:nvSpPr>
        <p:spPr bwMode="auto">
          <a:xfrm>
            <a:off x="1321891" y="5995534"/>
            <a:ext cx="3672139" cy="646331"/>
          </a:xfrm>
          <a:prstGeom prst="rect">
            <a:avLst/>
          </a:prstGeom>
          <a:solidFill>
            <a:schemeClr val="accent5">
              <a:lumMod val="75000"/>
            </a:schemeClr>
          </a:solidFill>
          <a:ln w="9525">
            <a:noFill/>
            <a:miter lim="800000"/>
            <a:headEnd/>
            <a:tailEnd/>
          </a:ln>
        </p:spPr>
        <p:txBody>
          <a:bodyPr wrap="square">
            <a:spAutoFit/>
          </a:bodyPr>
          <a:lstStyle/>
          <a:p>
            <a:pPr algn="ctr" defTabSz="914377"/>
            <a:r>
              <a:rPr lang="en-US" altLang="en-US" sz="3600" b="1" spc="300" dirty="0">
                <a:solidFill>
                  <a:schemeClr val="bg1"/>
                </a:solidFill>
                <a:latin typeface="SVN-Square" panose="02040603050506020204" pitchFamily="18" charset="0"/>
                <a:cs typeface="Times New Roman" pitchFamily="18" charset="0"/>
                <a:sym typeface="Arial"/>
              </a:rPr>
              <a:t>BẾN NHÀ RỒNG</a:t>
            </a:r>
          </a:p>
        </p:txBody>
      </p:sp>
      <p:pic>
        <p:nvPicPr>
          <p:cNvPr id="4100" name="Picture 4" descr="Bảo tàng Hồ Chí Minh Hà Nộ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539" y="3675731"/>
            <a:ext cx="2182411" cy="29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Giới thiệu chung về trưng bày thường xuyên của Bảo tàng Hồ Chí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1035" y="3675731"/>
            <a:ext cx="3528787" cy="29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b="15941"/>
          <a:stretch/>
        </p:blipFill>
        <p:spPr>
          <a:xfrm>
            <a:off x="6784939" y="243084"/>
            <a:ext cx="4319024" cy="3027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04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809"/>
                                        </p:tgtEl>
                                        <p:attrNameLst>
                                          <p:attrName>style.visibility</p:attrName>
                                        </p:attrNameLst>
                                      </p:cBhvr>
                                      <p:to>
                                        <p:strVal val="visible"/>
                                      </p:to>
                                    </p:set>
                                    <p:animEffect transition="in" filter="randombar(horizontal)">
                                      <p:cBhvr>
                                        <p:cTn id="10" dur="500"/>
                                        <p:tgtEl>
                                          <p:spTgt spid="3380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0777">
                                            <p:txEl>
                                              <p:pRg st="0" end="0"/>
                                            </p:txEl>
                                          </p:spTgt>
                                        </p:tgtEl>
                                        <p:attrNameLst>
                                          <p:attrName>style.visibility</p:attrName>
                                        </p:attrNameLst>
                                      </p:cBhvr>
                                      <p:to>
                                        <p:strVal val="visible"/>
                                      </p:to>
                                    </p:set>
                                    <p:animEffect transition="in" filter="wipe(down)">
                                      <p:cBhvr>
                                        <p:cTn id="15" dur="500"/>
                                        <p:tgtEl>
                                          <p:spTgt spid="16077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0777">
                                            <p:txEl>
                                              <p:pRg st="1" end="1"/>
                                            </p:txEl>
                                          </p:spTgt>
                                        </p:tgtEl>
                                        <p:attrNameLst>
                                          <p:attrName>style.visibility</p:attrName>
                                        </p:attrNameLst>
                                      </p:cBhvr>
                                      <p:to>
                                        <p:strVal val="visible"/>
                                      </p:to>
                                    </p:set>
                                    <p:animEffect transition="in" filter="randombar(horizontal)">
                                      <p:cBhvr>
                                        <p:cTn id="20" dur="500"/>
                                        <p:tgtEl>
                                          <p:spTgt spid="16077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0777">
                                            <p:txEl>
                                              <p:pRg st="2" end="2"/>
                                            </p:txEl>
                                          </p:spTgt>
                                        </p:tgtEl>
                                        <p:attrNameLst>
                                          <p:attrName>style.visibility</p:attrName>
                                        </p:attrNameLst>
                                      </p:cBhvr>
                                      <p:to>
                                        <p:strVal val="visible"/>
                                      </p:to>
                                    </p:set>
                                    <p:animEffect transition="in" filter="barn(inVertical)">
                                      <p:cBhvr>
                                        <p:cTn id="25" dur="500"/>
                                        <p:tgtEl>
                                          <p:spTgt spid="160777">
                                            <p:txEl>
                                              <p:pRg st="2" end="2"/>
                                            </p:txEl>
                                          </p:spTgt>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fill="hold"/>
                                        <p:tgtEl>
                                          <p:spTgt spid="4100"/>
                                        </p:tgtEl>
                                        <p:attrNameLst>
                                          <p:attrName>ppt_x</p:attrName>
                                        </p:attrNameLst>
                                      </p:cBhvr>
                                      <p:tavLst>
                                        <p:tav tm="0">
                                          <p:val>
                                            <p:strVal val="#ppt_x"/>
                                          </p:val>
                                        </p:tav>
                                        <p:tav tm="100000">
                                          <p:val>
                                            <p:strVal val="#ppt_x"/>
                                          </p:val>
                                        </p:tav>
                                      </p:tavLst>
                                    </p:anim>
                                    <p:anim calcmode="lin" valueType="num">
                                      <p:cBhvr additive="base">
                                        <p:cTn id="30" dur="500" fill="hold"/>
                                        <p:tgtEl>
                                          <p:spTgt spid="4100"/>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4102"/>
                                        </p:tgtEl>
                                        <p:attrNameLst>
                                          <p:attrName>style.visibility</p:attrName>
                                        </p:attrNameLst>
                                      </p:cBhvr>
                                      <p:to>
                                        <p:strVal val="visible"/>
                                      </p:to>
                                    </p:set>
                                    <p:anim calcmode="lin" valueType="num">
                                      <p:cBhvr additive="base">
                                        <p:cTn id="34" dur="500" fill="hold"/>
                                        <p:tgtEl>
                                          <p:spTgt spid="4102"/>
                                        </p:tgtEl>
                                        <p:attrNameLst>
                                          <p:attrName>ppt_x</p:attrName>
                                        </p:attrNameLst>
                                      </p:cBhvr>
                                      <p:tavLst>
                                        <p:tav tm="0">
                                          <p:val>
                                            <p:strVal val="#ppt_x"/>
                                          </p:val>
                                        </p:tav>
                                        <p:tav tm="100000">
                                          <p:val>
                                            <p:strVal val="#ppt_x"/>
                                          </p:val>
                                        </p:tav>
                                      </p:tavLst>
                                    </p:anim>
                                    <p:anim calcmode="lin" valueType="num">
                                      <p:cBhvr additive="base">
                                        <p:cTn id="35"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extBox 8"/>
          <p:cNvSpPr txBox="1"/>
          <p:nvPr/>
        </p:nvSpPr>
        <p:spPr>
          <a:xfrm>
            <a:off x="448969" y="1508324"/>
            <a:ext cx="3058159" cy="2055813"/>
          </a:xfrm>
          <a:prstGeom prst="roundRect">
            <a:avLst>
              <a:gd name="adj" fmla="val 22145"/>
            </a:avLst>
          </a:prstGeom>
          <a:solidFill>
            <a:schemeClr val="accent2">
              <a:lumMod val="60000"/>
              <a:lumOff val="40000"/>
            </a:schemeClr>
          </a:solidFill>
          <a:ln w="38100">
            <a:solidFill>
              <a:schemeClr val="bg1"/>
            </a:solidFill>
          </a:ln>
        </p:spPr>
        <p:txBody>
          <a:bodyPr wrap="square" lIns="0" tIns="0" rIns="0" bIns="0" rtlCol="0" anchor="t">
            <a:spAutoFit/>
          </a:bodyPr>
          <a:lstStyle/>
          <a:p>
            <a:pPr algn="ctr" defTabSz="609630">
              <a:lnSpc>
                <a:spcPts val="7000"/>
              </a:lnSpc>
            </a:pPr>
            <a:r>
              <a:rPr lang="en-US" sz="6600" dirty="0" err="1">
                <a:solidFill>
                  <a:schemeClr val="bg1"/>
                </a:solidFill>
                <a:cs typeface="#9Slide03 Arima Madurai ExtraLi" panose="00000300000000000000" pitchFamily="2" charset="0"/>
              </a:rPr>
              <a:t>Hoạt</a:t>
            </a:r>
            <a:r>
              <a:rPr lang="en-US" sz="6600" dirty="0">
                <a:solidFill>
                  <a:schemeClr val="bg1"/>
                </a:solidFill>
                <a:cs typeface="#9Slide03 Arima Madurai ExtraLi" panose="00000300000000000000" pitchFamily="2" charset="0"/>
              </a:rPr>
              <a:t> </a:t>
            </a:r>
            <a:r>
              <a:rPr lang="en-US" sz="6600" dirty="0" err="1">
                <a:solidFill>
                  <a:schemeClr val="bg1"/>
                </a:solidFill>
                <a:cs typeface="#9Slide03 Arima Madurai ExtraLi" panose="00000300000000000000" pitchFamily="2" charset="0"/>
              </a:rPr>
              <a:t>động</a:t>
            </a:r>
            <a:r>
              <a:rPr lang="en-US" sz="6600" dirty="0">
                <a:solidFill>
                  <a:schemeClr val="bg1"/>
                </a:solidFill>
                <a:cs typeface="#9Slide03 Arima Madurai ExtraLi" panose="00000300000000000000" pitchFamily="2" charset="0"/>
              </a:rPr>
              <a:t> 2</a:t>
            </a:r>
          </a:p>
        </p:txBody>
      </p:sp>
      <p:sp>
        <p:nvSpPr>
          <p:cNvPr id="9" name="TextBox 8"/>
          <p:cNvSpPr txBox="1"/>
          <p:nvPr/>
        </p:nvSpPr>
        <p:spPr>
          <a:xfrm>
            <a:off x="4144868" y="1428234"/>
            <a:ext cx="7708741" cy="2215991"/>
          </a:xfrm>
          <a:prstGeom prst="rect">
            <a:avLst/>
          </a:prstGeom>
          <a:solidFill>
            <a:schemeClr val="bg1"/>
          </a:solidFill>
          <a:ln w="57150">
            <a:solidFill>
              <a:schemeClr val="bg1"/>
            </a:solidFill>
            <a:prstDash val="dash"/>
          </a:ln>
          <a:effectLst>
            <a:glow rad="228600">
              <a:schemeClr val="accent3">
                <a:satMod val="175000"/>
                <a:alpha val="40000"/>
              </a:schemeClr>
            </a:glow>
            <a:outerShdw blurRad="50800" dist="38100" dir="2700000" algn="tl" rotWithShape="0">
              <a:prstClr val="black">
                <a:alpha val="40000"/>
              </a:prstClr>
            </a:outerShdw>
          </a:effectLst>
        </p:spPr>
        <p:txBody>
          <a:bodyPr wrap="square" lIns="0" tIns="0" rIns="0" bIns="0" rtlCol="0" anchor="t">
            <a:spAutoFit/>
          </a:bodyPr>
          <a:lstStyle/>
          <a:p>
            <a:pPr algn="ctr">
              <a:buClr>
                <a:schemeClr val="hlink"/>
              </a:buClr>
              <a:buSzPts val="1100"/>
            </a:pPr>
            <a:r>
              <a:rPr lang="en-US" sz="7200" dirty="0" err="1">
                <a:solidFill>
                  <a:schemeClr val="tx1">
                    <a:lumMod val="75000"/>
                    <a:lumOff val="25000"/>
                  </a:schemeClr>
                </a:solidFill>
              </a:rPr>
              <a:t>Tìm</a:t>
            </a:r>
            <a:r>
              <a:rPr lang="en-US" sz="7200" dirty="0">
                <a:solidFill>
                  <a:schemeClr val="tx1">
                    <a:lumMod val="75000"/>
                    <a:lumOff val="25000"/>
                  </a:schemeClr>
                </a:solidFill>
              </a:rPr>
              <a:t> </a:t>
            </a:r>
            <a:r>
              <a:rPr lang="en-US" sz="7200" dirty="0" err="1">
                <a:solidFill>
                  <a:schemeClr val="tx1">
                    <a:lumMod val="75000"/>
                    <a:lumOff val="25000"/>
                  </a:schemeClr>
                </a:solidFill>
              </a:rPr>
              <a:t>hiểu</a:t>
            </a:r>
            <a:r>
              <a:rPr lang="en-US" sz="7200" dirty="0">
                <a:solidFill>
                  <a:schemeClr val="tx1">
                    <a:lumMod val="75000"/>
                    <a:lumOff val="25000"/>
                  </a:schemeClr>
                </a:solidFill>
              </a:rPr>
              <a:t> di </a:t>
            </a:r>
            <a:r>
              <a:rPr lang="en-US" sz="7200" dirty="0" err="1">
                <a:solidFill>
                  <a:schemeClr val="tx1">
                    <a:lumMod val="75000"/>
                    <a:lumOff val="25000"/>
                  </a:schemeClr>
                </a:solidFill>
              </a:rPr>
              <a:t>tích</a:t>
            </a:r>
            <a:r>
              <a:rPr lang="en-US" sz="7200" dirty="0">
                <a:solidFill>
                  <a:schemeClr val="tx1">
                    <a:lumMod val="75000"/>
                    <a:lumOff val="25000"/>
                  </a:schemeClr>
                </a:solidFill>
              </a:rPr>
              <a:t> </a:t>
            </a:r>
          </a:p>
          <a:p>
            <a:pPr algn="ctr">
              <a:buClr>
                <a:schemeClr val="hlink"/>
              </a:buClr>
              <a:buSzPts val="1100"/>
            </a:pPr>
            <a:r>
              <a:rPr lang="en-US" sz="7200" dirty="0" err="1">
                <a:solidFill>
                  <a:schemeClr val="tx1">
                    <a:lumMod val="75000"/>
                    <a:lumOff val="25000"/>
                  </a:schemeClr>
                </a:solidFill>
              </a:rPr>
              <a:t>lịch</a:t>
            </a:r>
            <a:r>
              <a:rPr lang="en-US" sz="7200" dirty="0">
                <a:solidFill>
                  <a:schemeClr val="tx1">
                    <a:lumMod val="75000"/>
                    <a:lumOff val="25000"/>
                  </a:schemeClr>
                </a:solidFill>
              </a:rPr>
              <a:t> </a:t>
            </a:r>
            <a:r>
              <a:rPr lang="en-US" sz="7200" dirty="0" err="1">
                <a:solidFill>
                  <a:schemeClr val="tx1">
                    <a:lumMod val="75000"/>
                    <a:lumOff val="25000"/>
                  </a:schemeClr>
                </a:solidFill>
              </a:rPr>
              <a:t>sử</a:t>
            </a:r>
            <a:r>
              <a:rPr lang="en-US" sz="7200" dirty="0">
                <a:solidFill>
                  <a:schemeClr val="tx1">
                    <a:lumMod val="75000"/>
                    <a:lumOff val="25000"/>
                  </a:schemeClr>
                </a:solidFill>
              </a:rPr>
              <a:t>  </a:t>
            </a:r>
            <a:r>
              <a:rPr lang="en-US" sz="7200" dirty="0" err="1">
                <a:solidFill>
                  <a:schemeClr val="tx1">
                    <a:lumMod val="75000"/>
                    <a:lumOff val="25000"/>
                  </a:schemeClr>
                </a:solidFill>
              </a:rPr>
              <a:t>địa</a:t>
            </a:r>
            <a:r>
              <a:rPr lang="en-US" sz="7200" dirty="0">
                <a:solidFill>
                  <a:schemeClr val="tx1">
                    <a:lumMod val="75000"/>
                    <a:lumOff val="25000"/>
                  </a:schemeClr>
                </a:solidFill>
              </a:rPr>
              <a:t> </a:t>
            </a:r>
            <a:r>
              <a:rPr lang="en-US" sz="7200" dirty="0" err="1">
                <a:solidFill>
                  <a:schemeClr val="tx1">
                    <a:lumMod val="75000"/>
                    <a:lumOff val="25000"/>
                  </a:schemeClr>
                </a:solidFill>
              </a:rPr>
              <a:t>phương</a:t>
            </a:r>
            <a:endParaRPr lang="vi-VN" sz="72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10712" y="2925685"/>
            <a:ext cx="2234994" cy="3932315"/>
          </a:xfrm>
          <a:prstGeom prst="rect">
            <a:avLst/>
          </a:prstGeom>
        </p:spPr>
      </p:pic>
      <p:pic>
        <p:nvPicPr>
          <p:cNvPr id="1028" name="Picture 4" descr="Travel to Vietnam poster with airplane. Set of traditional Vietnamese  cultural symbols. Vietnamese landmarks and lifestyle o… in 2022 | Vietnam  art, Vietnam, Vietnam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286" y="6482014"/>
            <a:ext cx="2380632" cy="23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9" name="图片 148">
            <a:extLst>
              <a:ext uri="{FF2B5EF4-FFF2-40B4-BE49-F238E27FC236}">
                <a16:creationId xmlns:a16="http://schemas.microsoft.com/office/drawing/2014/main" id="{5844EA7A-92B9-494B-9F07-FF25A4F5A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55" y="3301298"/>
            <a:ext cx="5121652" cy="3556702"/>
          </a:xfrm>
          <a:prstGeom prst="rect">
            <a:avLst/>
          </a:prstGeom>
        </p:spPr>
      </p:pic>
      <p:sp>
        <p:nvSpPr>
          <p:cNvPr id="138" name="Rectangle 137"/>
          <p:cNvSpPr/>
          <p:nvPr/>
        </p:nvSpPr>
        <p:spPr>
          <a:xfrm>
            <a:off x="2293586" y="425043"/>
            <a:ext cx="5958474" cy="60532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lumMod val="75000"/>
                  </a:schemeClr>
                </a:solidFill>
                <a:latin typeface="Cambria" panose="02040503050406030204" pitchFamily="18" charset="0"/>
                <a:ea typeface="Cambria" panose="02040503050406030204" pitchFamily="18" charset="0"/>
              </a:rPr>
              <a:t>THẢO LUẬN NHÓM 4</a:t>
            </a:r>
          </a:p>
        </p:txBody>
      </p:sp>
      <p:sp>
        <p:nvSpPr>
          <p:cNvPr id="139" name="Rectangle 138"/>
          <p:cNvSpPr/>
          <p:nvPr/>
        </p:nvSpPr>
        <p:spPr>
          <a:xfrm>
            <a:off x="634125" y="1430374"/>
            <a:ext cx="6152398" cy="2792670"/>
          </a:xfrm>
          <a:prstGeom prst="rect">
            <a:avLst/>
          </a:prstGeom>
          <a:solidFill>
            <a:schemeClr val="accent6">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t> + Nói tên địa danh và đặc điểm của địa danh đó</a:t>
            </a:r>
          </a:p>
          <a:p>
            <a:r>
              <a:rPr lang="nl-NL" sz="3200" dirty="0"/>
              <a:t> + Ở đó có những gì?</a:t>
            </a:r>
            <a:endParaRPr lang="en-US" sz="3200" dirty="0"/>
          </a:p>
          <a:p>
            <a:r>
              <a:rPr lang="nl-NL" sz="3200" dirty="0"/>
              <a:t> + Mô tả địa danh và nói điều em thích nhất ở đó?</a:t>
            </a:r>
            <a:endParaRPr lang="en-US" sz="3200" dirty="0"/>
          </a:p>
        </p:txBody>
      </p:sp>
      <p:pic>
        <p:nvPicPr>
          <p:cNvPr id="135" name="Picture 4" descr="Từ câu chuyện phát huy giá trị khu phố cổ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251">
            <a:off x="8023913" y="1034767"/>
            <a:ext cx="3337981" cy="2165178"/>
          </a:xfrm>
          <a:prstGeom prst="rect">
            <a:avLst/>
          </a:prstGeom>
          <a:ln w="127000" cap="sq">
            <a:solidFill>
              <a:srgbClr val="000000"/>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1"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365800">
            <a:off x="7017917" y="3680183"/>
            <a:ext cx="4501286" cy="2736642"/>
          </a:xfrm>
          <a:prstGeom prst="rect">
            <a:avLst/>
          </a:prstGeom>
          <a:ln w="127000" cap="sq">
            <a:solidFill>
              <a:srgbClr val="000000"/>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3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1000"/>
                                        <p:tgtEl>
                                          <p:spTgt spid="139"/>
                                        </p:tgtEl>
                                      </p:cBhvr>
                                    </p:animEffect>
                                    <p:anim calcmode="lin" valueType="num">
                                      <p:cBhvr>
                                        <p:cTn id="13" dur="1000" fill="hold"/>
                                        <p:tgtEl>
                                          <p:spTgt spid="139"/>
                                        </p:tgtEl>
                                        <p:attrNameLst>
                                          <p:attrName>ppt_x</p:attrName>
                                        </p:attrNameLst>
                                      </p:cBhvr>
                                      <p:tavLst>
                                        <p:tav tm="0">
                                          <p:val>
                                            <p:strVal val="#ppt_x"/>
                                          </p:val>
                                        </p:tav>
                                        <p:tav tm="100000">
                                          <p:val>
                                            <p:strVal val="#ppt_x"/>
                                          </p:val>
                                        </p:tav>
                                      </p:tavLst>
                                    </p:anim>
                                    <p:anim calcmode="lin" valueType="num">
                                      <p:cBhvr>
                                        <p:cTn id="14" dur="1000" fill="hold"/>
                                        <p:tgtEl>
                                          <p:spTgt spid="13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barn(inVertical)">
                                      <p:cBhvr>
                                        <p:cTn id="17" dur="500"/>
                                        <p:tgtEl>
                                          <p:spTgt spid="135"/>
                                        </p:tgtEl>
                                      </p:cBhvr>
                                    </p:animEffect>
                                  </p:childTnLst>
                                </p:cTn>
                              </p:par>
                              <p:par>
                                <p:cTn id="18" presetID="16" presetClass="entr" presetSubtype="21" fill="hold" nodeType="with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barn(inVertical)">
                                      <p:cBhvr>
                                        <p:cTn id="2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33" y="2889737"/>
            <a:ext cx="4452337" cy="445233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22" y="703385"/>
            <a:ext cx="4113113" cy="3097785"/>
          </a:xfrm>
          <a:prstGeom prst="rect">
            <a:avLst/>
          </a:prstGeom>
        </p:spPr>
      </p:pic>
      <p:sp>
        <p:nvSpPr>
          <p:cNvPr id="29" name="Rectangle 28"/>
          <p:cNvSpPr/>
          <p:nvPr/>
        </p:nvSpPr>
        <p:spPr>
          <a:xfrm>
            <a:off x="-983037" y="2191962"/>
            <a:ext cx="6096000" cy="584775"/>
          </a:xfrm>
          <a:prstGeom prst="rect">
            <a:avLst/>
          </a:prstGeom>
        </p:spPr>
        <p:txBody>
          <a:bodyPr>
            <a:spAutoFit/>
          </a:bodyPr>
          <a:lstStyle/>
          <a:p>
            <a:pPr lvl="0" algn="ctr">
              <a:defRPr/>
            </a:pP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có</a:t>
            </a:r>
            <a:r>
              <a:rPr lang="en-US" altLang="zh-CN"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endParaRPr lang="zh-CN" altLang="en-US"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2" name="Rectangle 1"/>
          <p:cNvSpPr/>
          <p:nvPr/>
        </p:nvSpPr>
        <p:spPr>
          <a:xfrm>
            <a:off x="4423443" y="703385"/>
            <a:ext cx="7197540" cy="5016758"/>
          </a:xfrm>
          <a:prstGeom prst="rect">
            <a:avLst/>
          </a:prstGeom>
          <a:solidFill>
            <a:schemeClr val="bg1"/>
          </a:solidFill>
          <a:ln w="38100">
            <a:solidFill>
              <a:schemeClr val="tx1"/>
            </a:solidFill>
            <a:prstDash val="lgDashDot"/>
          </a:ln>
        </p:spPr>
        <p:txBody>
          <a:bodyPr wrap="square">
            <a:spAutoFit/>
          </a:bodyPr>
          <a:lstStyle/>
          <a:p>
            <a:pPr algn="just" defTabSz="914377"/>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2020, UNESCO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đã</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công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nhận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8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sản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Việt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Nam,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bao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gồm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thể</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đô</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Huế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Thừa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Huế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Khu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du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Mỹ</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Sơn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cổ</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Hội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An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Nam),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Vườn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quốc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Phong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Kẻ</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Bình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thể</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danh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thắng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An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Bình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Hoàng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Thăng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Nội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Thanh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Hóa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p:txBody>
      </p:sp>
    </p:spTree>
    <p:extLst>
      <p:ext uri="{BB962C8B-B14F-4D97-AF65-F5344CB8AC3E}">
        <p14:creationId xmlns:p14="http://schemas.microsoft.com/office/powerpoint/2010/main" val="23386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Vịnh Hạ Long là nơi phải đến một lần trong đờ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59" y="166379"/>
            <a:ext cx="5402395" cy="3105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Tìm hiểu quần thể di tích Cố đô Huế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760" y="3474719"/>
            <a:ext cx="5402395" cy="325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Phố Cổ Hội An - Thành phố cổ đẹp hàng đầu Châu Á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18" y="166379"/>
            <a:ext cx="5366960" cy="3105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Thánh Địa Mỹ Sơn - Di sản văn hóa Thế Giới - Vntrip.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718" y="3474719"/>
            <a:ext cx="5366961" cy="325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72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hành nhà Hồ - Một kiến trúc độc đáo về thành lũy bằng đá tr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15" y="3615757"/>
            <a:ext cx="5639205" cy="317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Phong Nha - Ke Bang National Park int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15" y="137160"/>
            <a:ext cx="5639205"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Du lịch Tràng An Ninh Bình tự túc, phượt bụi từ A đến Z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335" y="137160"/>
            <a:ext cx="4995159"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descr="Giá trị nổi bật của Hoàng thành Thăng Long sau 20 n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7335" y="3615757"/>
            <a:ext cx="4995159" cy="317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0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randombar(horizontal)">
                                      <p:cBhvr>
                                        <p:cTn id="11" dur="500"/>
                                        <p:tgtEl>
                                          <p:spTgt spid="103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randombar(horizontal)">
                                      <p:cBhvr>
                                        <p:cTn id="15" dur="500"/>
                                        <p:tgtEl>
                                          <p:spTgt spid="103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randombar(horizontal)">
                                      <p:cBhvr>
                                        <p:cTn id="1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474" y="647982"/>
            <a:ext cx="9810119" cy="3840813"/>
          </a:xfrm>
          <a:prstGeom prst="rect">
            <a:avLst/>
          </a:prstGeom>
        </p:spPr>
      </p:pic>
    </p:spTree>
    <p:extLst>
      <p:ext uri="{BB962C8B-B14F-4D97-AF65-F5344CB8AC3E}">
        <p14:creationId xmlns:p14="http://schemas.microsoft.com/office/powerpoint/2010/main" val="12046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48"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21671" y="2147172"/>
            <a:ext cx="4629653" cy="2601706"/>
          </a:xfrm>
          <a:prstGeom prst="rect">
            <a:avLst/>
          </a:prstGeom>
          <a:noFill/>
          <a:extLst>
            <a:ext uri="{909E8E84-426E-40DD-AFC4-6F175D3DCCD1}">
              <a14:hiddenFill xmlns:a14="http://schemas.microsoft.com/office/drawing/2010/main">
                <a:solidFill>
                  <a:srgbClr val="FFFFFF"/>
                </a:solidFill>
              </a14:hiddenFill>
            </a:ext>
          </a:extLst>
        </p:spPr>
      </p:pic>
      <p:pic>
        <p:nvPicPr>
          <p:cNvPr id="8" name="mảnh 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893943" y="-358107"/>
            <a:ext cx="2908044" cy="2901948"/>
          </a:xfrm>
          <a:prstGeom prst="rect">
            <a:avLst/>
          </a:prstGeom>
        </p:spPr>
      </p:pic>
      <p:pic>
        <p:nvPicPr>
          <p:cNvPr id="9" name="mảnh 2">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9231437" y="-366425"/>
            <a:ext cx="2914141" cy="2901948"/>
          </a:xfrm>
          <a:prstGeom prst="rect">
            <a:avLst/>
          </a:prstGeom>
        </p:spPr>
      </p:pic>
      <p:pic>
        <p:nvPicPr>
          <p:cNvPr id="10" name="mảnh 3">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a:off x="7235408" y="1907895"/>
            <a:ext cx="3121423" cy="2901948"/>
          </a:xfrm>
          <a:prstGeom prst="rect">
            <a:avLst/>
          </a:prstGeom>
        </p:spPr>
      </p:pic>
      <p:pic>
        <p:nvPicPr>
          <p:cNvPr id="11" name="mảnh 4">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rightnessContrast contrast="20000"/>
                    </a14:imgEffect>
                  </a14:imgLayer>
                </a14:imgProps>
              </a:ext>
            </a:extLst>
          </a:blip>
          <a:stretch>
            <a:fillRect/>
          </a:stretch>
        </p:blipFill>
        <p:spPr>
          <a:xfrm>
            <a:off x="9597289" y="1907895"/>
            <a:ext cx="3097036" cy="2901948"/>
          </a:xfrm>
          <a:prstGeom prst="rect">
            <a:avLst/>
          </a:prstGeom>
        </p:spPr>
      </p:pic>
      <p:pic>
        <p:nvPicPr>
          <p:cNvPr id="12" name="mảnh 5">
            <a:hlinkClick r:id="rId18" action="ppaction://hlinksldjump"/>
          </p:cNvPr>
          <p:cNvPicPr>
            <a:picLocks noChangeAspect="1"/>
          </p:cNvPicPr>
          <p:nvPr/>
        </p:nvPicPr>
        <p:blipFill>
          <a:blip r:embed="rId19">
            <a:extLst>
              <a:ext uri="{BEBA8EAE-BF5A-486C-A8C5-ECC9F3942E4B}">
                <a14:imgProps xmlns:a14="http://schemas.microsoft.com/office/drawing/2010/main">
                  <a14:imgLayer r:embed="rId20">
                    <a14:imgEffect>
                      <a14:brightnessContrast contrast="20000"/>
                    </a14:imgEffect>
                  </a14:imgLayer>
                </a14:imgProps>
              </a:ext>
            </a:extLst>
          </a:blip>
          <a:stretch>
            <a:fillRect/>
          </a:stretch>
        </p:blipFill>
        <p:spPr>
          <a:xfrm>
            <a:off x="6893943" y="4167801"/>
            <a:ext cx="2908044" cy="2908044"/>
          </a:xfrm>
          <a:prstGeom prst="rect">
            <a:avLst/>
          </a:prstGeom>
        </p:spPr>
      </p:pic>
      <p:pic>
        <p:nvPicPr>
          <p:cNvPr id="13" name="mảnh 6">
            <a:hlinkClick r:id="rId21" action="ppaction://hlinksldjump"/>
          </p:cNvPr>
          <p:cNvPicPr>
            <a:picLocks noChangeAspect="1"/>
          </p:cNvPicPr>
          <p:nvPr/>
        </p:nvPicPr>
        <p:blipFill>
          <a:blip r:embed="rId22">
            <a:extLst>
              <a:ext uri="{BEBA8EAE-BF5A-486C-A8C5-ECC9F3942E4B}">
                <a14:imgProps xmlns:a14="http://schemas.microsoft.com/office/drawing/2010/main">
                  <a14:imgLayer r:embed="rId23">
                    <a14:imgEffect>
                      <a14:brightnessContrast contrast="20000"/>
                    </a14:imgEffect>
                  </a14:imgLayer>
                </a14:imgProps>
              </a:ext>
            </a:extLst>
          </a:blip>
          <a:stretch>
            <a:fillRect/>
          </a:stretch>
        </p:blipFill>
        <p:spPr>
          <a:xfrm>
            <a:off x="9237534" y="4213920"/>
            <a:ext cx="2908044" cy="2901948"/>
          </a:xfrm>
          <a:prstGeom prst="rect">
            <a:avLst/>
          </a:prstGeom>
        </p:spPr>
      </p:pic>
      <p:sp>
        <p:nvSpPr>
          <p:cNvPr id="32" name="TextBox 31">
            <a:hlinkClick r:id="rId12" action="ppaction://hlinksldjump"/>
          </p:cNvPr>
          <p:cNvSpPr txBox="1"/>
          <p:nvPr/>
        </p:nvSpPr>
        <p:spPr>
          <a:xfrm>
            <a:off x="1545595" y="612587"/>
            <a:ext cx="4177990" cy="5509200"/>
          </a:xfrm>
          <a:prstGeom prst="rect">
            <a:avLst/>
          </a:prstGeom>
          <a:noFill/>
          <a:ln w="38100">
            <a:solidFill>
              <a:schemeClr val="bg1"/>
            </a:solidFill>
            <a:prstDash val="dash"/>
          </a:ln>
          <a:effectLst>
            <a:outerShdw blurRad="50800" dist="50800" sx="1000" sy="1000" algn="ctr" rotWithShape="0">
              <a:srgbClr val="000000">
                <a:alpha val="80000"/>
              </a:srgbClr>
            </a:outerShdw>
          </a:effectLst>
        </p:spPr>
        <p:txBody>
          <a:bodyPr wrap="square" rtlCol="0">
            <a:spAutoFit/>
            <a:scene3d>
              <a:camera prst="orthographicFront">
                <a:rot lat="21299999" lon="0" rev="0"/>
              </a:camera>
              <a:lightRig rig="threePt" dir="t"/>
            </a:scene3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rPr>
              <a:t>KHÁM</a:t>
            </a:r>
            <a:r>
              <a:rPr kumimoji="0" lang="en-US" sz="8800" b="1" i="0" u="none" strike="noStrike" kern="1200" cap="none" spc="0" normalizeH="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rPr>
              <a:t> PHÁ VIỆT NAM</a:t>
            </a:r>
            <a:endParaRPr kumimoji="0" lang="en-US" sz="8800" b="1" i="0" u="none" strike="noStrike" kern="1200" cap="none" spc="0" normalizeH="0" baseline="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endParaRPr>
          </a:p>
        </p:txBody>
      </p:sp>
    </p:spTree>
    <p:extLst>
      <p:ext uri="{BB962C8B-B14F-4D97-AF65-F5344CB8AC3E}">
        <p14:creationId xmlns:p14="http://schemas.microsoft.com/office/powerpoint/2010/main" val="8432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fltVal val="0"/>
                                          </p:val>
                                        </p:tav>
                                        <p:tav tm="100000">
                                          <p:val>
                                            <p:strVal val="#ppt_w"/>
                                          </p:val>
                                        </p:tav>
                                      </p:tavLst>
                                    </p:anim>
                                    <p:anim calcmode="lin" valueType="num">
                                      <p:cBhvr>
                                        <p:cTn id="8" dur="2000" fill="hold"/>
                                        <p:tgtEl>
                                          <p:spTgt spid="32"/>
                                        </p:tgtEl>
                                        <p:attrNameLst>
                                          <p:attrName>ppt_h</p:attrName>
                                        </p:attrNameLst>
                                      </p:cBhvr>
                                      <p:tavLst>
                                        <p:tav tm="0">
                                          <p:val>
                                            <p:fltVal val="0"/>
                                          </p:val>
                                        </p:tav>
                                        <p:tav tm="100000">
                                          <p:val>
                                            <p:strVal val="#ppt_h"/>
                                          </p:val>
                                        </p:tav>
                                      </p:tavLst>
                                    </p:anim>
                                    <p:animEffect transition="in" filter="fade">
                                      <p:cBhvr>
                                        <p:cTn id="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34000" r="-34000"/>
          </a:stretch>
        </a:blipFill>
        <a:effectLst/>
      </p:bgPr>
    </p:bg>
    <p:spTree>
      <p:nvGrpSpPr>
        <p:cNvPr id="1" name=""/>
        <p:cNvGrpSpPr/>
        <p:nvPr/>
      </p:nvGrpSpPr>
      <p:grpSpPr>
        <a:xfrm>
          <a:off x="0" y="0"/>
          <a:ext cx="0" cy="0"/>
          <a:chOff x="0" y="0"/>
          <a:chExt cx="0" cy="0"/>
        </a:xfrm>
      </p:grpSpPr>
      <p:pic>
        <p:nvPicPr>
          <p:cNvPr id="18" name="Picture 1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grpSp>
        <p:nvGrpSpPr>
          <p:cNvPr id="57" name="Group 56"/>
          <p:cNvGrpSpPr/>
          <p:nvPr/>
        </p:nvGrpSpPr>
        <p:grpSpPr>
          <a:xfrm>
            <a:off x="163059" y="124178"/>
            <a:ext cx="6830741" cy="2678513"/>
            <a:chOff x="225970" y="95226"/>
            <a:chExt cx="7473343" cy="2678513"/>
          </a:xfrm>
        </p:grpSpPr>
        <p:pic>
          <p:nvPicPr>
            <p:cNvPr id="3" name="Picture 2"/>
            <p:cNvPicPr>
              <a:picLocks noChangeAspect="1"/>
            </p:cNvPicPr>
            <p:nvPr/>
          </p:nvPicPr>
          <p:blipFill>
            <a:blip r:embed="rId7">
              <a:duotone>
                <a:schemeClr val="accent1">
                  <a:shade val="45000"/>
                  <a:satMod val="135000"/>
                </a:schemeClr>
                <a:prstClr val="white"/>
              </a:duotone>
            </a:blip>
            <a:stretch>
              <a:fillRect/>
            </a:stretch>
          </p:blipFill>
          <p:spPr>
            <a:xfrm>
              <a:off x="225970" y="95226"/>
              <a:ext cx="7473343" cy="2678513"/>
            </a:xfrm>
            <a:prstGeom prst="rect">
              <a:avLst/>
            </a:prstGeom>
          </p:spPr>
        </p:pic>
        <p:sp>
          <p:nvSpPr>
            <p:cNvPr id="17" name="TextBox 16"/>
            <p:cNvSpPr txBox="1"/>
            <p:nvPr/>
          </p:nvSpPr>
          <p:spPr>
            <a:xfrm>
              <a:off x="278969" y="659039"/>
              <a:ext cx="6983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7030A0"/>
                  </a:solidFill>
                  <a:latin typeface="Calibri"/>
                </a:rPr>
                <a:t>Đây</a:t>
              </a:r>
              <a:r>
                <a:rPr lang="en-US" sz="7200" b="1" dirty="0">
                  <a:solidFill>
                    <a:srgbClr val="7030A0"/>
                  </a:solidFill>
                  <a:latin typeface="Calibri"/>
                </a:rPr>
                <a:t> </a:t>
              </a:r>
              <a:r>
                <a:rPr lang="en-US" sz="7200" b="1" dirty="0" err="1">
                  <a:solidFill>
                    <a:srgbClr val="7030A0"/>
                  </a:solidFill>
                  <a:latin typeface="Calibri"/>
                </a:rPr>
                <a:t>là</a:t>
              </a:r>
              <a:r>
                <a:rPr lang="en-US" sz="7200" b="1" dirty="0">
                  <a:solidFill>
                    <a:srgbClr val="7030A0"/>
                  </a:solidFill>
                  <a:latin typeface="Calibri"/>
                </a:rPr>
                <a:t> </a:t>
              </a:r>
              <a:r>
                <a:rPr lang="en-US" sz="7200" b="1" dirty="0" err="1">
                  <a:solidFill>
                    <a:srgbClr val="7030A0"/>
                  </a:solidFill>
                  <a:latin typeface="Calibri"/>
                </a:rPr>
                <a:t>đâu</a:t>
              </a:r>
              <a:r>
                <a:rPr lang="en-US" sz="7200" b="1" dirty="0">
                  <a:solidFill>
                    <a:srgbClr val="7030A0"/>
                  </a:solidFill>
                  <a:latin typeface="Calibri"/>
                </a:rPr>
                <a:t>?</a:t>
              </a:r>
              <a:endParaRPr kumimoji="0" lang="en-US" sz="7200" b="1" i="0" u="none" strike="noStrike" kern="1200" cap="none" spc="0" normalizeH="0" baseline="0" noProof="0" dirty="0">
                <a:ln>
                  <a:noFill/>
                </a:ln>
                <a:solidFill>
                  <a:srgbClr val="7030A0"/>
                </a:solidFill>
                <a:effectLst/>
                <a:uLnTx/>
                <a:uFillTx/>
                <a:latin typeface="Calibri"/>
              </a:endParaRPr>
            </a:p>
          </p:txBody>
        </p:sp>
      </p:grpSp>
      <p:grpSp>
        <p:nvGrpSpPr>
          <p:cNvPr id="14" name="Group 13"/>
          <p:cNvGrpSpPr/>
          <p:nvPr/>
        </p:nvGrpSpPr>
        <p:grpSpPr>
          <a:xfrm>
            <a:off x="343717" y="2968039"/>
            <a:ext cx="6727777" cy="1427047"/>
            <a:chOff x="776677" y="4427521"/>
            <a:chExt cx="9637408" cy="2154099"/>
          </a:xfrm>
        </p:grpSpPr>
        <p:grpSp>
          <p:nvGrpSpPr>
            <p:cNvPr id="13" name="Group 12"/>
            <p:cNvGrpSpPr/>
            <p:nvPr/>
          </p:nvGrpSpPr>
          <p:grpSpPr>
            <a:xfrm>
              <a:off x="776677" y="4427521"/>
              <a:ext cx="9637408" cy="2154099"/>
              <a:chOff x="1507488" y="4756474"/>
              <a:chExt cx="3221627" cy="720080"/>
            </a:xfrm>
          </p:grpSpPr>
          <p:grpSp>
            <p:nvGrpSpPr>
              <p:cNvPr id="26"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27"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8"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9" name="กลุ่ม 52"/>
              <p:cNvGrpSpPr/>
              <p:nvPr/>
            </p:nvGrpSpPr>
            <p:grpSpPr>
              <a:xfrm>
                <a:off x="1507488" y="4791074"/>
                <a:ext cx="3184423" cy="644400"/>
                <a:chOff x="542755" y="1394510"/>
                <a:chExt cx="3061533" cy="644400"/>
              </a:xfrm>
            </p:grpSpPr>
            <p:sp>
              <p:nvSpPr>
                <p:cNvPr id="30" name="สี่เหลี่ยมผืนผ้ามุมมน 50"/>
                <p:cNvSpPr/>
                <p:nvPr/>
              </p:nvSpPr>
              <p:spPr>
                <a:xfrm>
                  <a:off x="739219" y="1443954"/>
                  <a:ext cx="2865069" cy="542748"/>
                </a:xfrm>
                <a:prstGeom prst="roundRect">
                  <a:avLst>
                    <a:gd name="adj" fmla="val 50000"/>
                  </a:avLst>
                </a:prstGeom>
                <a:solidFill>
                  <a:schemeClr val="accent2">
                    <a:lumMod val="40000"/>
                    <a:lumOff val="60000"/>
                  </a:schemeClr>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1"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4" name="TextBox 3"/>
            <p:cNvSpPr txBox="1"/>
            <p:nvPr/>
          </p:nvSpPr>
          <p:spPr>
            <a:xfrm>
              <a:off x="2783219" y="4738007"/>
              <a:ext cx="7214004" cy="15331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libri"/>
                  <a:ea typeface="+mn-ea"/>
                  <a:cs typeface="+mn-cs"/>
                </a:rPr>
                <a:t>Bến</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a:ea typeface="+mn-ea"/>
                  <a:cs typeface="+mn-cs"/>
                </a:rPr>
                <a:t>nhà</a:t>
              </a:r>
              <a:r>
                <a:rPr kumimoji="0" lang="en-US" sz="6000" b="0" i="0" u="none" strike="noStrike" kern="1200" cap="none" spc="0" normalizeH="0" noProof="0" dirty="0">
                  <a:ln>
                    <a:noFill/>
                  </a:ln>
                  <a:solidFill>
                    <a:prstClr val="black"/>
                  </a:solidFill>
                  <a:effectLst/>
                  <a:uLnTx/>
                  <a:uFillTx/>
                  <a:latin typeface="Calibri"/>
                  <a:ea typeface="+mn-ea"/>
                  <a:cs typeface="+mn-cs"/>
                </a:rPr>
                <a:t> </a:t>
              </a:r>
              <a:r>
                <a:rPr kumimoji="0" lang="en-US" sz="6000" b="0" i="0" u="none" strike="noStrike" kern="1200" cap="none" spc="0" normalizeH="0" noProof="0" dirty="0" err="1">
                  <a:ln>
                    <a:noFill/>
                  </a:ln>
                  <a:solidFill>
                    <a:prstClr val="black"/>
                  </a:solidFill>
                  <a:effectLst/>
                  <a:uLnTx/>
                  <a:uFillTx/>
                  <a:latin typeface="Calibri"/>
                  <a:ea typeface="+mn-ea"/>
                  <a:cs typeface="+mn-cs"/>
                </a:rPr>
                <a:t>Rồng</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9154" y="1074814"/>
            <a:ext cx="4701840" cy="4197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2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800" decel="100000"/>
                                        <p:tgtEl>
                                          <p:spTgt spid="57"/>
                                        </p:tgtEl>
                                      </p:cBhvr>
                                    </p:animEffect>
                                    <p:anim calcmode="lin" valueType="num">
                                      <p:cBhvr>
                                        <p:cTn id="8" dur="800" decel="100000" fill="hold"/>
                                        <p:tgtEl>
                                          <p:spTgt spid="57"/>
                                        </p:tgtEl>
                                        <p:attrNameLst>
                                          <p:attrName>style.rotation</p:attrName>
                                        </p:attrNameLst>
                                      </p:cBhvr>
                                      <p:tavLst>
                                        <p:tav tm="0">
                                          <p:val>
                                            <p:fltVal val="-90"/>
                                          </p:val>
                                        </p:tav>
                                        <p:tav tm="100000">
                                          <p:val>
                                            <p:fltVal val="0"/>
                                          </p:val>
                                        </p:tav>
                                      </p:tavLst>
                                    </p:anim>
                                    <p:anim calcmode="lin" valueType="num">
                                      <p:cBhvr>
                                        <p:cTn id="9" dur="800" decel="100000" fill="hold"/>
                                        <p:tgtEl>
                                          <p:spTgt spid="57"/>
                                        </p:tgtEl>
                                        <p:attrNameLst>
                                          <p:attrName>ppt_x</p:attrName>
                                        </p:attrNameLst>
                                      </p:cBhvr>
                                      <p:tavLst>
                                        <p:tav tm="0">
                                          <p:val>
                                            <p:strVal val="#ppt_x+0.4"/>
                                          </p:val>
                                        </p:tav>
                                        <p:tav tm="100000">
                                          <p:val>
                                            <p:strVal val="#ppt_x-0.05"/>
                                          </p:val>
                                        </p:tav>
                                      </p:tavLst>
                                    </p:anim>
                                    <p:anim calcmode="lin" valueType="num">
                                      <p:cBhvr>
                                        <p:cTn id="10" dur="800" decel="100000" fill="hold"/>
                                        <p:tgtEl>
                                          <p:spTgt spid="5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7"/>
                                        </p:tgtEl>
                                        <p:attrNameLst>
                                          <p:attrName>ppt_y</p:attrName>
                                        </p:attrNameLst>
                                      </p:cBhvr>
                                      <p:tavLst>
                                        <p:tav tm="0">
                                          <p:val>
                                            <p:strVal val="#ppt_y+0.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8" name="Graphic 625">
            <a:extLst>
              <a:ext uri="{FF2B5EF4-FFF2-40B4-BE49-F238E27FC236}">
                <a16:creationId xmlns:a16="http://schemas.microsoft.com/office/drawing/2014/main" id="{E022C4CE-3FE3-4F7D-9026-C68589AF5024}"/>
              </a:ext>
            </a:extLst>
          </p:cNvPr>
          <p:cNvPicPr>
            <a:picLocks noChangeAspect="1"/>
          </p:cNvPicPr>
          <p:nvPr/>
        </p:nvPicPr>
        <p:blipFill>
          <a:blip r:embed="rId4"/>
          <a:stretch>
            <a:fillRect/>
          </a:stretch>
        </p:blipFill>
        <p:spPr>
          <a:xfrm>
            <a:off x="9176058" y="272287"/>
            <a:ext cx="2444487" cy="1145318"/>
          </a:xfrm>
          <a:prstGeom prst="rect">
            <a:avLst/>
          </a:prstGeom>
        </p:spPr>
      </p:pic>
      <p:grpSp>
        <p:nvGrpSpPr>
          <p:cNvPr id="2" name="Group 1"/>
          <p:cNvGrpSpPr/>
          <p:nvPr/>
        </p:nvGrpSpPr>
        <p:grpSpPr>
          <a:xfrm>
            <a:off x="-112162" y="0"/>
            <a:ext cx="8126096" cy="2564577"/>
            <a:chOff x="-484980" y="1783777"/>
            <a:chExt cx="8126096" cy="2564577"/>
          </a:xfrm>
        </p:grpSpPr>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172046" y="1783777"/>
              <a:ext cx="7387491" cy="2564577"/>
            </a:xfrm>
            <a:prstGeom prst="rect">
              <a:avLst/>
            </a:prstGeom>
          </p:spPr>
        </p:pic>
        <p:sp>
          <p:nvSpPr>
            <p:cNvPr id="17" name="TextBox 16"/>
            <p:cNvSpPr txBox="1"/>
            <p:nvPr/>
          </p:nvSpPr>
          <p:spPr>
            <a:xfrm>
              <a:off x="-484980" y="2381389"/>
              <a:ext cx="8126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prstClr val="white"/>
                  </a:solidFill>
                  <a:latin typeface="Calibri"/>
                </a:rPr>
                <a:t>Đây</a:t>
              </a:r>
              <a:r>
                <a:rPr lang="en-US" sz="7200" dirty="0">
                  <a:solidFill>
                    <a:prstClr val="white"/>
                  </a:solidFill>
                  <a:latin typeface="Calibri"/>
                </a:rPr>
                <a:t> </a:t>
              </a:r>
              <a:r>
                <a:rPr lang="en-US" sz="7200" dirty="0" err="1">
                  <a:solidFill>
                    <a:prstClr val="white"/>
                  </a:solidFill>
                  <a:latin typeface="Calibri"/>
                </a:rPr>
                <a:t>là</a:t>
              </a:r>
              <a:r>
                <a:rPr lang="en-US" sz="7200" dirty="0">
                  <a:solidFill>
                    <a:prstClr val="white"/>
                  </a:solidFill>
                  <a:latin typeface="Calibri"/>
                </a:rPr>
                <a:t> </a:t>
              </a:r>
              <a:r>
                <a:rPr lang="en-US" sz="7200" dirty="0" err="1">
                  <a:solidFill>
                    <a:prstClr val="white"/>
                  </a:solidFill>
                  <a:latin typeface="Calibri"/>
                </a:rPr>
                <a:t>đâu</a:t>
              </a:r>
              <a:r>
                <a:rPr lang="en-US" sz="7200" dirty="0">
                  <a:solidFill>
                    <a:prstClr val="white"/>
                  </a:solidFill>
                  <a:latin typeface="Calibri"/>
                </a:rPr>
                <a:t>?</a:t>
              </a:r>
              <a:endParaRPr kumimoji="0" lang="en-US" sz="7200" b="0" i="0" u="none" strike="noStrike" kern="1200" cap="none" spc="0" normalizeH="0" baseline="0" noProof="0" dirty="0">
                <a:ln>
                  <a:noFill/>
                </a:ln>
                <a:solidFill>
                  <a:prstClr val="white"/>
                </a:solidFill>
                <a:effectLst/>
                <a:uLnTx/>
                <a:uFillTx/>
                <a:latin typeface="Calibri"/>
              </a:endParaRPr>
            </a:p>
          </p:txBody>
        </p:sp>
      </p:grpSp>
      <p:sp>
        <p:nvSpPr>
          <p:cNvPr id="23" name="Rectangle: Rounded Corners 149">
            <a:extLst>
              <a:ext uri="{FF2B5EF4-FFF2-40B4-BE49-F238E27FC236}">
                <a16:creationId xmlns:a16="http://schemas.microsoft.com/office/drawing/2014/main" id="{C166CDC7-B2B3-4A17-9838-0A1557E875E5}"/>
              </a:ext>
            </a:extLst>
          </p:cNvPr>
          <p:cNvSpPr/>
          <p:nvPr/>
        </p:nvSpPr>
        <p:spPr>
          <a:xfrm rot="5400000">
            <a:off x="2328618" y="1838943"/>
            <a:ext cx="1689773" cy="56585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Calibri"/>
              </a:rPr>
              <a:t>VĂN MIẾU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Calibri"/>
              </a:rPr>
              <a:t>QUỐC TỬ GIÁM</a:t>
            </a:r>
            <a:endParaRPr kumimoji="0" lang="en-US" sz="4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25" name="Graphic 627">
            <a:extLst>
              <a:ext uri="{FF2B5EF4-FFF2-40B4-BE49-F238E27FC236}">
                <a16:creationId xmlns:a16="http://schemas.microsoft.com/office/drawing/2014/main" id="{1DCDCE6E-B771-4438-8390-404856DCEB2F}"/>
              </a:ext>
            </a:extLst>
          </p:cNvPr>
          <p:cNvPicPr>
            <a:picLocks noChangeAspect="1"/>
          </p:cNvPicPr>
          <p:nvPr/>
        </p:nvPicPr>
        <p:blipFill>
          <a:blip r:embed="rId4"/>
          <a:stretch>
            <a:fillRect/>
          </a:stretch>
        </p:blipFill>
        <p:spPr>
          <a:xfrm>
            <a:off x="10330113" y="1417605"/>
            <a:ext cx="1460633" cy="684352"/>
          </a:xfrm>
          <a:prstGeom prst="rect">
            <a:avLst/>
          </a:prstGeom>
        </p:spPr>
      </p:pic>
      <p:pic>
        <p:nvPicPr>
          <p:cNvPr id="26" name="Graphic 629">
            <a:extLst>
              <a:ext uri="{FF2B5EF4-FFF2-40B4-BE49-F238E27FC236}">
                <a16:creationId xmlns:a16="http://schemas.microsoft.com/office/drawing/2014/main" id="{A0E90F4D-CCA7-47AD-B71F-E5BC9EB8C7DE}"/>
              </a:ext>
            </a:extLst>
          </p:cNvPr>
          <p:cNvPicPr>
            <a:picLocks noChangeAspect="1"/>
          </p:cNvPicPr>
          <p:nvPr/>
        </p:nvPicPr>
        <p:blipFill>
          <a:blip r:embed="rId4"/>
          <a:stretch>
            <a:fillRect/>
          </a:stretch>
        </p:blipFill>
        <p:spPr>
          <a:xfrm>
            <a:off x="9176058" y="3444240"/>
            <a:ext cx="1090936" cy="511137"/>
          </a:xfrm>
          <a:prstGeom prst="rect">
            <a:avLst/>
          </a:prstGeom>
        </p:spPr>
      </p:pic>
      <p:pic>
        <p:nvPicPr>
          <p:cNvPr id="27" name="Graphic 654">
            <a:extLst>
              <a:ext uri="{FF2B5EF4-FFF2-40B4-BE49-F238E27FC236}">
                <a16:creationId xmlns:a16="http://schemas.microsoft.com/office/drawing/2014/main" id="{C2BCCF60-5FD7-4E8D-960F-ABC58C4D0CE7}"/>
              </a:ext>
            </a:extLst>
          </p:cNvPr>
          <p:cNvPicPr>
            <a:picLocks noChangeAspect="1"/>
          </p:cNvPicPr>
          <p:nvPr/>
        </p:nvPicPr>
        <p:blipFill>
          <a:blip r:embed="rId6"/>
          <a:stretch>
            <a:fillRect/>
          </a:stretch>
        </p:blipFill>
        <p:spPr>
          <a:xfrm>
            <a:off x="10752470" y="175989"/>
            <a:ext cx="1000125" cy="108585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055" y="2218863"/>
            <a:ext cx="5800359" cy="3756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24686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3000" fill="hold" grpId="1" nodeType="clickEffect">
                                  <p:stCondLst>
                                    <p:cond delay="0"/>
                                  </p:stCondLst>
                                  <p:childTnLst>
                                    <p:animEffect transition="out" filter="fade">
                                      <p:cBhvr>
                                        <p:cTn id="20" dur="500" tmFilter="0, 0; .2, .5; .8, .5; 1, 0"/>
                                        <p:tgtEl>
                                          <p:spTgt spid="23"/>
                                        </p:tgtEl>
                                      </p:cBhvr>
                                    </p:animEffect>
                                    <p:animScale>
                                      <p:cBhvr>
                                        <p:cTn id="21" dur="250" autoRev="1" fill="hold"/>
                                        <p:tgtEl>
                                          <p:spTgt spid="23"/>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92978" y="4048827"/>
            <a:ext cx="8039261" cy="2511911"/>
            <a:chOff x="124128" y="3291840"/>
            <a:chExt cx="10498152" cy="3566160"/>
          </a:xfrm>
        </p:grpSpPr>
        <p:pic>
          <p:nvPicPr>
            <p:cNvPr id="2" name="Picture 1"/>
            <p:cNvPicPr>
              <a:picLocks noChangeAspect="1"/>
            </p:cNvPicPr>
            <p:nvPr/>
          </p:nvPicPr>
          <p:blipFill>
            <a:blip r:embed="rId2"/>
            <a:stretch>
              <a:fillRect/>
            </a:stretch>
          </p:blipFill>
          <p:spPr>
            <a:xfrm>
              <a:off x="124128" y="3291840"/>
              <a:ext cx="10498152" cy="3566160"/>
            </a:xfrm>
            <a:prstGeom prst="rect">
              <a:avLst/>
            </a:prstGeom>
          </p:spPr>
        </p:pic>
        <p:sp>
          <p:nvSpPr>
            <p:cNvPr id="15" name="TextBox 14"/>
            <p:cNvSpPr txBox="1"/>
            <p:nvPr/>
          </p:nvSpPr>
          <p:spPr>
            <a:xfrm>
              <a:off x="1812301" y="4201196"/>
              <a:ext cx="7121804" cy="170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C00000"/>
                  </a:solidFill>
                  <a:latin typeface="Calibri"/>
                </a:rPr>
                <a:t>Đây</a:t>
              </a:r>
              <a:r>
                <a:rPr lang="en-US" sz="7200" b="1" dirty="0">
                  <a:solidFill>
                    <a:srgbClr val="C00000"/>
                  </a:solidFill>
                  <a:latin typeface="Calibri"/>
                </a:rPr>
                <a:t> </a:t>
              </a:r>
              <a:r>
                <a:rPr lang="en-US" sz="7200" b="1" dirty="0" err="1">
                  <a:solidFill>
                    <a:srgbClr val="C00000"/>
                  </a:solidFill>
                  <a:latin typeface="Calibri"/>
                </a:rPr>
                <a:t>là</a:t>
              </a:r>
              <a:r>
                <a:rPr lang="en-US" sz="7200" b="1" dirty="0">
                  <a:solidFill>
                    <a:srgbClr val="C00000"/>
                  </a:solidFill>
                  <a:latin typeface="Calibri"/>
                </a:rPr>
                <a:t> </a:t>
              </a:r>
              <a:r>
                <a:rPr lang="en-US" sz="7200" b="1" dirty="0" err="1">
                  <a:solidFill>
                    <a:srgbClr val="C00000"/>
                  </a:solidFill>
                  <a:latin typeface="Calibri"/>
                </a:rPr>
                <a:t>đâu</a:t>
              </a:r>
              <a:r>
                <a:rPr lang="en-US" sz="7200" b="1" dirty="0">
                  <a:solidFill>
                    <a:srgbClr val="C00000"/>
                  </a:solidFill>
                  <a:latin typeface="Calibri"/>
                </a:rPr>
                <a:t>?</a:t>
              </a:r>
              <a:endParaRPr kumimoji="0" lang="en-US" sz="7200" b="1" i="0" u="none" strike="noStrike" kern="1200" cap="none" spc="0" normalizeH="0" baseline="0" noProof="0" dirty="0">
                <a:ln>
                  <a:noFill/>
                </a:ln>
                <a:solidFill>
                  <a:srgbClr val="C00000"/>
                </a:solidFill>
                <a:effectLst/>
                <a:uLnTx/>
                <a:uFillTx/>
                <a:latin typeface="Calibri"/>
              </a:endParaRPr>
            </a:p>
          </p:txBody>
        </p:sp>
      </p:grpSp>
      <p:grpSp>
        <p:nvGrpSpPr>
          <p:cNvPr id="37" name="Group 36"/>
          <p:cNvGrpSpPr/>
          <p:nvPr/>
        </p:nvGrpSpPr>
        <p:grpSpPr>
          <a:xfrm rot="5400000">
            <a:off x="2361721" y="-1161188"/>
            <a:ext cx="1161381" cy="6871559"/>
            <a:chOff x="1624565" y="-3949424"/>
            <a:chExt cx="1161381" cy="6871559"/>
          </a:xfrm>
        </p:grpSpPr>
        <p:sp>
          <p:nvSpPr>
            <p:cNvPr id="13" name="Rectangle: Rounded Corners 3">
              <a:extLst>
                <a:ext uri="{FF2B5EF4-FFF2-40B4-BE49-F238E27FC236}">
                  <a16:creationId xmlns:a16="http://schemas.microsoft.com/office/drawing/2014/main" id="{05F0A322-0CD4-43D9-B42B-80B7BA401CC3}"/>
                </a:ext>
              </a:extLst>
            </p:cNvPr>
            <p:cNvSpPr/>
            <p:nvPr/>
          </p:nvSpPr>
          <p:spPr>
            <a:xfrm rot="10800000">
              <a:off x="1624565" y="-3949424"/>
              <a:ext cx="1161381" cy="6199917"/>
            </a:xfrm>
            <a:prstGeom prst="roundRect">
              <a:avLst>
                <a:gd name="adj" fmla="val 4003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rot="16200000">
              <a:off x="-1228001" y="-1021475"/>
              <a:ext cx="68715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mn-ea"/>
                  <a:cs typeface="+mn-cs"/>
                </a:rPr>
                <a:t>DINH ĐỘC</a:t>
              </a:r>
              <a:r>
                <a:rPr kumimoji="0" lang="en-US" sz="6000" b="0" i="0" u="none" strike="noStrike" kern="1200" cap="none" spc="0" normalizeH="0" noProof="0" dirty="0">
                  <a:ln>
                    <a:noFill/>
                  </a:ln>
                  <a:solidFill>
                    <a:prstClr val="black"/>
                  </a:solidFill>
                  <a:effectLst/>
                  <a:uLnTx/>
                  <a:uFillTx/>
                  <a:latin typeface="Calibri"/>
                  <a:ea typeface="+mn-ea"/>
                  <a:cs typeface="+mn-cs"/>
                </a:rPr>
                <a:t> LẬP</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20" y="274694"/>
            <a:ext cx="6072943" cy="3595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8452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7F27CD-1544-DD4D-18DD-27165B6F0059}"/>
              </a:ext>
            </a:extLst>
          </p:cNvPr>
          <p:cNvGrpSpPr/>
          <p:nvPr/>
        </p:nvGrpSpPr>
        <p:grpSpPr>
          <a:xfrm>
            <a:off x="2913681" y="143435"/>
            <a:ext cx="6624766" cy="1506071"/>
            <a:chOff x="288021" y="206769"/>
            <a:chExt cx="10498152" cy="3566160"/>
          </a:xfrm>
        </p:grpSpPr>
        <p:pic>
          <p:nvPicPr>
            <p:cNvPr id="6" name="Picture 5">
              <a:extLst>
                <a:ext uri="{FF2B5EF4-FFF2-40B4-BE49-F238E27FC236}">
                  <a16:creationId xmlns:a16="http://schemas.microsoft.com/office/drawing/2014/main" id="{A013B671-52CE-D238-5C8A-0E9237533AF0}"/>
                </a:ext>
              </a:extLst>
            </p:cNvPr>
            <p:cNvPicPr>
              <a:picLocks noChangeAspect="1"/>
            </p:cNvPicPr>
            <p:nvPr/>
          </p:nvPicPr>
          <p:blipFill>
            <a:blip r:embed="rId2"/>
            <a:stretch>
              <a:fillRect/>
            </a:stretch>
          </p:blipFill>
          <p:spPr>
            <a:xfrm>
              <a:off x="288021" y="206769"/>
              <a:ext cx="10498152" cy="3566160"/>
            </a:xfrm>
            <a:prstGeom prst="rect">
              <a:avLst/>
            </a:prstGeom>
          </p:spPr>
        </p:pic>
        <p:sp>
          <p:nvSpPr>
            <p:cNvPr id="7" name="TextBox 6">
              <a:extLst>
                <a:ext uri="{FF2B5EF4-FFF2-40B4-BE49-F238E27FC236}">
                  <a16:creationId xmlns:a16="http://schemas.microsoft.com/office/drawing/2014/main" id="{E644D80E-1DD8-6531-68B3-A7786F6785C2}"/>
                </a:ext>
              </a:extLst>
            </p:cNvPr>
            <p:cNvSpPr txBox="1"/>
            <p:nvPr/>
          </p:nvSpPr>
          <p:spPr>
            <a:xfrm>
              <a:off x="978661" y="206769"/>
              <a:ext cx="9116871" cy="26235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C00000"/>
                  </a:solidFill>
                  <a:latin typeface="Calibri"/>
                </a:rPr>
                <a:t>Tích</a:t>
              </a:r>
              <a:r>
                <a:rPr lang="en-US" sz="6600" b="1" dirty="0">
                  <a:solidFill>
                    <a:srgbClr val="C00000"/>
                  </a:solidFill>
                  <a:latin typeface="Calibri"/>
                </a:rPr>
                <a:t> </a:t>
              </a:r>
              <a:r>
                <a:rPr lang="en-US" sz="6600" b="1" dirty="0" err="1">
                  <a:solidFill>
                    <a:srgbClr val="C00000"/>
                  </a:solidFill>
                  <a:latin typeface="Calibri"/>
                </a:rPr>
                <a:t>hợp</a:t>
              </a:r>
              <a:r>
                <a:rPr lang="en-US" sz="6600" b="1" dirty="0">
                  <a:solidFill>
                    <a:srgbClr val="C00000"/>
                  </a:solidFill>
                  <a:latin typeface="Calibri"/>
                </a:rPr>
                <a:t> QPAN</a:t>
              </a:r>
              <a:endParaRPr kumimoji="0" lang="en-US" sz="6600" b="1" i="0" u="none" strike="noStrike" kern="1200" cap="none" spc="0" normalizeH="0" baseline="0" noProof="0" dirty="0">
                <a:ln>
                  <a:noFill/>
                </a:ln>
                <a:solidFill>
                  <a:srgbClr val="C00000"/>
                </a:solidFill>
                <a:effectLst/>
                <a:uLnTx/>
                <a:uFillTx/>
                <a:latin typeface="Calibri"/>
              </a:endParaRPr>
            </a:p>
          </p:txBody>
        </p:sp>
      </p:grpSp>
      <p:sp>
        <p:nvSpPr>
          <p:cNvPr id="21" name="TextBox 20">
            <a:extLst>
              <a:ext uri="{FF2B5EF4-FFF2-40B4-BE49-F238E27FC236}">
                <a16:creationId xmlns:a16="http://schemas.microsoft.com/office/drawing/2014/main" id="{D25E19B5-4680-5DF5-947D-177DB78DA2B0}"/>
              </a:ext>
            </a:extLst>
          </p:cNvPr>
          <p:cNvSpPr txBox="1"/>
          <p:nvPr/>
        </p:nvSpPr>
        <p:spPr>
          <a:xfrm>
            <a:off x="304800" y="1649506"/>
            <a:ext cx="12102353" cy="584775"/>
          </a:xfrm>
          <a:prstGeom prst="rect">
            <a:avLst/>
          </a:prstGeom>
          <a:noFill/>
        </p:spPr>
        <p:txBody>
          <a:bodyPr wrap="square" rtlCol="0">
            <a:spAutoFit/>
          </a:bodyPr>
          <a:lstStyle/>
          <a:p>
            <a:r>
              <a:rPr lang="en-US" sz="3200" b="1" dirty="0">
                <a:effectLst/>
                <a:latin typeface="Times New Roman" panose="02020603050405020304" pitchFamily="18" charset="0"/>
                <a:ea typeface="Calibri" panose="020F0502020204030204" pitchFamily="34" charset="0"/>
              </a:rPr>
              <a:t>Di </a:t>
            </a:r>
            <a:r>
              <a:rPr lang="en-US" sz="3200" b="1" dirty="0" err="1">
                <a:effectLst/>
                <a:latin typeface="Times New Roman" panose="02020603050405020304" pitchFamily="18" charset="0"/>
                <a:ea typeface="Calibri" panose="020F0502020204030204" pitchFamily="34" charset="0"/>
              </a:rPr>
              <a:t>tích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lịch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sử</a:t>
            </a:r>
            <a:r>
              <a:rPr lang="en-US" sz="3200" b="1" dirty="0">
                <a:effectLst/>
                <a:latin typeface="Times New Roman" panose="02020603050405020304" pitchFamily="18" charset="0"/>
                <a:ea typeface="Calibri" panose="020F0502020204030204" pitchFamily="34" charset="0"/>
              </a:rPr>
              <a:t> - </a:t>
            </a:r>
            <a:r>
              <a:rPr lang="en-US" sz="3200" b="1" dirty="0" err="1">
                <a:effectLst/>
                <a:latin typeface="Times New Roman" panose="02020603050405020304" pitchFamily="18" charset="0"/>
                <a:ea typeface="Calibri" panose="020F0502020204030204" pitchFamily="34" charset="0"/>
              </a:rPr>
              <a:t>văn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hóa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cuộc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kháng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chiến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giặc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Tàu</a:t>
            </a:r>
            <a:endParaRPr lang="en-US" sz="3200" dirty="0"/>
          </a:p>
        </p:txBody>
      </p:sp>
      <p:pic>
        <p:nvPicPr>
          <p:cNvPr id="23" name="Picture 22">
            <a:extLst>
              <a:ext uri="{FF2B5EF4-FFF2-40B4-BE49-F238E27FC236}">
                <a16:creationId xmlns:a16="http://schemas.microsoft.com/office/drawing/2014/main" id="{2BC0DE91-6B69-D9C7-D710-E22A2CC9F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464" y="2417497"/>
            <a:ext cx="5987716" cy="3786079"/>
          </a:xfrm>
          <a:prstGeom prst="rect">
            <a:avLst/>
          </a:prstGeom>
        </p:spPr>
      </p:pic>
      <p:sp>
        <p:nvSpPr>
          <p:cNvPr id="26" name="TextBox 25">
            <a:extLst>
              <a:ext uri="{FF2B5EF4-FFF2-40B4-BE49-F238E27FC236}">
                <a16:creationId xmlns:a16="http://schemas.microsoft.com/office/drawing/2014/main" id="{969C8699-ACE8-EF61-B76C-39AC90BD9AA7}"/>
              </a:ext>
            </a:extLst>
          </p:cNvPr>
          <p:cNvSpPr txBox="1"/>
          <p:nvPr/>
        </p:nvSpPr>
        <p:spPr>
          <a:xfrm>
            <a:off x="416820" y="2417497"/>
            <a:ext cx="4782709" cy="3629455"/>
          </a:xfrm>
          <a:prstGeom prst="rect">
            <a:avLst/>
          </a:prstGeom>
          <a:noFill/>
        </p:spPr>
        <p:txBody>
          <a:bodyPr wrap="square" rtlCol="0">
            <a:spAutoFit/>
          </a:bodyPr>
          <a:lstStyle/>
          <a:p>
            <a:pPr marR="0" lvl="0" algn="just">
              <a:lnSpc>
                <a:spcPct val="107000"/>
              </a:lnSpc>
              <a:spcAft>
                <a:spcPts val="800"/>
              </a:spcAft>
              <a:buSzPts val="1000"/>
              <a:tabLst>
                <a:tab pos="457200" algn="l"/>
              </a:tabLs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Di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Bạch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Giang (Quảng Ninh)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Bạch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1288,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Hưng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Nguyên-</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kỷ</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920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081274" y="222315"/>
            <a:ext cx="6330259" cy="1340839"/>
            <a:chOff x="259498" y="-70341"/>
            <a:chExt cx="7931583" cy="3322608"/>
          </a:xfrm>
        </p:grpSpPr>
        <p:pic>
          <p:nvPicPr>
            <p:cNvPr id="3" name="Picture 2"/>
            <p:cNvPicPr>
              <a:picLocks noChangeAspect="1"/>
            </p:cNvPicPr>
            <p:nvPr/>
          </p:nvPicPr>
          <p:blipFill>
            <a:blip r:embed="rId3"/>
            <a:stretch>
              <a:fillRect/>
            </a:stretch>
          </p:blipFill>
          <p:spPr>
            <a:xfrm>
              <a:off x="259498" y="-70341"/>
              <a:ext cx="7931583" cy="3322608"/>
            </a:xfrm>
            <a:prstGeom prst="rect">
              <a:avLst/>
            </a:prstGeom>
          </p:spPr>
        </p:pic>
        <p:sp>
          <p:nvSpPr>
            <p:cNvPr id="16" name="TextBox 15"/>
            <p:cNvSpPr txBox="1"/>
            <p:nvPr/>
          </p:nvSpPr>
          <p:spPr>
            <a:xfrm>
              <a:off x="545291" y="-70341"/>
              <a:ext cx="6983096" cy="2516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a:ea typeface="+mn-ea"/>
                  <a:cs typeface="+mn-cs"/>
                </a:rPr>
                <a:t>Tích</a:t>
              </a:r>
              <a:r>
                <a:rPr kumimoji="0" lang="en-US" sz="6000" b="1" i="0" u="none" strike="noStrike" kern="1200" cap="none" spc="0" normalizeH="0" baseline="0" noProof="0" dirty="0">
                  <a:ln>
                    <a:noFill/>
                  </a:ln>
                  <a:solidFill>
                    <a:srgbClr val="C00000"/>
                  </a:solidFill>
                  <a:effectLst/>
                  <a:uLnTx/>
                  <a:uFillTx/>
                  <a:latin typeface="Calibri"/>
                  <a:ea typeface="+mn-ea"/>
                  <a:cs typeface="+mn-cs"/>
                </a:rPr>
                <a:t> </a:t>
              </a:r>
              <a:r>
                <a:rPr kumimoji="0" lang="en-US" sz="6000" b="1" i="0" u="none" strike="noStrike" kern="1200" cap="none" spc="0" normalizeH="0" baseline="0" noProof="0" dirty="0" err="1">
                  <a:ln>
                    <a:noFill/>
                  </a:ln>
                  <a:solidFill>
                    <a:srgbClr val="C00000"/>
                  </a:solidFill>
                  <a:effectLst/>
                  <a:uLnTx/>
                  <a:uFillTx/>
                  <a:latin typeface="Calibri"/>
                  <a:ea typeface="+mn-ea"/>
                  <a:cs typeface="+mn-cs"/>
                </a:rPr>
                <a:t>hợp</a:t>
              </a:r>
              <a:r>
                <a:rPr kumimoji="0" lang="en-US" sz="6000" b="1" i="0" u="none" strike="noStrike" kern="1200" cap="none" spc="0" normalizeH="0" baseline="0" noProof="0" dirty="0">
                  <a:ln>
                    <a:noFill/>
                  </a:ln>
                  <a:solidFill>
                    <a:srgbClr val="C00000"/>
                  </a:solidFill>
                  <a:effectLst/>
                  <a:uLnTx/>
                  <a:uFillTx/>
                  <a:latin typeface="Calibri"/>
                  <a:ea typeface="+mn-ea"/>
                  <a:cs typeface="+mn-cs"/>
                </a:rPr>
                <a:t> QPAN</a:t>
              </a:r>
            </a:p>
          </p:txBody>
        </p:sp>
      </p:grpSp>
      <p:pic>
        <p:nvPicPr>
          <p:cNvPr id="13" name="Graphic 158">
            <a:extLst>
              <a:ext uri="{FF2B5EF4-FFF2-40B4-BE49-F238E27FC236}">
                <a16:creationId xmlns:a16="http://schemas.microsoft.com/office/drawing/2014/main" id="{16E78ACA-877F-414C-94D3-1427E9D9B626}"/>
              </a:ext>
            </a:extLst>
          </p:cNvPr>
          <p:cNvPicPr>
            <a:picLocks noChangeAspect="1"/>
          </p:cNvPicPr>
          <p:nvPr/>
        </p:nvPicPr>
        <p:blipFill>
          <a:blip r:embed="rId4"/>
          <a:stretch>
            <a:fillRect/>
          </a:stretch>
        </p:blipFill>
        <p:spPr>
          <a:xfrm>
            <a:off x="104829" y="5495502"/>
            <a:ext cx="653493" cy="1145734"/>
          </a:xfrm>
          <a:prstGeom prst="rect">
            <a:avLst/>
          </a:prstGeom>
        </p:spPr>
      </p:pic>
      <p:pic>
        <p:nvPicPr>
          <p:cNvPr id="14" name="Graphic 159">
            <a:extLst>
              <a:ext uri="{FF2B5EF4-FFF2-40B4-BE49-F238E27FC236}">
                <a16:creationId xmlns:a16="http://schemas.microsoft.com/office/drawing/2014/main" id="{0CD94D14-1F6A-4CA0-BC62-91B256C364E7}"/>
              </a:ext>
            </a:extLst>
          </p:cNvPr>
          <p:cNvPicPr>
            <a:picLocks noChangeAspect="1"/>
          </p:cNvPicPr>
          <p:nvPr/>
        </p:nvPicPr>
        <p:blipFill>
          <a:blip r:embed="rId5"/>
          <a:stretch>
            <a:fillRect/>
          </a:stretch>
        </p:blipFill>
        <p:spPr>
          <a:xfrm rot="3448843">
            <a:off x="642069" y="5624482"/>
            <a:ext cx="717707" cy="1395979"/>
          </a:xfrm>
          <a:prstGeom prst="rect">
            <a:avLst/>
          </a:prstGeom>
        </p:spPr>
      </p:pic>
      <p:grpSp>
        <p:nvGrpSpPr>
          <p:cNvPr id="18" name="Graphic 233">
            <a:extLst>
              <a:ext uri="{FF2B5EF4-FFF2-40B4-BE49-F238E27FC236}">
                <a16:creationId xmlns:a16="http://schemas.microsoft.com/office/drawing/2014/main" id="{5876EEBD-3E54-4630-83A0-F70D5CA1957C}"/>
              </a:ext>
            </a:extLst>
          </p:cNvPr>
          <p:cNvGrpSpPr/>
          <p:nvPr/>
        </p:nvGrpSpPr>
        <p:grpSpPr>
          <a:xfrm rot="18810904">
            <a:off x="210139" y="5678186"/>
            <a:ext cx="1049100" cy="930905"/>
            <a:chOff x="2651548" y="5448024"/>
            <a:chExt cx="1484014" cy="1429613"/>
          </a:xfrm>
        </p:grpSpPr>
        <p:sp>
          <p:nvSpPr>
            <p:cNvPr id="19" name="Freeform: Shape 161">
              <a:extLst>
                <a:ext uri="{FF2B5EF4-FFF2-40B4-BE49-F238E27FC236}">
                  <a16:creationId xmlns:a16="http://schemas.microsoft.com/office/drawing/2014/main" id="{50A730C0-A95E-4055-B473-CE3FA38AE0B0}"/>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0" name="Freeform: Shape 162">
              <a:extLst>
                <a:ext uri="{FF2B5EF4-FFF2-40B4-BE49-F238E27FC236}">
                  <a16:creationId xmlns:a16="http://schemas.microsoft.com/office/drawing/2014/main" id="{ACBFA462-5918-4671-89E1-8F0C8382CB5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1" name="Freeform: Shape 163">
              <a:extLst>
                <a:ext uri="{FF2B5EF4-FFF2-40B4-BE49-F238E27FC236}">
                  <a16:creationId xmlns:a16="http://schemas.microsoft.com/office/drawing/2014/main" id="{85463554-CF9A-4A96-97C2-EB201CBB46F3}"/>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2" name="Freeform: Shape 164">
              <a:extLst>
                <a:ext uri="{FF2B5EF4-FFF2-40B4-BE49-F238E27FC236}">
                  <a16:creationId xmlns:a16="http://schemas.microsoft.com/office/drawing/2014/main" id="{672CF07A-B461-46F7-87E3-5E560CCEB38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3" name="Freeform: Shape 165">
              <a:extLst>
                <a:ext uri="{FF2B5EF4-FFF2-40B4-BE49-F238E27FC236}">
                  <a16:creationId xmlns:a16="http://schemas.microsoft.com/office/drawing/2014/main" id="{584AC141-BFB7-43A9-82F1-E6DE1FA6D6E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4" name="Freeform: Shape 166">
              <a:extLst>
                <a:ext uri="{FF2B5EF4-FFF2-40B4-BE49-F238E27FC236}">
                  <a16:creationId xmlns:a16="http://schemas.microsoft.com/office/drawing/2014/main" id="{FF7DBC33-6333-474C-B35E-2D135436B3FC}"/>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5" name="Freeform: Shape 167">
              <a:extLst>
                <a:ext uri="{FF2B5EF4-FFF2-40B4-BE49-F238E27FC236}">
                  <a16:creationId xmlns:a16="http://schemas.microsoft.com/office/drawing/2014/main" id="{555C9FE7-3670-4223-9C78-B8D712C4B3F1}"/>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6" name="Freeform: Shape 168">
              <a:extLst>
                <a:ext uri="{FF2B5EF4-FFF2-40B4-BE49-F238E27FC236}">
                  <a16:creationId xmlns:a16="http://schemas.microsoft.com/office/drawing/2014/main" id="{837E746C-4E2B-4488-ABB5-65525EB0FBF4}"/>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grpSp>
      <p:pic>
        <p:nvPicPr>
          <p:cNvPr id="27" name="Graphic 169">
            <a:extLst>
              <a:ext uri="{FF2B5EF4-FFF2-40B4-BE49-F238E27FC236}">
                <a16:creationId xmlns:a16="http://schemas.microsoft.com/office/drawing/2014/main" id="{56731199-8D28-4E71-9EA6-16D7D13FF4E5}"/>
              </a:ext>
            </a:extLst>
          </p:cNvPr>
          <p:cNvPicPr>
            <a:picLocks noChangeAspect="1"/>
          </p:cNvPicPr>
          <p:nvPr/>
        </p:nvPicPr>
        <p:blipFill>
          <a:blip r:embed="rId6"/>
          <a:stretch>
            <a:fillRect/>
          </a:stretch>
        </p:blipFill>
        <p:spPr>
          <a:xfrm rot="17017820">
            <a:off x="9964561" y="11343"/>
            <a:ext cx="2294946" cy="1762785"/>
          </a:xfrm>
          <a:prstGeom prst="rect">
            <a:avLst/>
          </a:prstGeom>
        </p:spPr>
      </p:pic>
      <p:pic>
        <p:nvPicPr>
          <p:cNvPr id="28" name="Graphic 170">
            <a:extLst>
              <a:ext uri="{FF2B5EF4-FFF2-40B4-BE49-F238E27FC236}">
                <a16:creationId xmlns:a16="http://schemas.microsoft.com/office/drawing/2014/main" id="{F2D3D4D9-1C13-44AB-BB2C-E5AF8A7FC105}"/>
              </a:ext>
            </a:extLst>
          </p:cNvPr>
          <p:cNvPicPr>
            <a:picLocks noChangeAspect="1"/>
          </p:cNvPicPr>
          <p:nvPr/>
        </p:nvPicPr>
        <p:blipFill>
          <a:blip r:embed="rId7"/>
          <a:stretch>
            <a:fillRect/>
          </a:stretch>
        </p:blipFill>
        <p:spPr>
          <a:xfrm rot="12395828">
            <a:off x="11476651" y="570212"/>
            <a:ext cx="1009110" cy="1698258"/>
          </a:xfrm>
          <a:prstGeom prst="rect">
            <a:avLst/>
          </a:prstGeom>
        </p:spPr>
      </p:pic>
      <p:pic>
        <p:nvPicPr>
          <p:cNvPr id="29" name="Picture 28">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11060430" y="5513090"/>
            <a:ext cx="1036410" cy="1237595"/>
          </a:xfrm>
          <a:prstGeom prst="rect">
            <a:avLst/>
          </a:prstGeom>
        </p:spPr>
      </p:pic>
      <p:sp>
        <p:nvSpPr>
          <p:cNvPr id="5" name="TextBox 4">
            <a:extLst>
              <a:ext uri="{FF2B5EF4-FFF2-40B4-BE49-F238E27FC236}">
                <a16:creationId xmlns:a16="http://schemas.microsoft.com/office/drawing/2014/main" id="{49A174D6-285A-1043-6F27-7137B16347B8}"/>
              </a:ext>
            </a:extLst>
          </p:cNvPr>
          <p:cNvSpPr txBox="1"/>
          <p:nvPr/>
        </p:nvSpPr>
        <p:spPr>
          <a:xfrm>
            <a:off x="269117" y="1630823"/>
            <a:ext cx="12102353" cy="584775"/>
          </a:xfrm>
          <a:prstGeom prst="rect">
            <a:avLst/>
          </a:prstGeom>
          <a:noFill/>
        </p:spPr>
        <p:txBody>
          <a:bodyPr wrap="square" rtlCol="0">
            <a:spAutoFit/>
          </a:bodyPr>
          <a:lstStyle/>
          <a:p>
            <a:r>
              <a:rPr lang="en-US" sz="3200" b="1" dirty="0">
                <a:effectLst/>
                <a:latin typeface="Times New Roman" panose="02020603050405020304" pitchFamily="18" charset="0"/>
                <a:ea typeface="Calibri" panose="020F0502020204030204" pitchFamily="34" charset="0"/>
              </a:rPr>
              <a:t>Di </a:t>
            </a:r>
            <a:r>
              <a:rPr lang="en-US" sz="3200" b="1" dirty="0" err="1">
                <a:effectLst/>
                <a:latin typeface="Times New Roman" panose="02020603050405020304" pitchFamily="18" charset="0"/>
                <a:ea typeface="Calibri" panose="020F0502020204030204" pitchFamily="34" charset="0"/>
              </a:rPr>
              <a:t>tích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lịch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sử</a:t>
            </a:r>
            <a:r>
              <a:rPr lang="en-US" sz="3200" b="1" dirty="0">
                <a:effectLst/>
                <a:latin typeface="Times New Roman" panose="02020603050405020304" pitchFamily="18" charset="0"/>
                <a:ea typeface="Calibri" panose="020F0502020204030204" pitchFamily="34" charset="0"/>
              </a:rPr>
              <a:t> - </a:t>
            </a:r>
            <a:r>
              <a:rPr lang="en-US" sz="3200" b="1" dirty="0" err="1">
                <a:effectLst/>
                <a:latin typeface="Times New Roman" panose="02020603050405020304" pitchFamily="18" charset="0"/>
                <a:ea typeface="Calibri" panose="020F0502020204030204" pitchFamily="34" charset="0"/>
              </a:rPr>
              <a:t>văn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hóa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cuộc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kháng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chiến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giặc</a:t>
            </a:r>
            <a:r>
              <a:rPr lang="en-US" sz="3200" b="1" dirty="0">
                <a:effectLst/>
                <a:latin typeface="Times New Roman" panose="02020603050405020304" pitchFamily="18" charset="0"/>
                <a:ea typeface="Calibri" panose="020F0502020204030204" pitchFamily="34" charset="0"/>
              </a:rPr>
              <a:t> Pháp</a:t>
            </a:r>
            <a:endParaRPr lang="en-US" sz="4800" dirty="0"/>
          </a:p>
        </p:txBody>
      </p:sp>
      <p:sp>
        <p:nvSpPr>
          <p:cNvPr id="6" name="TextBox 5">
            <a:extLst>
              <a:ext uri="{FF2B5EF4-FFF2-40B4-BE49-F238E27FC236}">
                <a16:creationId xmlns:a16="http://schemas.microsoft.com/office/drawing/2014/main" id="{C7597E2E-05DB-B3B9-A0C2-DDF7056C7210}"/>
              </a:ext>
            </a:extLst>
          </p:cNvPr>
          <p:cNvSpPr txBox="1"/>
          <p:nvPr/>
        </p:nvSpPr>
        <p:spPr>
          <a:xfrm>
            <a:off x="416820" y="2417497"/>
            <a:ext cx="4782709" cy="3296736"/>
          </a:xfrm>
          <a:prstGeom prst="rect">
            <a:avLst/>
          </a:prstGeom>
          <a:noFill/>
        </p:spPr>
        <p:txBody>
          <a:bodyPr wrap="square" rtlCol="0">
            <a:spAutoFit/>
          </a:bodyPr>
          <a:lstStyle/>
          <a:p>
            <a:pPr marR="0" lvl="0" algn="just">
              <a:lnSpc>
                <a:spcPct val="107000"/>
              </a:lnSpc>
              <a:spcAft>
                <a:spcPts val="800"/>
              </a:spcAft>
              <a:buSzPts val="1000"/>
              <a:tabLst>
                <a:tab pos="457200" algn="l"/>
              </a:tabLst>
            </a:pPr>
            <a:r>
              <a:rPr lang="en-US" sz="2800" b="1" dirty="0">
                <a:effectLst/>
                <a:latin typeface="Times New Roman" panose="02020603050405020304" pitchFamily="18" charset="0"/>
                <a:ea typeface="Calibri" panose="020F0502020204030204" pitchFamily="34" charset="0"/>
              </a:rPr>
              <a:t>Khu di </a:t>
            </a:r>
            <a:r>
              <a:rPr lang="en-US" sz="2800" b="1" dirty="0" err="1">
                <a:effectLst/>
                <a:latin typeface="Times New Roman" panose="02020603050405020304" pitchFamily="18" charset="0"/>
                <a:ea typeface="Calibri" panose="020F0502020204030204" pitchFamily="34" charset="0"/>
              </a:rPr>
              <a:t>tích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lịch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sử</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Điện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Biên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Phủ</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Điện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Biên</a:t>
            </a:r>
            <a:r>
              <a:rPr lang="en-US" sz="2800" b="1" dirty="0">
                <a:effectLst/>
                <a:latin typeface="Times New Roman" panose="02020603050405020304" pitchFamily="18" charset="0"/>
                <a:ea typeface="Calibri" panose="020F0502020204030204" pitchFamily="34" charset="0"/>
              </a:rPr>
              <a: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diễn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lịch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Phủ</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năm</a:t>
            </a:r>
            <a:r>
              <a:rPr lang="en-US" sz="2800" dirty="0">
                <a:effectLst/>
                <a:latin typeface="Times New Roman" panose="02020603050405020304" pitchFamily="18" charset="0"/>
                <a:ea typeface="Calibri" panose="020F0502020204030204" pitchFamily="34" charset="0"/>
              </a:rPr>
              <a:t> 1954,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dấu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Việt Nam, </a:t>
            </a:r>
            <a:r>
              <a:rPr lang="en-US" sz="2800" dirty="0" err="1">
                <a:effectLst/>
                <a:latin typeface="Times New Roman" panose="02020603050405020304" pitchFamily="18" charset="0"/>
                <a:ea typeface="Calibri" panose="020F0502020204030204" pitchFamily="34" charset="0"/>
              </a:rPr>
              <a:t>kết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thúc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gần</a:t>
            </a:r>
            <a:r>
              <a:rPr lang="en-US" sz="2800" dirty="0">
                <a:effectLst/>
                <a:latin typeface="Times New Roman" panose="02020603050405020304" pitchFamily="18" charset="0"/>
                <a:ea typeface="Calibri" panose="020F0502020204030204" pitchFamily="34" charset="0"/>
              </a:rPr>
              <a:t> 100 </a:t>
            </a:r>
            <a:r>
              <a:rPr lang="en-US" sz="2800" dirty="0" err="1">
                <a:effectLst/>
                <a:latin typeface="Times New Roman" panose="02020603050405020304" pitchFamily="18" charset="0"/>
                <a:ea typeface="Calibri" panose="020F0502020204030204" pitchFamily="34" charset="0"/>
              </a:rPr>
              <a:t>năm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thực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Pháp </a:t>
            </a:r>
            <a:r>
              <a:rPr lang="en-US" sz="2800" dirty="0" err="1">
                <a:effectLst/>
                <a:latin typeface="Times New Roman" panose="02020603050405020304" pitchFamily="18" charset="0"/>
                <a:ea typeface="Calibri" panose="020F0502020204030204" pitchFamily="34" charset="0"/>
              </a:rPr>
              <a:t>đô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hộ</a:t>
            </a:r>
            <a:r>
              <a:rPr lang="en-US" sz="2800" dirty="0">
                <a:effectLst/>
                <a:latin typeface="Times New Roman" panose="02020603050405020304" pitchFamily="18" charset="0"/>
                <a:ea typeface="Calibri" panose="020F0502020204030204" pitchFamily="34" charset="0"/>
              </a:rPr>
              <a:t>.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B153BA3-9B79-B3E0-5CE9-7617D60692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9619" y="2358099"/>
            <a:ext cx="5715000" cy="3571875"/>
          </a:xfrm>
          <a:prstGeom prst="rect">
            <a:avLst/>
          </a:prstGeom>
        </p:spPr>
      </p:pic>
    </p:spTree>
    <p:extLst>
      <p:ext uri="{BB962C8B-B14F-4D97-AF65-F5344CB8AC3E}">
        <p14:creationId xmlns:p14="http://schemas.microsoft.com/office/powerpoint/2010/main" val="713895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C344F-4786-D7EA-92AA-637CAC1326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A0135C1-9CDA-8102-1D95-C74D86950BFF}"/>
              </a:ext>
            </a:extLst>
          </p:cNvPr>
          <p:cNvGrpSpPr/>
          <p:nvPr/>
        </p:nvGrpSpPr>
        <p:grpSpPr>
          <a:xfrm>
            <a:off x="3081274" y="222315"/>
            <a:ext cx="6330259" cy="1340839"/>
            <a:chOff x="259498" y="-70341"/>
            <a:chExt cx="7931583" cy="3322608"/>
          </a:xfrm>
        </p:grpSpPr>
        <p:pic>
          <p:nvPicPr>
            <p:cNvPr id="3" name="Picture 2">
              <a:extLst>
                <a:ext uri="{FF2B5EF4-FFF2-40B4-BE49-F238E27FC236}">
                  <a16:creationId xmlns:a16="http://schemas.microsoft.com/office/drawing/2014/main" id="{C4E4474E-0DEA-8CD4-B1A7-E1BE501C6680}"/>
                </a:ext>
              </a:extLst>
            </p:cNvPr>
            <p:cNvPicPr>
              <a:picLocks noChangeAspect="1"/>
            </p:cNvPicPr>
            <p:nvPr/>
          </p:nvPicPr>
          <p:blipFill>
            <a:blip r:embed="rId2"/>
            <a:stretch>
              <a:fillRect/>
            </a:stretch>
          </p:blipFill>
          <p:spPr>
            <a:xfrm>
              <a:off x="259498" y="-70341"/>
              <a:ext cx="7931583" cy="3322608"/>
            </a:xfrm>
            <a:prstGeom prst="rect">
              <a:avLst/>
            </a:prstGeom>
          </p:spPr>
        </p:pic>
        <p:sp>
          <p:nvSpPr>
            <p:cNvPr id="16" name="TextBox 15">
              <a:extLst>
                <a:ext uri="{FF2B5EF4-FFF2-40B4-BE49-F238E27FC236}">
                  <a16:creationId xmlns:a16="http://schemas.microsoft.com/office/drawing/2014/main" id="{EAF5375A-3E6C-5D5E-98B1-6542D3B18508}"/>
                </a:ext>
              </a:extLst>
            </p:cNvPr>
            <p:cNvSpPr txBox="1"/>
            <p:nvPr/>
          </p:nvSpPr>
          <p:spPr>
            <a:xfrm>
              <a:off x="545291" y="-70341"/>
              <a:ext cx="6983096" cy="2516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a:ea typeface="+mn-ea"/>
                  <a:cs typeface="+mn-cs"/>
                </a:rPr>
                <a:t>Tích</a:t>
              </a:r>
              <a:r>
                <a:rPr kumimoji="0" lang="en-US" sz="6000" b="1" i="0" u="none" strike="noStrike" kern="1200" cap="none" spc="0" normalizeH="0" baseline="0" noProof="0" dirty="0">
                  <a:ln>
                    <a:noFill/>
                  </a:ln>
                  <a:solidFill>
                    <a:srgbClr val="C00000"/>
                  </a:solidFill>
                  <a:effectLst/>
                  <a:uLnTx/>
                  <a:uFillTx/>
                  <a:latin typeface="Calibri"/>
                  <a:ea typeface="+mn-ea"/>
                  <a:cs typeface="+mn-cs"/>
                </a:rPr>
                <a:t> </a:t>
              </a:r>
              <a:r>
                <a:rPr kumimoji="0" lang="en-US" sz="6000" b="1" i="0" u="none" strike="noStrike" kern="1200" cap="none" spc="0" normalizeH="0" baseline="0" noProof="0" dirty="0" err="1">
                  <a:ln>
                    <a:noFill/>
                  </a:ln>
                  <a:solidFill>
                    <a:srgbClr val="C00000"/>
                  </a:solidFill>
                  <a:effectLst/>
                  <a:uLnTx/>
                  <a:uFillTx/>
                  <a:latin typeface="Calibri"/>
                  <a:ea typeface="+mn-ea"/>
                  <a:cs typeface="+mn-cs"/>
                </a:rPr>
                <a:t>hợp</a:t>
              </a:r>
              <a:r>
                <a:rPr kumimoji="0" lang="en-US" sz="6000" b="1" i="0" u="none" strike="noStrike" kern="1200" cap="none" spc="0" normalizeH="0" baseline="0" noProof="0" dirty="0">
                  <a:ln>
                    <a:noFill/>
                  </a:ln>
                  <a:solidFill>
                    <a:srgbClr val="C00000"/>
                  </a:solidFill>
                  <a:effectLst/>
                  <a:uLnTx/>
                  <a:uFillTx/>
                  <a:latin typeface="Calibri"/>
                  <a:ea typeface="+mn-ea"/>
                  <a:cs typeface="+mn-cs"/>
                </a:rPr>
                <a:t> QPAN</a:t>
              </a:r>
            </a:p>
          </p:txBody>
        </p:sp>
      </p:grpSp>
      <p:pic>
        <p:nvPicPr>
          <p:cNvPr id="13" name="Graphic 158">
            <a:extLst>
              <a:ext uri="{FF2B5EF4-FFF2-40B4-BE49-F238E27FC236}">
                <a16:creationId xmlns:a16="http://schemas.microsoft.com/office/drawing/2014/main" id="{D60FD6FF-9516-9396-F87F-32CC23FC5035}"/>
              </a:ext>
            </a:extLst>
          </p:cNvPr>
          <p:cNvPicPr>
            <a:picLocks noChangeAspect="1"/>
          </p:cNvPicPr>
          <p:nvPr/>
        </p:nvPicPr>
        <p:blipFill>
          <a:blip r:embed="rId3"/>
          <a:stretch>
            <a:fillRect/>
          </a:stretch>
        </p:blipFill>
        <p:spPr>
          <a:xfrm>
            <a:off x="104829" y="5495502"/>
            <a:ext cx="653493" cy="1145734"/>
          </a:xfrm>
          <a:prstGeom prst="rect">
            <a:avLst/>
          </a:prstGeom>
        </p:spPr>
      </p:pic>
      <p:pic>
        <p:nvPicPr>
          <p:cNvPr id="14" name="Graphic 159">
            <a:extLst>
              <a:ext uri="{FF2B5EF4-FFF2-40B4-BE49-F238E27FC236}">
                <a16:creationId xmlns:a16="http://schemas.microsoft.com/office/drawing/2014/main" id="{71F815CB-41BD-86AA-082C-F6B77D2B9CB5}"/>
              </a:ext>
            </a:extLst>
          </p:cNvPr>
          <p:cNvPicPr>
            <a:picLocks noChangeAspect="1"/>
          </p:cNvPicPr>
          <p:nvPr/>
        </p:nvPicPr>
        <p:blipFill>
          <a:blip r:embed="rId4"/>
          <a:stretch>
            <a:fillRect/>
          </a:stretch>
        </p:blipFill>
        <p:spPr>
          <a:xfrm rot="3448843">
            <a:off x="642069" y="5624482"/>
            <a:ext cx="717707" cy="1395979"/>
          </a:xfrm>
          <a:prstGeom prst="rect">
            <a:avLst/>
          </a:prstGeom>
        </p:spPr>
      </p:pic>
      <p:grpSp>
        <p:nvGrpSpPr>
          <p:cNvPr id="18" name="Graphic 233">
            <a:extLst>
              <a:ext uri="{FF2B5EF4-FFF2-40B4-BE49-F238E27FC236}">
                <a16:creationId xmlns:a16="http://schemas.microsoft.com/office/drawing/2014/main" id="{0237C79D-B734-E3B1-9188-A415FECB8C4F}"/>
              </a:ext>
            </a:extLst>
          </p:cNvPr>
          <p:cNvGrpSpPr/>
          <p:nvPr/>
        </p:nvGrpSpPr>
        <p:grpSpPr>
          <a:xfrm rot="18810904">
            <a:off x="210139" y="5678186"/>
            <a:ext cx="1049100" cy="930905"/>
            <a:chOff x="2651548" y="5448024"/>
            <a:chExt cx="1484014" cy="1429613"/>
          </a:xfrm>
        </p:grpSpPr>
        <p:sp>
          <p:nvSpPr>
            <p:cNvPr id="19" name="Freeform: Shape 161">
              <a:extLst>
                <a:ext uri="{FF2B5EF4-FFF2-40B4-BE49-F238E27FC236}">
                  <a16:creationId xmlns:a16="http://schemas.microsoft.com/office/drawing/2014/main" id="{8F5FC346-190E-0032-7CF4-B8B23948B22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0" name="Freeform: Shape 162">
              <a:extLst>
                <a:ext uri="{FF2B5EF4-FFF2-40B4-BE49-F238E27FC236}">
                  <a16:creationId xmlns:a16="http://schemas.microsoft.com/office/drawing/2014/main" id="{B86EBF91-E0AA-51B1-E367-F58343B4D6E4}"/>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1" name="Freeform: Shape 163">
              <a:extLst>
                <a:ext uri="{FF2B5EF4-FFF2-40B4-BE49-F238E27FC236}">
                  <a16:creationId xmlns:a16="http://schemas.microsoft.com/office/drawing/2014/main" id="{56569577-410D-CECA-FE43-97D4F7606247}"/>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2" name="Freeform: Shape 164">
              <a:extLst>
                <a:ext uri="{FF2B5EF4-FFF2-40B4-BE49-F238E27FC236}">
                  <a16:creationId xmlns:a16="http://schemas.microsoft.com/office/drawing/2014/main" id="{6F92C893-E795-2D13-F6B4-856FCF598028}"/>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3" name="Freeform: Shape 165">
              <a:extLst>
                <a:ext uri="{FF2B5EF4-FFF2-40B4-BE49-F238E27FC236}">
                  <a16:creationId xmlns:a16="http://schemas.microsoft.com/office/drawing/2014/main" id="{10979110-5C4D-E5E8-F354-B1AA204F1F0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4" name="Freeform: Shape 166">
              <a:extLst>
                <a:ext uri="{FF2B5EF4-FFF2-40B4-BE49-F238E27FC236}">
                  <a16:creationId xmlns:a16="http://schemas.microsoft.com/office/drawing/2014/main" id="{16A06983-46BD-CA16-0B5D-278C54FC864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5" name="Freeform: Shape 167">
              <a:extLst>
                <a:ext uri="{FF2B5EF4-FFF2-40B4-BE49-F238E27FC236}">
                  <a16:creationId xmlns:a16="http://schemas.microsoft.com/office/drawing/2014/main" id="{88A9C3B2-C25E-37A2-D697-97F8D9A2F920}"/>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6" name="Freeform: Shape 168">
              <a:extLst>
                <a:ext uri="{FF2B5EF4-FFF2-40B4-BE49-F238E27FC236}">
                  <a16:creationId xmlns:a16="http://schemas.microsoft.com/office/drawing/2014/main" id="{372D0BBD-5F42-43EC-5A1F-6C2AC143F228}"/>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grpSp>
      <p:pic>
        <p:nvPicPr>
          <p:cNvPr id="27" name="Graphic 169">
            <a:extLst>
              <a:ext uri="{FF2B5EF4-FFF2-40B4-BE49-F238E27FC236}">
                <a16:creationId xmlns:a16="http://schemas.microsoft.com/office/drawing/2014/main" id="{18583659-F72B-AA82-3F84-316293B34D5C}"/>
              </a:ext>
            </a:extLst>
          </p:cNvPr>
          <p:cNvPicPr>
            <a:picLocks noChangeAspect="1"/>
          </p:cNvPicPr>
          <p:nvPr/>
        </p:nvPicPr>
        <p:blipFill>
          <a:blip r:embed="rId5"/>
          <a:stretch>
            <a:fillRect/>
          </a:stretch>
        </p:blipFill>
        <p:spPr>
          <a:xfrm rot="17017820">
            <a:off x="9964561" y="11343"/>
            <a:ext cx="2294946" cy="1762785"/>
          </a:xfrm>
          <a:prstGeom prst="rect">
            <a:avLst/>
          </a:prstGeom>
        </p:spPr>
      </p:pic>
      <p:pic>
        <p:nvPicPr>
          <p:cNvPr id="28" name="Graphic 170">
            <a:extLst>
              <a:ext uri="{FF2B5EF4-FFF2-40B4-BE49-F238E27FC236}">
                <a16:creationId xmlns:a16="http://schemas.microsoft.com/office/drawing/2014/main" id="{A85E9502-E40F-0716-78F0-40EB6C101FCE}"/>
              </a:ext>
            </a:extLst>
          </p:cNvPr>
          <p:cNvPicPr>
            <a:picLocks noChangeAspect="1"/>
          </p:cNvPicPr>
          <p:nvPr/>
        </p:nvPicPr>
        <p:blipFill>
          <a:blip r:embed="rId6"/>
          <a:stretch>
            <a:fillRect/>
          </a:stretch>
        </p:blipFill>
        <p:spPr>
          <a:xfrm rot="12395828">
            <a:off x="11476651" y="570212"/>
            <a:ext cx="1009110" cy="1698258"/>
          </a:xfrm>
          <a:prstGeom prst="rect">
            <a:avLst/>
          </a:prstGeom>
        </p:spPr>
      </p:pic>
      <p:sp>
        <p:nvSpPr>
          <p:cNvPr id="5" name="TextBox 4">
            <a:extLst>
              <a:ext uri="{FF2B5EF4-FFF2-40B4-BE49-F238E27FC236}">
                <a16:creationId xmlns:a16="http://schemas.microsoft.com/office/drawing/2014/main" id="{5D88B27B-FE42-DC0E-EEBB-DE68FA4AAEAE}"/>
              </a:ext>
            </a:extLst>
          </p:cNvPr>
          <p:cNvSpPr txBox="1"/>
          <p:nvPr/>
        </p:nvSpPr>
        <p:spPr>
          <a:xfrm>
            <a:off x="269117" y="1630823"/>
            <a:ext cx="12102353" cy="584775"/>
          </a:xfrm>
          <a:prstGeom prst="rect">
            <a:avLst/>
          </a:prstGeom>
          <a:noFill/>
        </p:spPr>
        <p:txBody>
          <a:bodyPr wrap="square" rtlCol="0">
            <a:spAutoFit/>
          </a:bodyPr>
          <a:lstStyle/>
          <a:p>
            <a:r>
              <a:rPr lang="en-US" sz="3200" b="1" dirty="0">
                <a:effectLst/>
                <a:latin typeface="Times New Roman" panose="02020603050405020304" pitchFamily="18" charset="0"/>
                <a:ea typeface="Calibri" panose="020F0502020204030204" pitchFamily="34" charset="0"/>
              </a:rPr>
              <a:t>Di </a:t>
            </a:r>
            <a:r>
              <a:rPr lang="en-US" sz="3200" b="1" dirty="0" err="1">
                <a:effectLst/>
                <a:latin typeface="Times New Roman" panose="02020603050405020304" pitchFamily="18" charset="0"/>
                <a:ea typeface="Calibri" panose="020F0502020204030204" pitchFamily="34" charset="0"/>
              </a:rPr>
              <a:t>tích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lịch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sử</a:t>
            </a:r>
            <a:r>
              <a:rPr lang="en-US" sz="3200" b="1" dirty="0">
                <a:effectLst/>
                <a:latin typeface="Times New Roman" panose="02020603050405020304" pitchFamily="18" charset="0"/>
                <a:ea typeface="Calibri" panose="020F0502020204030204" pitchFamily="34" charset="0"/>
              </a:rPr>
              <a:t> - </a:t>
            </a:r>
            <a:r>
              <a:rPr lang="en-US" sz="3200" b="1" dirty="0" err="1">
                <a:effectLst/>
                <a:latin typeface="Times New Roman" panose="02020603050405020304" pitchFamily="18" charset="0"/>
                <a:ea typeface="Calibri" panose="020F0502020204030204" pitchFamily="34" charset="0"/>
              </a:rPr>
              <a:t>văn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hóa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cuộc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kháng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chiến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giặc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Mỹ</a:t>
            </a:r>
            <a:endParaRPr lang="en-US" sz="7200" dirty="0"/>
          </a:p>
        </p:txBody>
      </p:sp>
      <p:sp>
        <p:nvSpPr>
          <p:cNvPr id="6" name="TextBox 5">
            <a:extLst>
              <a:ext uri="{FF2B5EF4-FFF2-40B4-BE49-F238E27FC236}">
                <a16:creationId xmlns:a16="http://schemas.microsoft.com/office/drawing/2014/main" id="{9DC89E09-70DE-864C-2F3D-8DE9599F5E21}"/>
              </a:ext>
            </a:extLst>
          </p:cNvPr>
          <p:cNvSpPr txBox="1"/>
          <p:nvPr/>
        </p:nvSpPr>
        <p:spPr>
          <a:xfrm>
            <a:off x="416820" y="2417497"/>
            <a:ext cx="4782709" cy="3228000"/>
          </a:xfrm>
          <a:prstGeom prst="rect">
            <a:avLst/>
          </a:prstGeom>
          <a:noFill/>
        </p:spPr>
        <p:txBody>
          <a:bodyPr wrap="square" rtlCol="0">
            <a:spAutoFit/>
          </a:bodyPr>
          <a:lstStyle/>
          <a:p>
            <a:pPr marR="0" lvl="0" algn="just">
              <a:lnSpc>
                <a:spcPct val="107000"/>
              </a:lnSpc>
              <a:spcAft>
                <a:spcPts val="800"/>
              </a:spcAft>
              <a:buSzPts val="1000"/>
              <a:tabLst>
                <a:tab pos="457200" algn="l"/>
              </a:tabLst>
            </a:pPr>
            <a:r>
              <a:rPr lang="en-US" sz="3200" b="1" dirty="0" err="1">
                <a:effectLst/>
                <a:latin typeface="Times New Roman" panose="02020603050405020304" pitchFamily="18" charset="0"/>
                <a:ea typeface="Calibri" panose="020F0502020204030204" pitchFamily="34" charset="0"/>
              </a:rPr>
              <a:t>Địa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đạo</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t>
            </a:r>
            <a:r>
              <a:rPr lang="en-US" sz="3200" b="1" dirty="0">
                <a:effectLst/>
                <a:latin typeface="Times New Roman" panose="02020603050405020304" pitchFamily="18" charset="0"/>
                <a:ea typeface="Calibri" panose="020F0502020204030204" pitchFamily="34" charset="0"/>
              </a:rPr>
              <a:t> Chi (TP. </a:t>
            </a:r>
            <a:r>
              <a:rPr lang="en-US" sz="3200" b="1" dirty="0" err="1">
                <a:effectLst/>
                <a:latin typeface="Times New Roman" panose="02020603050405020304" pitchFamily="18" charset="0"/>
                <a:ea typeface="Calibri" panose="020F0502020204030204" pitchFamily="34" charset="0"/>
              </a:rPr>
              <a:t>Hồ</a:t>
            </a:r>
            <a:r>
              <a:rPr lang="en-US" sz="3200" b="1" dirty="0">
                <a:effectLst/>
                <a:latin typeface="Times New Roman" panose="02020603050405020304" pitchFamily="18" charset="0"/>
                <a:ea typeface="Calibri" panose="020F0502020204030204" pitchFamily="34" charset="0"/>
              </a:rPr>
              <a:t> Chí Minh)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địa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tạp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dài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hơn</a:t>
            </a:r>
            <a:r>
              <a:rPr lang="en-US" sz="3200" dirty="0">
                <a:effectLst/>
                <a:latin typeface="Times New Roman" panose="02020603050405020304" pitchFamily="18" charset="0"/>
                <a:ea typeface="Calibri" panose="020F0502020204030204" pitchFamily="34" charset="0"/>
              </a:rPr>
              <a:t> 200 km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xây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cuộc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chiến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chống</a:t>
            </a:r>
            <a:r>
              <a:rPr lang="en-US" sz="3200" dirty="0">
                <a:effectLst/>
                <a:latin typeface="Times New Roman" panose="02020603050405020304" pitchFamily="18" charset="0"/>
                <a:ea typeface="Calibri" panose="020F0502020204030204" pitchFamily="34" charset="0"/>
              </a:rPr>
              <a:t> Pháp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Mỹ</a:t>
            </a:r>
            <a:r>
              <a:rPr lang="en-US" sz="3200" dirty="0">
                <a:effectLst/>
                <a:latin typeface="Times New Roman" panose="02020603050405020304" pitchFamily="18" charset="0"/>
                <a:ea typeface="Calibri" panose="020F0502020204030204" pitchFamily="34" charset="0"/>
              </a:rPr>
              <a:t>. </a:t>
            </a:r>
            <a:endParaRPr lang="en-US" sz="5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3B2C42E-54CA-FF4A-229D-C983C016B1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6893" y="2271749"/>
            <a:ext cx="2976142" cy="2116781"/>
          </a:xfrm>
          <a:prstGeom prst="rect">
            <a:avLst/>
          </a:prstGeom>
        </p:spPr>
      </p:pic>
      <p:pic>
        <p:nvPicPr>
          <p:cNvPr id="10" name="Picture 9">
            <a:extLst>
              <a:ext uri="{FF2B5EF4-FFF2-40B4-BE49-F238E27FC236}">
                <a16:creationId xmlns:a16="http://schemas.microsoft.com/office/drawing/2014/main" id="{55ECC339-208D-8F83-3001-027295933C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0339" y="4587692"/>
            <a:ext cx="3286925" cy="2191283"/>
          </a:xfrm>
          <a:prstGeom prst="rect">
            <a:avLst/>
          </a:prstGeom>
        </p:spPr>
      </p:pic>
      <p:pic>
        <p:nvPicPr>
          <p:cNvPr id="12" name="Picture 11">
            <a:extLst>
              <a:ext uri="{FF2B5EF4-FFF2-40B4-BE49-F238E27FC236}">
                <a16:creationId xmlns:a16="http://schemas.microsoft.com/office/drawing/2014/main" id="{B835E87C-2334-F701-CDFF-DB24BBEC6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5921" y="4587692"/>
            <a:ext cx="3027114" cy="2029999"/>
          </a:xfrm>
          <a:prstGeom prst="rect">
            <a:avLst/>
          </a:prstGeom>
        </p:spPr>
      </p:pic>
      <p:pic>
        <p:nvPicPr>
          <p:cNvPr id="17" name="Picture 16">
            <a:extLst>
              <a:ext uri="{FF2B5EF4-FFF2-40B4-BE49-F238E27FC236}">
                <a16:creationId xmlns:a16="http://schemas.microsoft.com/office/drawing/2014/main" id="{1FE612FE-0876-B805-BE30-0F5F7E2A3F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80338" y="2239787"/>
            <a:ext cx="3286925" cy="2198131"/>
          </a:xfrm>
          <a:prstGeom prst="rect">
            <a:avLst/>
          </a:prstGeom>
        </p:spPr>
      </p:pic>
    </p:spTree>
    <p:extLst>
      <p:ext uri="{BB962C8B-B14F-4D97-AF65-F5344CB8AC3E}">
        <p14:creationId xmlns:p14="http://schemas.microsoft.com/office/powerpoint/2010/main" val="1291422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97729-C284-C84E-8D13-FA701C8FFEA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DD517B0-AA84-8EEE-CD46-0C2AD1419CFB}"/>
              </a:ext>
            </a:extLst>
          </p:cNvPr>
          <p:cNvGrpSpPr/>
          <p:nvPr/>
        </p:nvGrpSpPr>
        <p:grpSpPr>
          <a:xfrm>
            <a:off x="2240698" y="1510412"/>
            <a:ext cx="7931583" cy="3322608"/>
            <a:chOff x="259498" y="-70341"/>
            <a:chExt cx="7931583" cy="3322608"/>
          </a:xfrm>
        </p:grpSpPr>
        <p:pic>
          <p:nvPicPr>
            <p:cNvPr id="3" name="Picture 2">
              <a:extLst>
                <a:ext uri="{FF2B5EF4-FFF2-40B4-BE49-F238E27FC236}">
                  <a16:creationId xmlns:a16="http://schemas.microsoft.com/office/drawing/2014/main" id="{A350E3AA-7D56-6FB1-AD77-51A9AAED421C}"/>
                </a:ext>
              </a:extLst>
            </p:cNvPr>
            <p:cNvPicPr>
              <a:picLocks noChangeAspect="1"/>
            </p:cNvPicPr>
            <p:nvPr/>
          </p:nvPicPr>
          <p:blipFill>
            <a:blip r:embed="rId2"/>
            <a:stretch>
              <a:fillRect/>
            </a:stretch>
          </p:blipFill>
          <p:spPr>
            <a:xfrm>
              <a:off x="259498" y="-70341"/>
              <a:ext cx="7931583" cy="3322608"/>
            </a:xfrm>
            <a:prstGeom prst="rect">
              <a:avLst/>
            </a:prstGeom>
          </p:spPr>
        </p:pic>
        <p:sp>
          <p:nvSpPr>
            <p:cNvPr id="16" name="TextBox 15">
              <a:extLst>
                <a:ext uri="{FF2B5EF4-FFF2-40B4-BE49-F238E27FC236}">
                  <a16:creationId xmlns:a16="http://schemas.microsoft.com/office/drawing/2014/main" id="{27A62C53-4091-646F-AEE1-F735C32C0EAC}"/>
                </a:ext>
              </a:extLst>
            </p:cNvPr>
            <p:cNvSpPr txBox="1"/>
            <p:nvPr/>
          </p:nvSpPr>
          <p:spPr>
            <a:xfrm>
              <a:off x="347510" y="945908"/>
              <a:ext cx="69830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Calibri"/>
                  <a:ea typeface="+mn-ea"/>
                  <a:cs typeface="+mn-cs"/>
                </a:rPr>
                <a:t>Mảnh</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ghép</a:t>
              </a:r>
              <a:r>
                <a:rPr kumimoji="0" lang="en-US" sz="4800" b="1" i="0" u="none" strike="noStrike" kern="1200" cap="none" spc="0" normalizeH="0" baseline="0" noProof="0" dirty="0">
                  <a:ln>
                    <a:noFill/>
                  </a:ln>
                  <a:solidFill>
                    <a:srgbClr val="C00000"/>
                  </a:solidFill>
                  <a:effectLst/>
                  <a:uLnTx/>
                  <a:uFillTx/>
                  <a:latin typeface="Calibri"/>
                  <a:ea typeface="+mn-ea"/>
                  <a:cs typeface="+mn-cs"/>
                </a:rPr>
                <a:t> may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mắn</a:t>
              </a:r>
              <a:r>
                <a:rPr kumimoji="0" lang="en-US" sz="4800" b="1" i="0" u="none" strike="noStrike" kern="1200" cap="none" spc="0" normalizeH="0" baseline="0" noProof="0" dirty="0">
                  <a:ln>
                    <a:noFill/>
                  </a:ln>
                  <a:solidFill>
                    <a:srgbClr val="C00000"/>
                  </a:solidFill>
                  <a:effectLst/>
                  <a:uLnTx/>
                  <a:uFillTx/>
                  <a:latin typeface="Calibri"/>
                  <a:ea typeface="+mn-ea"/>
                  <a:cs typeface="+mn-cs"/>
                </a:rPr>
                <a:t>.</a:t>
              </a:r>
            </a:p>
          </p:txBody>
        </p:sp>
      </p:grpSp>
      <p:pic>
        <p:nvPicPr>
          <p:cNvPr id="13" name="Graphic 158">
            <a:extLst>
              <a:ext uri="{FF2B5EF4-FFF2-40B4-BE49-F238E27FC236}">
                <a16:creationId xmlns:a16="http://schemas.microsoft.com/office/drawing/2014/main" id="{ED94370D-A6B1-FEE1-4D43-A666ED1C5520}"/>
              </a:ext>
            </a:extLst>
          </p:cNvPr>
          <p:cNvPicPr>
            <a:picLocks noChangeAspect="1"/>
          </p:cNvPicPr>
          <p:nvPr/>
        </p:nvPicPr>
        <p:blipFill>
          <a:blip r:embed="rId3"/>
          <a:stretch>
            <a:fillRect/>
          </a:stretch>
        </p:blipFill>
        <p:spPr>
          <a:xfrm>
            <a:off x="122099" y="4431018"/>
            <a:ext cx="1376593" cy="2413507"/>
          </a:xfrm>
          <a:prstGeom prst="rect">
            <a:avLst/>
          </a:prstGeom>
        </p:spPr>
      </p:pic>
      <p:pic>
        <p:nvPicPr>
          <p:cNvPr id="14" name="Graphic 159">
            <a:extLst>
              <a:ext uri="{FF2B5EF4-FFF2-40B4-BE49-F238E27FC236}">
                <a16:creationId xmlns:a16="http://schemas.microsoft.com/office/drawing/2014/main" id="{87127B1D-9704-FD24-8663-1FE6E4A18096}"/>
              </a:ext>
            </a:extLst>
          </p:cNvPr>
          <p:cNvPicPr>
            <a:picLocks noChangeAspect="1"/>
          </p:cNvPicPr>
          <p:nvPr/>
        </p:nvPicPr>
        <p:blipFill>
          <a:blip r:embed="rId4"/>
          <a:stretch>
            <a:fillRect/>
          </a:stretch>
        </p:blipFill>
        <p:spPr>
          <a:xfrm rot="3448843">
            <a:off x="1199125" y="4516220"/>
            <a:ext cx="1511861" cy="2940651"/>
          </a:xfrm>
          <a:prstGeom prst="rect">
            <a:avLst/>
          </a:prstGeom>
        </p:spPr>
      </p:pic>
      <p:grpSp>
        <p:nvGrpSpPr>
          <p:cNvPr id="18" name="Graphic 233">
            <a:extLst>
              <a:ext uri="{FF2B5EF4-FFF2-40B4-BE49-F238E27FC236}">
                <a16:creationId xmlns:a16="http://schemas.microsoft.com/office/drawing/2014/main" id="{0CE1F563-E8CD-0A61-84CE-9E0221F73847}"/>
              </a:ext>
            </a:extLst>
          </p:cNvPr>
          <p:cNvGrpSpPr/>
          <p:nvPr/>
        </p:nvGrpSpPr>
        <p:grpSpPr>
          <a:xfrm rot="18810904">
            <a:off x="122485" y="5474092"/>
            <a:ext cx="1121715" cy="1141459"/>
            <a:chOff x="2651548" y="5448024"/>
            <a:chExt cx="1484014" cy="1429613"/>
          </a:xfrm>
        </p:grpSpPr>
        <p:sp>
          <p:nvSpPr>
            <p:cNvPr id="19" name="Freeform: Shape 161">
              <a:extLst>
                <a:ext uri="{FF2B5EF4-FFF2-40B4-BE49-F238E27FC236}">
                  <a16:creationId xmlns:a16="http://schemas.microsoft.com/office/drawing/2014/main" id="{4516C439-BB58-A236-B604-FB17CA419B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0" name="Freeform: Shape 162">
              <a:extLst>
                <a:ext uri="{FF2B5EF4-FFF2-40B4-BE49-F238E27FC236}">
                  <a16:creationId xmlns:a16="http://schemas.microsoft.com/office/drawing/2014/main" id="{F5F1E76E-1529-A302-F2BA-88B46994B942}"/>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1" name="Freeform: Shape 163">
              <a:extLst>
                <a:ext uri="{FF2B5EF4-FFF2-40B4-BE49-F238E27FC236}">
                  <a16:creationId xmlns:a16="http://schemas.microsoft.com/office/drawing/2014/main" id="{E4EE4E77-BC4F-385B-B644-0C1DE8B927E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2" name="Freeform: Shape 164">
              <a:extLst>
                <a:ext uri="{FF2B5EF4-FFF2-40B4-BE49-F238E27FC236}">
                  <a16:creationId xmlns:a16="http://schemas.microsoft.com/office/drawing/2014/main" id="{D482C339-9E68-51AD-2D8A-7977DBEDA24B}"/>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3" name="Freeform: Shape 165">
              <a:extLst>
                <a:ext uri="{FF2B5EF4-FFF2-40B4-BE49-F238E27FC236}">
                  <a16:creationId xmlns:a16="http://schemas.microsoft.com/office/drawing/2014/main" id="{0F116E8E-C6A6-0576-1F60-AD7564C09989}"/>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4" name="Freeform: Shape 166">
              <a:extLst>
                <a:ext uri="{FF2B5EF4-FFF2-40B4-BE49-F238E27FC236}">
                  <a16:creationId xmlns:a16="http://schemas.microsoft.com/office/drawing/2014/main" id="{820ABA8D-5B73-FAE8-E5EA-BD145B8C4D52}"/>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5" name="Freeform: Shape 167">
              <a:extLst>
                <a:ext uri="{FF2B5EF4-FFF2-40B4-BE49-F238E27FC236}">
                  <a16:creationId xmlns:a16="http://schemas.microsoft.com/office/drawing/2014/main" id="{F71421DC-BDDC-9F28-0D9B-DB8F1130C581}"/>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6" name="Freeform: Shape 168">
              <a:extLst>
                <a:ext uri="{FF2B5EF4-FFF2-40B4-BE49-F238E27FC236}">
                  <a16:creationId xmlns:a16="http://schemas.microsoft.com/office/drawing/2014/main" id="{58D8771F-1FBF-8E56-E114-967D980DE5F9}"/>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grpSp>
      <p:pic>
        <p:nvPicPr>
          <p:cNvPr id="27" name="Graphic 169">
            <a:extLst>
              <a:ext uri="{FF2B5EF4-FFF2-40B4-BE49-F238E27FC236}">
                <a16:creationId xmlns:a16="http://schemas.microsoft.com/office/drawing/2014/main" id="{5AFA6165-3E63-B84F-E701-1355D5B8C3F0}"/>
              </a:ext>
            </a:extLst>
          </p:cNvPr>
          <p:cNvPicPr>
            <a:picLocks noChangeAspect="1"/>
          </p:cNvPicPr>
          <p:nvPr/>
        </p:nvPicPr>
        <p:blipFill>
          <a:blip r:embed="rId5"/>
          <a:stretch>
            <a:fillRect/>
          </a:stretch>
        </p:blipFill>
        <p:spPr>
          <a:xfrm rot="17017820">
            <a:off x="9964561" y="11343"/>
            <a:ext cx="2294946" cy="1762785"/>
          </a:xfrm>
          <a:prstGeom prst="rect">
            <a:avLst/>
          </a:prstGeom>
        </p:spPr>
      </p:pic>
      <p:pic>
        <p:nvPicPr>
          <p:cNvPr id="28" name="Graphic 170">
            <a:extLst>
              <a:ext uri="{FF2B5EF4-FFF2-40B4-BE49-F238E27FC236}">
                <a16:creationId xmlns:a16="http://schemas.microsoft.com/office/drawing/2014/main" id="{57E80270-B89D-B29A-4860-F0C2EFA55AC2}"/>
              </a:ext>
            </a:extLst>
          </p:cNvPr>
          <p:cNvPicPr>
            <a:picLocks noChangeAspect="1"/>
          </p:cNvPicPr>
          <p:nvPr/>
        </p:nvPicPr>
        <p:blipFill>
          <a:blip r:embed="rId6"/>
          <a:stretch>
            <a:fillRect/>
          </a:stretch>
        </p:blipFill>
        <p:spPr>
          <a:xfrm rot="12395828">
            <a:off x="11476651" y="570212"/>
            <a:ext cx="1009110" cy="1698258"/>
          </a:xfrm>
          <a:prstGeom prst="rect">
            <a:avLst/>
          </a:prstGeom>
        </p:spPr>
      </p:pic>
      <p:pic>
        <p:nvPicPr>
          <p:cNvPr id="4" name="Picture 3">
            <a:extLst>
              <a:ext uri="{FF2B5EF4-FFF2-40B4-BE49-F238E27FC236}">
                <a16:creationId xmlns:a16="http://schemas.microsoft.com/office/drawing/2014/main" id="{0B512B34-42D5-E223-A2BD-472D9D97F3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035" y="1176366"/>
            <a:ext cx="3298222" cy="3298222"/>
          </a:xfrm>
          <a:prstGeom prst="rect">
            <a:avLst/>
          </a:prstGeom>
        </p:spPr>
      </p:pic>
      <p:pic>
        <p:nvPicPr>
          <p:cNvPr id="29" name="Picture 28">
            <a:hlinkClick r:id="rId8" action="ppaction://hlinksldjump"/>
            <a:extLst>
              <a:ext uri="{FF2B5EF4-FFF2-40B4-BE49-F238E27FC236}">
                <a16:creationId xmlns:a16="http://schemas.microsoft.com/office/drawing/2014/main" id="{2455454B-B7C5-B880-CD59-EFFC3806314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411069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alpha val="51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8605"/>
            <a:ext cx="7158853" cy="2829772"/>
          </a:xfrm>
          <a:prstGeom prst="rect">
            <a:avLst/>
          </a:prstGeom>
        </p:spPr>
      </p:pic>
      <p:sp>
        <p:nvSpPr>
          <p:cNvPr id="4" name="TextBox 3"/>
          <p:cNvSpPr txBox="1"/>
          <p:nvPr/>
        </p:nvSpPr>
        <p:spPr>
          <a:xfrm>
            <a:off x="-136980" y="1132095"/>
            <a:ext cx="711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C00000"/>
                </a:solidFill>
                <a:latin typeface="Calibri"/>
              </a:rPr>
              <a:t>ĐÂY LÀ ĐÂU?</a:t>
            </a:r>
            <a:endParaRPr kumimoji="0" lang="en-US" sz="7200" b="1" i="0" u="none" strike="noStrike" kern="1200" cap="none" spc="0" normalizeH="0" baseline="0" noProof="0" dirty="0">
              <a:ln>
                <a:noFill/>
              </a:ln>
              <a:solidFill>
                <a:srgbClr val="C00000"/>
              </a:solidFill>
              <a:effectLst/>
              <a:uLnTx/>
              <a:uFillTx/>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894809"/>
            <a:ext cx="4648408" cy="4574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124074" y="3182229"/>
            <a:ext cx="6727777" cy="1427047"/>
            <a:chOff x="776677" y="4427521"/>
            <a:chExt cx="9637408" cy="2154099"/>
          </a:xfrm>
        </p:grpSpPr>
        <p:grpSp>
          <p:nvGrpSpPr>
            <p:cNvPr id="11" name="Group 10"/>
            <p:cNvGrpSpPr/>
            <p:nvPr/>
          </p:nvGrpSpPr>
          <p:grpSpPr>
            <a:xfrm>
              <a:off x="776677" y="4427521"/>
              <a:ext cx="9637408" cy="2154099"/>
              <a:chOff x="1507488" y="4756474"/>
              <a:chExt cx="3221627" cy="720080"/>
            </a:xfrm>
          </p:grpSpPr>
          <p:grpSp>
            <p:nvGrpSpPr>
              <p:cNvPr id="13"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18"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19"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4" name="กลุ่ม 52"/>
              <p:cNvGrpSpPr/>
              <p:nvPr/>
            </p:nvGrpSpPr>
            <p:grpSpPr>
              <a:xfrm>
                <a:off x="1507488" y="4791074"/>
                <a:ext cx="3184423" cy="644400"/>
                <a:chOff x="542755" y="1394510"/>
                <a:chExt cx="3061533" cy="644400"/>
              </a:xfrm>
            </p:grpSpPr>
            <p:sp>
              <p:nvSpPr>
                <p:cNvPr id="15" name="สี่เหลี่ยมผืนผ้ามุมมน 50"/>
                <p:cNvSpPr/>
                <p:nvPr/>
              </p:nvSpPr>
              <p:spPr>
                <a:xfrm>
                  <a:off x="739219" y="1443954"/>
                  <a:ext cx="2865069" cy="542748"/>
                </a:xfrm>
                <a:prstGeom prst="roundRect">
                  <a:avLst>
                    <a:gd name="adj" fmla="val 50000"/>
                  </a:avLst>
                </a:prstGeom>
                <a:solidFill>
                  <a:schemeClr val="accent2">
                    <a:lumMod val="75000"/>
                  </a:schemeClr>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schemeClr val="bg1"/>
                    </a:solidFill>
                    <a:effectLst/>
                    <a:uLnTx/>
                    <a:uFillTx/>
                    <a:latin typeface="FC Onigiri Outline"/>
                    <a:ea typeface="+mn-ea"/>
                    <a:cs typeface="FC Onigiri Outline"/>
                  </a:endParaRPr>
                </a:p>
              </p:txBody>
            </p:sp>
            <p:sp>
              <p:nvSpPr>
                <p:cNvPr id="17"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12" name="TextBox 11"/>
            <p:cNvSpPr txBox="1"/>
            <p:nvPr/>
          </p:nvSpPr>
          <p:spPr>
            <a:xfrm>
              <a:off x="2940447" y="4863557"/>
              <a:ext cx="7214004" cy="12543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a:ea typeface="+mn-ea"/>
                  <a:cs typeface="+mn-cs"/>
                </a:rPr>
                <a:t>NHÀ</a:t>
              </a:r>
              <a:r>
                <a:rPr kumimoji="0" lang="en-US" sz="4800" b="0" i="0" u="none" strike="noStrike" kern="1200" cap="none" spc="0" normalizeH="0" noProof="0" dirty="0">
                  <a:ln>
                    <a:noFill/>
                  </a:ln>
                  <a:solidFill>
                    <a:schemeClr val="bg1"/>
                  </a:solidFill>
                  <a:effectLst/>
                  <a:uLnTx/>
                  <a:uFillTx/>
                  <a:latin typeface="Calibri"/>
                  <a:ea typeface="+mn-ea"/>
                  <a:cs typeface="+mn-cs"/>
                </a:rPr>
                <a:t> TÙ CÔN ĐẢO</a:t>
              </a:r>
              <a:endParaRPr kumimoji="0" lang="en-US" sz="48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16" name="Picture 1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32693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478" y="-94754"/>
            <a:ext cx="11666069" cy="6563248"/>
          </a:xfrm>
          <a:prstGeom prst="rect">
            <a:avLst/>
          </a:prstGeom>
        </p:spPr>
      </p:pic>
      <p:sp>
        <p:nvSpPr>
          <p:cNvPr id="9" name="TextBox 8"/>
          <p:cNvSpPr txBox="1"/>
          <p:nvPr/>
        </p:nvSpPr>
        <p:spPr>
          <a:xfrm>
            <a:off x="780371" y="1386767"/>
            <a:ext cx="62032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Calibri"/>
              </a:rPr>
              <a:t>Đây</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là</a:t>
            </a:r>
            <a:r>
              <a:rPr kumimoji="0" lang="en-US" sz="7200" b="1" i="0" u="none" strike="noStrike" kern="1200" cap="none" spc="0" normalizeH="0" baseline="0" noProof="0" dirty="0">
                <a:ln>
                  <a:noFill/>
                </a:ln>
                <a:solidFill>
                  <a:srgbClr val="C00000"/>
                </a:solidFill>
                <a:effectLst/>
                <a:uLnTx/>
                <a:uFillTx/>
                <a:latin typeface="Calibri"/>
              </a:rPr>
              <a:t> di </a:t>
            </a:r>
            <a:r>
              <a:rPr kumimoji="0" lang="en-US" sz="7200" b="1" i="0" u="none" strike="noStrike" kern="1200" cap="none" spc="0" normalizeH="0" baseline="0" noProof="0" dirty="0" err="1">
                <a:ln>
                  <a:noFill/>
                </a:ln>
                <a:solidFill>
                  <a:srgbClr val="C00000"/>
                </a:solidFill>
                <a:effectLst/>
                <a:uLnTx/>
                <a:uFillTx/>
                <a:latin typeface="Calibri"/>
              </a:rPr>
              <a:t>tích</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lịch</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sử</a:t>
            </a:r>
            <a:r>
              <a:rPr kumimoji="0" lang="en-US" sz="7200" b="1" i="0" u="none" strike="noStrike" kern="1200" cap="none" spc="0" normalizeH="0" baseline="0" noProof="0" dirty="0">
                <a:ln>
                  <a:noFill/>
                </a:ln>
                <a:solidFill>
                  <a:srgbClr val="C00000"/>
                </a:solidFill>
                <a:effectLst/>
                <a:uLnTx/>
                <a:uFillTx/>
                <a:latin typeface="Calibri"/>
              </a:rPr>
              <a:t> </a:t>
            </a:r>
            <a:r>
              <a:rPr lang="en-US" sz="7200" b="1" dirty="0" err="1">
                <a:solidFill>
                  <a:srgbClr val="C00000"/>
                </a:solidFill>
                <a:latin typeface="Calibri"/>
              </a:rPr>
              <a:t>nào</a:t>
            </a:r>
            <a:r>
              <a:rPr kumimoji="0" lang="en-US" sz="7200" b="1" i="0" u="none" strike="noStrike" kern="1200" cap="none" spc="0" normalizeH="0" baseline="0" noProof="0" dirty="0">
                <a:ln>
                  <a:noFill/>
                </a:ln>
                <a:solidFill>
                  <a:srgbClr val="C00000"/>
                </a:solidFill>
                <a:effectLst/>
                <a:uLnTx/>
                <a:uFillTx/>
                <a:latin typeface="Calibri"/>
              </a:rPr>
              <a:t>?</a:t>
            </a:r>
          </a:p>
        </p:txBody>
      </p:sp>
      <p:grpSp>
        <p:nvGrpSpPr>
          <p:cNvPr id="11" name="Group 10"/>
          <p:cNvGrpSpPr/>
          <p:nvPr/>
        </p:nvGrpSpPr>
        <p:grpSpPr>
          <a:xfrm>
            <a:off x="528576" y="3803852"/>
            <a:ext cx="6727777" cy="1427047"/>
            <a:chOff x="776677" y="4427521"/>
            <a:chExt cx="9637408" cy="2154099"/>
          </a:xfrm>
        </p:grpSpPr>
        <p:grpSp>
          <p:nvGrpSpPr>
            <p:cNvPr id="13" name="Group 12"/>
            <p:cNvGrpSpPr/>
            <p:nvPr/>
          </p:nvGrpSpPr>
          <p:grpSpPr>
            <a:xfrm>
              <a:off x="776677" y="4427521"/>
              <a:ext cx="9637408" cy="2154099"/>
              <a:chOff x="1507488" y="4756474"/>
              <a:chExt cx="3221627" cy="720080"/>
            </a:xfrm>
          </p:grpSpPr>
          <p:grpSp>
            <p:nvGrpSpPr>
              <p:cNvPr id="16"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21"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8" name="กลุ่ม 52"/>
              <p:cNvGrpSpPr/>
              <p:nvPr/>
            </p:nvGrpSpPr>
            <p:grpSpPr>
              <a:xfrm>
                <a:off x="1507488" y="4791074"/>
                <a:ext cx="3184423" cy="644400"/>
                <a:chOff x="542755" y="1394510"/>
                <a:chExt cx="3061533" cy="644400"/>
              </a:xfrm>
            </p:grpSpPr>
            <p:sp>
              <p:nvSpPr>
                <p:cNvPr id="19" name="สี่เหลี่ยมผืนผ้ามุมมน 50"/>
                <p:cNvSpPr/>
                <p:nvPr/>
              </p:nvSpPr>
              <p:spPr>
                <a:xfrm>
                  <a:off x="739219" y="1443954"/>
                  <a:ext cx="2865069" cy="542748"/>
                </a:xfrm>
                <a:prstGeom prst="roundRect">
                  <a:avLst>
                    <a:gd name="adj" fmla="val 50000"/>
                  </a:avLst>
                </a:prstGeom>
                <a:solidFill>
                  <a:srgbClr val="00B050"/>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14" name="TextBox 13"/>
            <p:cNvSpPr txBox="1"/>
            <p:nvPr/>
          </p:nvSpPr>
          <p:spPr>
            <a:xfrm>
              <a:off x="2809379" y="4808293"/>
              <a:ext cx="7214004" cy="1393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Calibri"/>
                  <a:ea typeface="+mn-ea"/>
                  <a:cs typeface="+mn-cs"/>
                </a:rPr>
                <a:t>THÀNH</a:t>
              </a:r>
              <a:r>
                <a:rPr kumimoji="0" lang="en-US" sz="5400" b="0" i="0" u="none" strike="noStrike" kern="1200" cap="none" spc="0" normalizeH="0" noProof="0" dirty="0">
                  <a:ln>
                    <a:noFill/>
                  </a:ln>
                  <a:solidFill>
                    <a:schemeClr val="bg1"/>
                  </a:solidFill>
                  <a:effectLst/>
                  <a:uLnTx/>
                  <a:uFillTx/>
                  <a:latin typeface="Calibri"/>
                  <a:ea typeface="+mn-ea"/>
                  <a:cs typeface="+mn-cs"/>
                </a:rPr>
                <a:t> CỔ LOA</a:t>
              </a:r>
              <a:endParaRPr kumimoji="0" lang="en-US" sz="54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631" y="970789"/>
            <a:ext cx="5284178" cy="4260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14841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93" y="308056"/>
            <a:ext cx="10553700" cy="5930819"/>
          </a:xfrm>
          <a:prstGeom prst="rect">
            <a:avLst/>
          </a:prstGeom>
        </p:spPr>
      </p:pic>
      <p:sp>
        <p:nvSpPr>
          <p:cNvPr id="2" name="TextBox 1"/>
          <p:cNvSpPr txBox="1"/>
          <p:nvPr/>
        </p:nvSpPr>
        <p:spPr>
          <a:xfrm>
            <a:off x="484095" y="5854154"/>
            <a:ext cx="5142155" cy="769441"/>
          </a:xfrm>
          <a:prstGeom prst="rect">
            <a:avLst/>
          </a:prstGeom>
          <a:solidFill>
            <a:schemeClr val="bg1"/>
          </a:solidFill>
        </p:spPr>
        <p:txBody>
          <a:bodyPr wrap="square" rtlCol="0">
            <a:spAutoFit/>
          </a:bodyPr>
          <a:lstStyle/>
          <a:p>
            <a:r>
              <a:rPr lang="en-US" sz="4400" b="1" dirty="0" err="1">
                <a:solidFill>
                  <a:srgbClr val="C00000"/>
                </a:solidFill>
              </a:rPr>
              <a:t>Đây</a:t>
            </a:r>
            <a:r>
              <a:rPr lang="en-US" sz="4400" b="1" dirty="0">
                <a:solidFill>
                  <a:srgbClr val="C00000"/>
                </a:solidFill>
              </a:rPr>
              <a:t> </a:t>
            </a:r>
            <a:r>
              <a:rPr lang="en-US" sz="4400" b="1" dirty="0" err="1">
                <a:solidFill>
                  <a:srgbClr val="C00000"/>
                </a:solidFill>
              </a:rPr>
              <a:t>là</a:t>
            </a:r>
            <a:r>
              <a:rPr lang="en-US" sz="4400" b="1" dirty="0">
                <a:solidFill>
                  <a:srgbClr val="C00000"/>
                </a:solidFill>
              </a:rPr>
              <a:t> </a:t>
            </a:r>
            <a:r>
              <a:rPr lang="en-US" sz="4400" b="1" dirty="0" err="1">
                <a:solidFill>
                  <a:srgbClr val="C00000"/>
                </a:solidFill>
              </a:rPr>
              <a:t>địa</a:t>
            </a:r>
            <a:r>
              <a:rPr lang="en-US" sz="4400" b="1" dirty="0">
                <a:solidFill>
                  <a:srgbClr val="C00000"/>
                </a:solidFill>
              </a:rPr>
              <a:t> </a:t>
            </a:r>
            <a:r>
              <a:rPr lang="en-US" sz="4400" b="1" dirty="0" err="1">
                <a:solidFill>
                  <a:srgbClr val="C00000"/>
                </a:solidFill>
              </a:rPr>
              <a:t>danh</a:t>
            </a:r>
            <a:r>
              <a:rPr lang="en-US" sz="4400" b="1" dirty="0">
                <a:solidFill>
                  <a:srgbClr val="C00000"/>
                </a:solidFill>
              </a:rPr>
              <a:t> </a:t>
            </a:r>
            <a:r>
              <a:rPr lang="en-US" sz="4400" b="1" dirty="0" err="1">
                <a:solidFill>
                  <a:srgbClr val="C00000"/>
                </a:solidFill>
              </a:rPr>
              <a:t>nào</a:t>
            </a:r>
            <a:r>
              <a:rPr lang="en-US" sz="4400" b="1" dirty="0">
                <a:solidFill>
                  <a:srgbClr val="C00000"/>
                </a:solidFill>
              </a:rPr>
              <a:t>?</a:t>
            </a:r>
          </a:p>
        </p:txBody>
      </p:sp>
      <p:sp>
        <p:nvSpPr>
          <p:cNvPr id="5" name="TextBox 4"/>
          <p:cNvSpPr txBox="1"/>
          <p:nvPr/>
        </p:nvSpPr>
        <p:spPr>
          <a:xfrm>
            <a:off x="5742929" y="5915708"/>
            <a:ext cx="6287706" cy="646331"/>
          </a:xfrm>
          <a:prstGeom prst="rect">
            <a:avLst/>
          </a:prstGeom>
          <a:solidFill>
            <a:schemeClr val="bg1"/>
          </a:solidFill>
        </p:spPr>
        <p:txBody>
          <a:bodyPr wrap="square" rtlCol="0">
            <a:spAutoFit/>
          </a:bodyPr>
          <a:lstStyle/>
          <a:p>
            <a:pPr algn="ctr"/>
            <a:r>
              <a:rPr lang="en-US" sz="3600" b="1" dirty="0">
                <a:solidFill>
                  <a:schemeClr val="accent2">
                    <a:lumMod val="75000"/>
                  </a:schemeClr>
                </a:solidFill>
              </a:rPr>
              <a:t>LĂNG CHỦ TỊCH HỒ CHÍ MINH</a:t>
            </a:r>
          </a:p>
        </p:txBody>
      </p:sp>
    </p:spTree>
    <p:extLst>
      <p:ext uri="{BB962C8B-B14F-4D97-AF65-F5344CB8AC3E}">
        <p14:creationId xmlns:p14="http://schemas.microsoft.com/office/powerpoint/2010/main" val="15139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sp>
        <p:nvSpPr>
          <p:cNvPr id="13" name="文本框 6">
            <a:extLst>
              <a:ext uri="{FF2B5EF4-FFF2-40B4-BE49-F238E27FC236}">
                <a16:creationId xmlns:a16="http://schemas.microsoft.com/office/drawing/2014/main" id="{CE9FB755-8F1E-498D-80A1-0E7144BF797C}"/>
              </a:ext>
            </a:extLst>
          </p:cNvPr>
          <p:cNvSpPr txBox="1"/>
          <p:nvPr/>
        </p:nvSpPr>
        <p:spPr>
          <a:xfrm>
            <a:off x="856514" y="938108"/>
            <a:ext cx="10780922" cy="2215991"/>
          </a:xfrm>
          <a:prstGeom prst="rect">
            <a:avLst/>
          </a:prstGeom>
          <a:noFill/>
        </p:spPr>
        <p:txBody>
          <a:bodyPr wrap="square" rtlCol="0">
            <a:spAutoFit/>
          </a:bodyPr>
          <a:lstStyle>
            <a:defPPr>
              <a:defRPr lang="zh-CN"/>
            </a:defPPr>
            <a:lvl1pPr algn="ctr">
              <a:defRPr sz="6000">
                <a:solidFill>
                  <a:schemeClr val="bg1"/>
                </a:soli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w="38100">
                  <a:solidFill>
                    <a:schemeClr val="tx1">
                      <a:lumMod val="95000"/>
                      <a:lumOff val="5000"/>
                    </a:schemeClr>
                  </a:solidFill>
                </a:ln>
                <a:solidFill>
                  <a:prstClr val="white"/>
                </a:solidFill>
                <a:effectLst/>
                <a:uLnTx/>
                <a:uFillTx/>
                <a:latin typeface="#9Slide07 Cadena" panose="02000503000000020004" pitchFamily="2" charset="0"/>
              </a:rPr>
              <a:t>TẠM</a:t>
            </a:r>
            <a:r>
              <a:rPr kumimoji="0" lang="en-US" altLang="zh-CN" sz="13800" b="0" i="0" u="none" strike="noStrike" kern="1200" cap="none" spc="0" normalizeH="0" noProof="0" dirty="0">
                <a:ln w="38100">
                  <a:solidFill>
                    <a:schemeClr val="tx1">
                      <a:lumMod val="95000"/>
                      <a:lumOff val="5000"/>
                    </a:schemeClr>
                  </a:solidFill>
                </a:ln>
                <a:solidFill>
                  <a:prstClr val="white"/>
                </a:solidFill>
                <a:effectLst/>
                <a:uLnTx/>
                <a:uFillTx/>
                <a:latin typeface="#9Slide07 Cadena" panose="02000503000000020004" pitchFamily="2" charset="0"/>
              </a:rPr>
              <a:t> BIỆT </a:t>
            </a:r>
            <a:endParaRPr kumimoji="0" lang="zh-CN" altLang="en-US" sz="13800" b="0" i="0" u="none" strike="noStrike" kern="1200" cap="none" spc="0" normalizeH="0" baseline="0" noProof="0" dirty="0">
              <a:ln w="38100">
                <a:solidFill>
                  <a:schemeClr val="tx1">
                    <a:lumMod val="95000"/>
                    <a:lumOff val="5000"/>
                  </a:schemeClr>
                </a:solidFill>
              </a:ln>
              <a:solidFill>
                <a:prstClr val="white"/>
              </a:solidFill>
              <a:effectLst/>
              <a:uLnTx/>
              <a:uFillTx/>
              <a:latin typeface="#9Slide07 Cadena" panose="02000503000000020004" pitchFamily="2" charset="0"/>
            </a:endParaRPr>
          </a:p>
        </p:txBody>
      </p:sp>
    </p:spTree>
    <p:extLst>
      <p:ext uri="{BB962C8B-B14F-4D97-AF65-F5344CB8AC3E}">
        <p14:creationId xmlns:p14="http://schemas.microsoft.com/office/powerpoint/2010/main" val="2457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52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HD Chào Việt Nam  Thùy Chi  Hello Vie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56"/>
            <a:ext cx="12191999" cy="6852980"/>
          </a:xfrm>
          <a:prstGeom prst="rect">
            <a:avLst/>
          </a:prstGeom>
        </p:spPr>
      </p:pic>
    </p:spTree>
    <p:extLst>
      <p:ext uri="{BB962C8B-B14F-4D97-AF65-F5344CB8AC3E}">
        <p14:creationId xmlns:p14="http://schemas.microsoft.com/office/powerpoint/2010/main" val="1869351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extBox 8"/>
          <p:cNvSpPr txBox="1"/>
          <p:nvPr/>
        </p:nvSpPr>
        <p:spPr>
          <a:xfrm>
            <a:off x="448969" y="1508324"/>
            <a:ext cx="3058159" cy="2424909"/>
          </a:xfrm>
          <a:prstGeom prst="roundRect">
            <a:avLst>
              <a:gd name="adj" fmla="val 22145"/>
            </a:avLst>
          </a:prstGeom>
          <a:solidFill>
            <a:schemeClr val="accent2">
              <a:lumMod val="60000"/>
              <a:lumOff val="40000"/>
            </a:schemeClr>
          </a:solidFill>
          <a:ln w="38100">
            <a:solidFill>
              <a:schemeClr val="bg1"/>
            </a:solidFill>
          </a:ln>
        </p:spPr>
        <p:txBody>
          <a:bodyPr wrap="square" lIns="0" tIns="0" rIns="0" bIns="0" rtlCol="0" anchor="t">
            <a:spAutoFit/>
          </a:bodyPr>
          <a:lstStyle/>
          <a:p>
            <a:pPr algn="ctr" defTabSz="609630">
              <a:lnSpc>
                <a:spcPts val="7000"/>
              </a:lnSpc>
            </a:pPr>
            <a:r>
              <a:rPr lang="en-US" sz="6600" dirty="0" err="1">
                <a:solidFill>
                  <a:schemeClr val="bg1"/>
                </a:solidFill>
                <a:cs typeface="#9Slide03 Arima Madurai ExtraLi" panose="00000300000000000000" pitchFamily="2" charset="0"/>
              </a:rPr>
              <a:t>Hoạt</a:t>
            </a:r>
            <a:r>
              <a:rPr lang="en-US" sz="6600" dirty="0">
                <a:solidFill>
                  <a:schemeClr val="bg1"/>
                </a:solidFill>
                <a:cs typeface="#9Slide03 Arima Madurai ExtraLi" panose="00000300000000000000" pitchFamily="2" charset="0"/>
              </a:rPr>
              <a:t> </a:t>
            </a:r>
            <a:r>
              <a:rPr lang="en-US" sz="6600" dirty="0" err="1">
                <a:solidFill>
                  <a:schemeClr val="bg1"/>
                </a:solidFill>
                <a:cs typeface="#9Slide03 Arima Madurai ExtraLi" panose="00000300000000000000" pitchFamily="2" charset="0"/>
              </a:rPr>
              <a:t>động</a:t>
            </a:r>
            <a:r>
              <a:rPr lang="en-US" sz="6600" dirty="0">
                <a:solidFill>
                  <a:schemeClr val="bg1"/>
                </a:solidFill>
                <a:cs typeface="#9Slide03 Arima Madurai ExtraLi" panose="00000300000000000000" pitchFamily="2" charset="0"/>
              </a:rPr>
              <a:t> 1</a:t>
            </a:r>
          </a:p>
        </p:txBody>
      </p:sp>
      <p:sp>
        <p:nvSpPr>
          <p:cNvPr id="9" name="TextBox 8"/>
          <p:cNvSpPr txBox="1"/>
          <p:nvPr/>
        </p:nvSpPr>
        <p:spPr>
          <a:xfrm>
            <a:off x="4066809" y="709693"/>
            <a:ext cx="7708741" cy="4431983"/>
          </a:xfrm>
          <a:prstGeom prst="rect">
            <a:avLst/>
          </a:prstGeom>
          <a:solidFill>
            <a:schemeClr val="bg1"/>
          </a:solidFill>
          <a:ln w="57150">
            <a:solidFill>
              <a:schemeClr val="bg1"/>
            </a:solidFill>
            <a:prstDash val="dash"/>
          </a:ln>
          <a:effectLst>
            <a:glow rad="228600">
              <a:schemeClr val="accent3">
                <a:satMod val="175000"/>
                <a:alpha val="40000"/>
              </a:schemeClr>
            </a:glow>
            <a:outerShdw blurRad="50800" dist="38100" dir="2700000" algn="tl" rotWithShape="0">
              <a:prstClr val="black">
                <a:alpha val="40000"/>
              </a:prstClr>
            </a:outerShdw>
          </a:effectLst>
        </p:spPr>
        <p:txBody>
          <a:bodyPr wrap="square" lIns="0" tIns="0" rIns="0" bIns="0" rtlCol="0" anchor="t">
            <a:spAutoFit/>
          </a:bodyPr>
          <a:lstStyle/>
          <a:p>
            <a:pPr algn="ctr">
              <a:buClr>
                <a:schemeClr val="hlink"/>
              </a:buClr>
              <a:buSzPts val="1100"/>
            </a:pPr>
            <a:r>
              <a:rPr lang="en-US" sz="7200" dirty="0" err="1">
                <a:solidFill>
                  <a:schemeClr val="tx1">
                    <a:lumMod val="75000"/>
                    <a:lumOff val="25000"/>
                  </a:schemeClr>
                </a:solidFill>
              </a:rPr>
              <a:t>Khám</a:t>
            </a:r>
            <a:r>
              <a:rPr lang="en-US" sz="7200" dirty="0">
                <a:solidFill>
                  <a:schemeClr val="tx1">
                    <a:lumMod val="75000"/>
                    <a:lumOff val="25000"/>
                  </a:schemeClr>
                </a:solidFill>
              </a:rPr>
              <a:t> </a:t>
            </a:r>
            <a:r>
              <a:rPr lang="vi-VN" sz="7200" dirty="0">
                <a:solidFill>
                  <a:schemeClr val="tx1">
                    <a:lumMod val="75000"/>
                    <a:lumOff val="25000"/>
                  </a:schemeClr>
                </a:solidFill>
              </a:rPr>
              <a:t>phá di tích lịch sử - văn hóa, cảnh quan thiên nhiên ở Việt Nam</a:t>
            </a:r>
          </a:p>
        </p:txBody>
      </p:sp>
      <p:pic>
        <p:nvPicPr>
          <p:cNvPr id="11" name="Picture 10">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10712" y="2925685"/>
            <a:ext cx="2234994" cy="3932315"/>
          </a:xfrm>
          <a:prstGeom prst="rect">
            <a:avLst/>
          </a:prstGeom>
        </p:spPr>
      </p:pic>
      <p:pic>
        <p:nvPicPr>
          <p:cNvPr id="1028" name="Picture 4" descr="Travel to Vietnam poster with airplane. Set of traditional Vietnamese  cultural symbols. Vietnamese landmarks and lifestyle o… in 2022 | Vietnam  art, Vietnam, Vietnam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286" y="6482014"/>
            <a:ext cx="2380632" cy="23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6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880447"/>
            <a:ext cx="6096000" cy="954107"/>
          </a:xfrm>
          <a:prstGeom prst="rect">
            <a:avLst/>
          </a:prstGeom>
          <a:solidFill>
            <a:schemeClr val="accent4">
              <a:lumMod val="60000"/>
              <a:lumOff val="40000"/>
            </a:schemeClr>
          </a:solidFill>
          <a:ln w="38100">
            <a:solidFill>
              <a:schemeClr val="tx1"/>
            </a:solidFill>
            <a:prstDash val="lgDash"/>
          </a:ln>
        </p:spPr>
        <p:txBody>
          <a:bodyPr>
            <a:spAutoFit/>
          </a:bodyPr>
          <a:lstStyle/>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THẢO LUẬN </a:t>
            </a:r>
          </a:p>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NHÓM 4</a:t>
            </a:r>
            <a:endParaRPr lang="zh-CN" altLang="en-US"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80902" name="Text Box 6"/>
          <p:cNvSpPr txBox="1">
            <a:spLocks noChangeArrowheads="1"/>
          </p:cNvSpPr>
          <p:nvPr/>
        </p:nvSpPr>
        <p:spPr bwMode="auto">
          <a:xfrm>
            <a:off x="4918370" y="338397"/>
            <a:ext cx="7197658" cy="2123658"/>
          </a:xfrm>
          <a:prstGeom prst="rect">
            <a:avLst/>
          </a:prstGeom>
          <a:solidFill>
            <a:schemeClr val="accent2">
              <a:lumMod val="75000"/>
            </a:schemeClr>
          </a:solidFill>
          <a:ln w="57150">
            <a:solidFill>
              <a:schemeClr val="tx1"/>
            </a:solidFill>
            <a:prstDash val="dash"/>
            <a:miter lim="800000"/>
            <a:headEnd/>
            <a:tailEnd/>
          </a:ln>
        </p:spPr>
        <p:txBody>
          <a:bodyPr wrap="square">
            <a:spAutoFit/>
          </a:bodyPr>
          <a:lstStyle/>
          <a:p>
            <a:pPr lvl="0" algn="ctr">
              <a:defRPr/>
            </a:pP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Hãy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chọn</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một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địa</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danh</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dưới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đây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và</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nói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những</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điều</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về</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nơi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đó</a:t>
            </a:r>
            <a:endParaRPr lang="zh-CN" altLang="en-US"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pic>
        <p:nvPicPr>
          <p:cNvPr id="5" name="Picture 4"/>
          <p:cNvPicPr>
            <a:picLocks noChangeAspect="1"/>
          </p:cNvPicPr>
          <p:nvPr/>
        </p:nvPicPr>
        <p:blipFill>
          <a:blip r:embed="rId3"/>
          <a:stretch>
            <a:fillRect/>
          </a:stretch>
        </p:blipFill>
        <p:spPr>
          <a:xfrm>
            <a:off x="241368" y="2772044"/>
            <a:ext cx="3869964" cy="347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4307840" y="2772044"/>
            <a:ext cx="3972560" cy="347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8476908" y="2772044"/>
            <a:ext cx="3557884" cy="3450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3093" b="97756" l="9947" r="89908"/>
                    </a14:imgEffect>
                  </a14:imgLayer>
                </a14:imgProps>
              </a:ext>
              <a:ext uri="{28A0092B-C50C-407E-A947-70E740481C1C}">
                <a14:useLocalDpi xmlns:a14="http://schemas.microsoft.com/office/drawing/2010/main" val="0"/>
              </a:ext>
            </a:extLst>
          </a:blip>
          <a:stretch>
            <a:fillRect/>
          </a:stretch>
        </p:blipFill>
        <p:spPr>
          <a:xfrm>
            <a:off x="-793327" y="-57042"/>
            <a:ext cx="3536527" cy="2829086"/>
          </a:xfrm>
          <a:prstGeom prst="rect">
            <a:avLst/>
          </a:prstGeom>
        </p:spPr>
      </p:pic>
    </p:spTree>
    <p:extLst>
      <p:ext uri="{BB962C8B-B14F-4D97-AF65-F5344CB8AC3E}">
        <p14:creationId xmlns:p14="http://schemas.microsoft.com/office/powerpoint/2010/main" val="45929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randombar(horizontal)">
                                      <p:cBhvr>
                                        <p:cTn id="7" dur="500"/>
                                        <p:tgtEl>
                                          <p:spTgt spid="8090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9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880447"/>
            <a:ext cx="6096000" cy="954107"/>
          </a:xfrm>
          <a:prstGeom prst="rect">
            <a:avLst/>
          </a:prstGeom>
          <a:solidFill>
            <a:schemeClr val="accent4">
              <a:lumMod val="60000"/>
              <a:lumOff val="40000"/>
            </a:schemeClr>
          </a:solidFill>
          <a:ln w="38100">
            <a:solidFill>
              <a:schemeClr val="tx1"/>
            </a:solidFill>
            <a:prstDash val="lgDash"/>
          </a:ln>
        </p:spPr>
        <p:txBody>
          <a:bodyPr>
            <a:spAutoFit/>
          </a:bodyPr>
          <a:lstStyle/>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THẢO LUẬN </a:t>
            </a:r>
          </a:p>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NHÓM 4</a:t>
            </a:r>
            <a:endParaRPr lang="zh-CN" altLang="en-US"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80902" name="Text Box 6"/>
          <p:cNvSpPr txBox="1">
            <a:spLocks noChangeArrowheads="1"/>
          </p:cNvSpPr>
          <p:nvPr/>
        </p:nvSpPr>
        <p:spPr bwMode="auto">
          <a:xfrm>
            <a:off x="4918370" y="338397"/>
            <a:ext cx="7197658" cy="2123658"/>
          </a:xfrm>
          <a:prstGeom prst="rect">
            <a:avLst/>
          </a:prstGeom>
          <a:solidFill>
            <a:schemeClr val="accent2">
              <a:lumMod val="75000"/>
            </a:schemeClr>
          </a:solidFill>
          <a:ln w="57150">
            <a:solidFill>
              <a:schemeClr val="tx1"/>
            </a:solidFill>
            <a:prstDash val="dash"/>
            <a:miter lim="800000"/>
            <a:headEnd/>
            <a:tailEnd/>
          </a:ln>
        </p:spPr>
        <p:txBody>
          <a:bodyPr wrap="square">
            <a:spAutoFit/>
          </a:bodyPr>
          <a:lstStyle/>
          <a:p>
            <a:pPr lvl="0" algn="ctr">
              <a:defRPr/>
            </a:pP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Hãy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chọn</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một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địa</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danh</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dưới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đây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và</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nói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những</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điều</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về</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nơi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đó</a:t>
            </a:r>
            <a:endParaRPr lang="zh-CN" altLang="en-US"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093" b="97756" l="9947" r="89908"/>
                    </a14:imgEffect>
                  </a14:imgLayer>
                </a14:imgProps>
              </a:ext>
              <a:ext uri="{28A0092B-C50C-407E-A947-70E740481C1C}">
                <a14:useLocalDpi xmlns:a14="http://schemas.microsoft.com/office/drawing/2010/main" val="0"/>
              </a:ext>
            </a:extLst>
          </a:blip>
          <a:stretch>
            <a:fillRect/>
          </a:stretch>
        </p:blipFill>
        <p:spPr>
          <a:xfrm>
            <a:off x="-793327" y="-57042"/>
            <a:ext cx="3536527" cy="28290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902" y="3579541"/>
            <a:ext cx="10058400" cy="3245178"/>
          </a:xfrm>
          <a:prstGeom prst="rect">
            <a:avLst/>
          </a:prstGeom>
        </p:spPr>
      </p:pic>
      <p:sp>
        <p:nvSpPr>
          <p:cNvPr id="4" name="Cloud 3"/>
          <p:cNvSpPr/>
          <p:nvPr/>
        </p:nvSpPr>
        <p:spPr>
          <a:xfrm>
            <a:off x="4505093" y="2486602"/>
            <a:ext cx="4382429" cy="2045100"/>
          </a:xfrm>
          <a:prstGeom prst="cloud">
            <a:avLst/>
          </a:prstGeom>
          <a:solidFill>
            <a:schemeClr val="accent4">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Cambria" panose="02040503050406030204" pitchFamily="18" charset="0"/>
                <a:ea typeface="Cambria" panose="02040503050406030204" pitchFamily="18" charset="0"/>
              </a:rPr>
              <a:t>CÙNG CHIA SẺ</a:t>
            </a:r>
          </a:p>
        </p:txBody>
      </p:sp>
    </p:spTree>
    <p:extLst>
      <p:ext uri="{BB962C8B-B14F-4D97-AF65-F5344CB8AC3E}">
        <p14:creationId xmlns:p14="http://schemas.microsoft.com/office/powerpoint/2010/main" val="3988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0777" name="Text Box 9"/>
              <p:cNvSpPr txBox="1">
                <a:spLocks noChangeArrowheads="1"/>
              </p:cNvSpPr>
              <p:nvPr/>
            </p:nvSpPr>
            <p:spPr bwMode="auto">
              <a:xfrm>
                <a:off x="155575" y="193710"/>
                <a:ext cx="6714148" cy="6494085"/>
              </a:xfrm>
              <a:prstGeom prst="rect">
                <a:avLst/>
              </a:prstGeom>
              <a:noFill/>
              <a:ln w="9525">
                <a:noFill/>
                <a:miter lim="800000"/>
                <a:headEnd/>
                <a:tailEnd/>
              </a:ln>
            </p:spPr>
            <p:txBody>
              <a:bodyPr wrap="square">
                <a:spAutoFit/>
              </a:bodyPr>
              <a:lstStyle/>
              <a:p>
                <a:pPr marL="571500" indent="-571500" algn="just" defTabSz="914377">
                  <a:buFontTx/>
                  <a:buChar char="-"/>
                </a:pP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thuộc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tỉnh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trong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diện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khoảng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1.553 </a:t>
                </a:r>
                <a14:m>
                  <m:oMath xmlns:m="http://schemas.openxmlformats.org/officeDocument/2006/math">
                    <m:sSup>
                      <m:sSupPr>
                        <m:ctrlPr>
                          <a:rPr lang="en-US" altLang="en-US" sz="320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ctrlPr>
                      </m:sSupPr>
                      <m:e>
                        <m:r>
                          <a:rPr lang="en-US" altLang="en-US" sz="3200" b="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t>𝑘𝑚</m:t>
                        </m:r>
                      </m:e>
                      <m:sup>
                        <m:r>
                          <a:rPr lang="en-US" altLang="en-US" sz="3200" b="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t>2</m:t>
                        </m:r>
                      </m:sup>
                    </m:sSup>
                  </m:oMath>
                </a14:m>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bao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gồm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1.969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hòn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lớn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nhỏ</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lớn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vôi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đã</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dự</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hai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được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UNESCO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công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nhận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sản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1994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2000</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lọt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top 7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kỳ</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quan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mới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của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2011</a:t>
                </a:r>
                <a:endParaRPr lang="en-US" altLang="en-US" sz="32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mc:Choice>
        <mc:Fallback xmlns="">
          <p:sp>
            <p:nvSpPr>
              <p:cNvPr id="160777" name="Text Box 9"/>
              <p:cNvSpPr txBox="1">
                <a:spLocks noRot="1" noChangeAspect="1" noMove="1" noResize="1" noEditPoints="1" noAdjustHandles="1" noChangeArrowheads="1" noChangeShapeType="1" noTextEdit="1"/>
              </p:cNvSpPr>
              <p:nvPr/>
            </p:nvSpPr>
            <p:spPr bwMode="auto">
              <a:xfrm>
                <a:off x="155575" y="193710"/>
                <a:ext cx="6714148" cy="6494085"/>
              </a:xfrm>
              <a:prstGeom prst="rect">
                <a:avLst/>
              </a:prstGeom>
              <a:blipFill>
                <a:blip r:embed="rId3"/>
                <a:stretch>
                  <a:fillRect l="-2271" t="-1221" r="-2271" b="-2160"/>
                </a:stretch>
              </a:blipFill>
              <a:ln w="9525">
                <a:noFill/>
                <a:miter lim="800000"/>
                <a:headEnd/>
                <a:tailEnd/>
              </a:ln>
            </p:spPr>
            <p:txBody>
              <a:bodyPr/>
              <a:lstStyle/>
              <a:p>
                <a:r>
                  <a:rPr lang="en-US">
                    <a:noFill/>
                  </a:rPr>
                  <a:t> </a:t>
                </a:r>
              </a:p>
            </p:txBody>
          </p:sp>
        </mc:Fallback>
      </mc:AlternateContent>
      <p:pic>
        <p:nvPicPr>
          <p:cNvPr id="3074" name="Picture 2" descr="Vịnh Hạ Long là nơi phải đến một lần trong đời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573" y="305108"/>
            <a:ext cx="4481519" cy="2828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Vịnh Hạ Long đã được UNESCO công nhận là di sản thế giới lần thứ hai về giá  trị địa chất địa mạo như thế nào - Báo Quảng Ninh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73" y="3712576"/>
            <a:ext cx="4481519" cy="3004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3809" name="TextBox 2"/>
          <p:cNvSpPr txBox="1">
            <a:spLocks noChangeArrowheads="1"/>
          </p:cNvSpPr>
          <p:nvPr/>
        </p:nvSpPr>
        <p:spPr bwMode="auto">
          <a:xfrm>
            <a:off x="7651864" y="2918254"/>
            <a:ext cx="4082935" cy="522498"/>
          </a:xfrm>
          <a:prstGeom prst="rect">
            <a:avLst/>
          </a:prstGeom>
          <a:solidFill>
            <a:srgbClr val="00B050"/>
          </a:solidFill>
          <a:ln w="9525">
            <a:noFill/>
            <a:miter lim="800000"/>
            <a:headEnd/>
            <a:tailEnd/>
          </a:ln>
        </p:spPr>
        <p:txBody>
          <a:bodyPr wrap="square">
            <a:spAutoFit/>
          </a:bodyPr>
          <a:lstStyle/>
          <a:p>
            <a:pPr algn="ctr" defTabSz="914377"/>
            <a:r>
              <a:rPr lang="en-US" altLang="en-US" sz="2800" b="1" spc="300" dirty="0">
                <a:solidFill>
                  <a:schemeClr val="bg1"/>
                </a:solidFill>
                <a:latin typeface="SVN-Square" panose="02040603050506020204" pitchFamily="18" charset="0"/>
                <a:cs typeface="Times New Roman" pitchFamily="18" charset="0"/>
                <a:sym typeface="Arial"/>
              </a:rPr>
              <a:t>VỊNH HẠ LONG</a:t>
            </a:r>
          </a:p>
        </p:txBody>
      </p:sp>
    </p:spTree>
    <p:extLst>
      <p:ext uri="{BB962C8B-B14F-4D97-AF65-F5344CB8AC3E}">
        <p14:creationId xmlns:p14="http://schemas.microsoft.com/office/powerpoint/2010/main" val="7653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
                                          </p:val>
                                        </p:tav>
                                        <p:tav tm="100000">
                                          <p:val>
                                            <p:strVal val="#ppt_w"/>
                                          </p:val>
                                        </p:tav>
                                      </p:tavLst>
                                    </p:anim>
                                    <p:anim calcmode="lin" valueType="num">
                                      <p:cBhvr>
                                        <p:cTn id="8" dur="1000" fill="hold"/>
                                        <p:tgtEl>
                                          <p:spTgt spid="33809"/>
                                        </p:tgtEl>
                                        <p:attrNameLst>
                                          <p:attrName>ppt_h</p:attrName>
                                        </p:attrNameLst>
                                      </p:cBhvr>
                                      <p:tavLst>
                                        <p:tav tm="0">
                                          <p:val>
                                            <p:fltVal val="0"/>
                                          </p:val>
                                        </p:tav>
                                        <p:tav tm="100000">
                                          <p:val>
                                            <p:strVal val="#ppt_h"/>
                                          </p:val>
                                        </p:tav>
                                      </p:tavLst>
                                    </p:anim>
                                    <p:anim calcmode="lin" valueType="num">
                                      <p:cBhvr>
                                        <p:cTn id="9" dur="1000" fill="hold"/>
                                        <p:tgtEl>
                                          <p:spTgt spid="33809"/>
                                        </p:tgtEl>
                                        <p:attrNameLst>
                                          <p:attrName>style.rotation</p:attrName>
                                        </p:attrNameLst>
                                      </p:cBhvr>
                                      <p:tavLst>
                                        <p:tav tm="0">
                                          <p:val>
                                            <p:fltVal val="90"/>
                                          </p:val>
                                        </p:tav>
                                        <p:tav tm="100000">
                                          <p:val>
                                            <p:fltVal val="0"/>
                                          </p:val>
                                        </p:tav>
                                      </p:tavLst>
                                    </p:anim>
                                    <p:animEffect transition="in" filter="fade">
                                      <p:cBhvr>
                                        <p:cTn id="10" dur="1000"/>
                                        <p:tgtEl>
                                          <p:spTgt spid="33809"/>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0777">
                                            <p:txEl>
                                              <p:pRg st="0" end="0"/>
                                            </p:txEl>
                                          </p:spTgt>
                                        </p:tgtEl>
                                        <p:attrNameLst>
                                          <p:attrName>style.visibility</p:attrName>
                                        </p:attrNameLst>
                                      </p:cBhvr>
                                      <p:to>
                                        <p:strVal val="visible"/>
                                      </p:to>
                                    </p:set>
                                    <p:animEffect transition="in" filter="randombar(horizontal)">
                                      <p:cBhvr>
                                        <p:cTn id="21" dur="500"/>
                                        <p:tgtEl>
                                          <p:spTgt spid="16077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0777">
                                            <p:txEl>
                                              <p:pRg st="1" end="1"/>
                                            </p:txEl>
                                          </p:spTgt>
                                        </p:tgtEl>
                                        <p:attrNameLst>
                                          <p:attrName>style.visibility</p:attrName>
                                        </p:attrNameLst>
                                      </p:cBhvr>
                                      <p:to>
                                        <p:strVal val="visible"/>
                                      </p:to>
                                    </p:set>
                                    <p:animEffect transition="in" filter="wipe(down)">
                                      <p:cBhvr>
                                        <p:cTn id="26" dur="500"/>
                                        <p:tgtEl>
                                          <p:spTgt spid="16077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0777">
                                            <p:txEl>
                                              <p:pRg st="2" end="2"/>
                                            </p:txEl>
                                          </p:spTgt>
                                        </p:tgtEl>
                                        <p:attrNameLst>
                                          <p:attrName>style.visibility</p:attrName>
                                        </p:attrNameLst>
                                      </p:cBhvr>
                                      <p:to>
                                        <p:strVal val="visible"/>
                                      </p:to>
                                    </p:set>
                                    <p:anim calcmode="lin" valueType="num">
                                      <p:cBhvr additive="base">
                                        <p:cTn id="31" dur="500" fill="hold"/>
                                        <p:tgtEl>
                                          <p:spTgt spid="16077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0777">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randombar(horizontal)">
                                      <p:cBhvr>
                                        <p:cTn id="36" dur="500"/>
                                        <p:tgtEl>
                                          <p:spTgt spid="307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60777">
                                            <p:txEl>
                                              <p:pRg st="3" end="3"/>
                                            </p:txEl>
                                          </p:spTgt>
                                        </p:tgtEl>
                                        <p:attrNameLst>
                                          <p:attrName>style.visibility</p:attrName>
                                        </p:attrNameLst>
                                      </p:cBhvr>
                                      <p:to>
                                        <p:strVal val="visible"/>
                                      </p:to>
                                    </p:set>
                                    <p:animEffect transition="in" filter="wipe(down)">
                                      <p:cBhvr>
                                        <p:cTn id="41" dur="580">
                                          <p:stCondLst>
                                            <p:cond delay="0"/>
                                          </p:stCondLst>
                                        </p:cTn>
                                        <p:tgtEl>
                                          <p:spTgt spid="160777">
                                            <p:txEl>
                                              <p:pRg st="3" end="3"/>
                                            </p:txEl>
                                          </p:spTgt>
                                        </p:tgtEl>
                                      </p:cBhvr>
                                    </p:animEffect>
                                    <p:anim calcmode="lin" valueType="num">
                                      <p:cBhvr>
                                        <p:cTn id="42" dur="1822" tmFilter="0,0; 0.14,0.36; 0.43,0.73; 0.71,0.91; 1.0,1.0">
                                          <p:stCondLst>
                                            <p:cond delay="0"/>
                                          </p:stCondLst>
                                        </p:cTn>
                                        <p:tgtEl>
                                          <p:spTgt spid="160777">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0777">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0777">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0777">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0777">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0777">
                                            <p:txEl>
                                              <p:pRg st="3" end="3"/>
                                            </p:txEl>
                                          </p:spTgt>
                                        </p:tgtEl>
                                      </p:cBhvr>
                                      <p:to x="100000" y="60000"/>
                                    </p:animScale>
                                    <p:animScale>
                                      <p:cBhvr>
                                        <p:cTn id="48" dur="166" decel="50000">
                                          <p:stCondLst>
                                            <p:cond delay="676"/>
                                          </p:stCondLst>
                                        </p:cTn>
                                        <p:tgtEl>
                                          <p:spTgt spid="160777">
                                            <p:txEl>
                                              <p:pRg st="3" end="3"/>
                                            </p:txEl>
                                          </p:spTgt>
                                        </p:tgtEl>
                                      </p:cBhvr>
                                      <p:to x="100000" y="100000"/>
                                    </p:animScale>
                                    <p:animScale>
                                      <p:cBhvr>
                                        <p:cTn id="49" dur="26">
                                          <p:stCondLst>
                                            <p:cond delay="1312"/>
                                          </p:stCondLst>
                                        </p:cTn>
                                        <p:tgtEl>
                                          <p:spTgt spid="160777">
                                            <p:txEl>
                                              <p:pRg st="3" end="3"/>
                                            </p:txEl>
                                          </p:spTgt>
                                        </p:tgtEl>
                                      </p:cBhvr>
                                      <p:to x="100000" y="80000"/>
                                    </p:animScale>
                                    <p:animScale>
                                      <p:cBhvr>
                                        <p:cTn id="50" dur="166" decel="50000">
                                          <p:stCondLst>
                                            <p:cond delay="1338"/>
                                          </p:stCondLst>
                                        </p:cTn>
                                        <p:tgtEl>
                                          <p:spTgt spid="160777">
                                            <p:txEl>
                                              <p:pRg st="3" end="3"/>
                                            </p:txEl>
                                          </p:spTgt>
                                        </p:tgtEl>
                                      </p:cBhvr>
                                      <p:to x="100000" y="100000"/>
                                    </p:animScale>
                                    <p:animScale>
                                      <p:cBhvr>
                                        <p:cTn id="51" dur="26">
                                          <p:stCondLst>
                                            <p:cond delay="1642"/>
                                          </p:stCondLst>
                                        </p:cTn>
                                        <p:tgtEl>
                                          <p:spTgt spid="160777">
                                            <p:txEl>
                                              <p:pRg st="3" end="3"/>
                                            </p:txEl>
                                          </p:spTgt>
                                        </p:tgtEl>
                                      </p:cBhvr>
                                      <p:to x="100000" y="90000"/>
                                    </p:animScale>
                                    <p:animScale>
                                      <p:cBhvr>
                                        <p:cTn id="52" dur="166" decel="50000">
                                          <p:stCondLst>
                                            <p:cond delay="1668"/>
                                          </p:stCondLst>
                                        </p:cTn>
                                        <p:tgtEl>
                                          <p:spTgt spid="160777">
                                            <p:txEl>
                                              <p:pRg st="3" end="3"/>
                                            </p:txEl>
                                          </p:spTgt>
                                        </p:tgtEl>
                                      </p:cBhvr>
                                      <p:to x="100000" y="100000"/>
                                    </p:animScale>
                                    <p:animScale>
                                      <p:cBhvr>
                                        <p:cTn id="53" dur="26">
                                          <p:stCondLst>
                                            <p:cond delay="1808"/>
                                          </p:stCondLst>
                                        </p:cTn>
                                        <p:tgtEl>
                                          <p:spTgt spid="160777">
                                            <p:txEl>
                                              <p:pRg st="3" end="3"/>
                                            </p:txEl>
                                          </p:spTgt>
                                        </p:tgtEl>
                                      </p:cBhvr>
                                      <p:to x="100000" y="95000"/>
                                    </p:animScale>
                                    <p:animScale>
                                      <p:cBhvr>
                                        <p:cTn id="54" dur="166" decel="50000">
                                          <p:stCondLst>
                                            <p:cond delay="1834"/>
                                          </p:stCondLst>
                                        </p:cTn>
                                        <p:tgtEl>
                                          <p:spTgt spid="16077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p:pic>
        <p:nvPicPr>
          <p:cNvPr id="1026" name="Picture 2" descr="Tham quan di sản văn hóa thế giới Cố đô Huế,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415" y="291300"/>
            <a:ext cx="4731834" cy="3291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m hiểu quần thể di tích Cố đô Huế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414" y="3724507"/>
            <a:ext cx="4731834" cy="3006972"/>
          </a:xfrm>
          <a:prstGeom prst="rect">
            <a:avLst/>
          </a:prstGeom>
          <a:noFill/>
          <a:extLst>
            <a:ext uri="{909E8E84-426E-40DD-AFC4-6F175D3DCCD1}">
              <a14:hiddenFill xmlns:a14="http://schemas.microsoft.com/office/drawing/2010/main">
                <a:solidFill>
                  <a:srgbClr val="FFFFFF"/>
                </a:solidFill>
              </a14:hiddenFill>
            </a:ext>
          </a:extLst>
        </p:spPr>
      </p:pic>
      <p:sp>
        <p:nvSpPr>
          <p:cNvPr id="160777" name="Text Box 9"/>
          <p:cNvSpPr txBox="1">
            <a:spLocks noChangeArrowheads="1"/>
          </p:cNvSpPr>
          <p:nvPr/>
        </p:nvSpPr>
        <p:spPr bwMode="auto">
          <a:xfrm>
            <a:off x="155574" y="111590"/>
            <a:ext cx="6925449" cy="6619889"/>
          </a:xfrm>
          <a:prstGeom prst="rect">
            <a:avLst/>
          </a:prstGeom>
          <a:noFill/>
          <a:ln w="9525">
            <a:noFill/>
            <a:miter lim="800000"/>
            <a:headEnd/>
            <a:tailEnd/>
          </a:ln>
        </p:spPr>
        <p:txBody>
          <a:bodyPr wrap="square">
            <a:spAutoFit/>
          </a:bodyPr>
          <a:lstStyle/>
          <a:p>
            <a:pPr indent="-571500" algn="just" defTabSz="914377">
              <a:lnSpc>
                <a:spcPct val="150000"/>
              </a:lnSpc>
              <a:buFontTx/>
              <a:buChar char="-"/>
            </a:pPr>
            <a:r>
              <a:rPr lang="vi-VN" sz="2600" dirty="0">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 Đây là trung tâm văn hoá, chính trị, kinh tế của tỉnh, là cố đô của Việt Nam dưới triều</a:t>
            </a: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nhà Nguyễn, từ 1802 đến</a:t>
            </a:r>
            <a:r>
              <a:rPr lang="en-US" sz="2600" dirty="0">
                <a:latin typeface="Cambria" panose="02040503050406030204" pitchFamily="18" charset="0"/>
                <a:ea typeface="Cambria" panose="02040503050406030204" pitchFamily="18" charset="0"/>
              </a:rPr>
              <a:t> 1945</a:t>
            </a:r>
          </a:p>
          <a:p>
            <a:pPr indent="-571500" algn="just" defTabSz="914377">
              <a:lnSpc>
                <a:spcPct val="150000"/>
              </a:lnSpc>
              <a:buFontTx/>
              <a:buChar char="-"/>
            </a:pPr>
            <a:r>
              <a:rPr lang="vi-VN" sz="2600" dirty="0">
                <a:latin typeface="Cambria" panose="02040503050406030204" pitchFamily="18" charset="0"/>
                <a:ea typeface="Cambria" panose="02040503050406030204" pitchFamily="18" charset="0"/>
              </a:rPr>
              <a:t>Với những giá trị mang tính toàn cầu của mình, quần thể di tích Cố đô Huế trở thành di sản văn hoá đầu tiên của Việt Nam được UNESCO ghi tên vào danh mục Di sản thế giới năm 1993.  </a:t>
            </a:r>
            <a:endParaRPr lang="en-US" altLang="en-US" sz="26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p:sp>
        <p:nvSpPr>
          <p:cNvPr id="33809" name="TextBox 2"/>
          <p:cNvSpPr txBox="1">
            <a:spLocks noChangeArrowheads="1"/>
          </p:cNvSpPr>
          <p:nvPr/>
        </p:nvSpPr>
        <p:spPr bwMode="auto">
          <a:xfrm>
            <a:off x="7640863" y="3421534"/>
            <a:ext cx="4082935" cy="522498"/>
          </a:xfrm>
          <a:prstGeom prst="rect">
            <a:avLst/>
          </a:prstGeom>
          <a:solidFill>
            <a:schemeClr val="accent2">
              <a:lumMod val="75000"/>
            </a:schemeClr>
          </a:solidFill>
          <a:ln w="9525">
            <a:noFill/>
            <a:miter lim="800000"/>
            <a:headEnd/>
            <a:tailEnd/>
          </a:ln>
        </p:spPr>
        <p:txBody>
          <a:bodyPr wrap="square">
            <a:spAutoFit/>
          </a:bodyPr>
          <a:lstStyle/>
          <a:p>
            <a:pPr algn="ctr" defTabSz="914377"/>
            <a:r>
              <a:rPr lang="en-US" altLang="en-US" sz="2800" b="1" spc="300" dirty="0">
                <a:solidFill>
                  <a:schemeClr val="bg1"/>
                </a:solidFill>
                <a:latin typeface="SVN-Square" panose="02040603050506020204" pitchFamily="18" charset="0"/>
                <a:cs typeface="Times New Roman" pitchFamily="18" charset="0"/>
                <a:sym typeface="Arial"/>
              </a:rPr>
              <a:t>CỐ ĐÔ HUẾ</a:t>
            </a:r>
          </a:p>
        </p:txBody>
      </p:sp>
    </p:spTree>
    <p:extLst>
      <p:ext uri="{BB962C8B-B14F-4D97-AF65-F5344CB8AC3E}">
        <p14:creationId xmlns:p14="http://schemas.microsoft.com/office/powerpoint/2010/main" val="109133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
                                          </p:val>
                                        </p:tav>
                                        <p:tav tm="100000">
                                          <p:val>
                                            <p:strVal val="#ppt_w"/>
                                          </p:val>
                                        </p:tav>
                                      </p:tavLst>
                                    </p:anim>
                                    <p:anim calcmode="lin" valueType="num">
                                      <p:cBhvr>
                                        <p:cTn id="8" dur="1000" fill="hold"/>
                                        <p:tgtEl>
                                          <p:spTgt spid="33809"/>
                                        </p:tgtEl>
                                        <p:attrNameLst>
                                          <p:attrName>ppt_h</p:attrName>
                                        </p:attrNameLst>
                                      </p:cBhvr>
                                      <p:tavLst>
                                        <p:tav tm="0">
                                          <p:val>
                                            <p:fltVal val="0"/>
                                          </p:val>
                                        </p:tav>
                                        <p:tav tm="100000">
                                          <p:val>
                                            <p:strVal val="#ppt_h"/>
                                          </p:val>
                                        </p:tav>
                                      </p:tavLst>
                                    </p:anim>
                                    <p:anim calcmode="lin" valueType="num">
                                      <p:cBhvr>
                                        <p:cTn id="9" dur="1000" fill="hold"/>
                                        <p:tgtEl>
                                          <p:spTgt spid="33809"/>
                                        </p:tgtEl>
                                        <p:attrNameLst>
                                          <p:attrName>style.rotation</p:attrName>
                                        </p:attrNameLst>
                                      </p:cBhvr>
                                      <p:tavLst>
                                        <p:tav tm="0">
                                          <p:val>
                                            <p:fltVal val="90"/>
                                          </p:val>
                                        </p:tav>
                                        <p:tav tm="100000">
                                          <p:val>
                                            <p:fltVal val="0"/>
                                          </p:val>
                                        </p:tav>
                                      </p:tavLst>
                                    </p:anim>
                                    <p:animEffect transition="in" filter="fade">
                                      <p:cBhvr>
                                        <p:cTn id="10" dur="1000"/>
                                        <p:tgtEl>
                                          <p:spTgt spid="3380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0777">
                                            <p:txEl>
                                              <p:pRg st="0" end="0"/>
                                            </p:txEl>
                                          </p:spTgt>
                                        </p:tgtEl>
                                        <p:attrNameLst>
                                          <p:attrName>style.visibility</p:attrName>
                                        </p:attrNameLst>
                                      </p:cBhvr>
                                      <p:to>
                                        <p:strVal val="visible"/>
                                      </p:to>
                                    </p:set>
                                    <p:anim calcmode="lin" valueType="num">
                                      <p:cBhvr additive="base">
                                        <p:cTn id="15" dur="500" fill="hold"/>
                                        <p:tgtEl>
                                          <p:spTgt spid="16077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0777">
                                            <p:txEl>
                                              <p:pRg st="1" end="1"/>
                                            </p:txEl>
                                          </p:spTgt>
                                        </p:tgtEl>
                                        <p:attrNameLst>
                                          <p:attrName>style.visibility</p:attrName>
                                        </p:attrNameLst>
                                      </p:cBhvr>
                                      <p:to>
                                        <p:strVal val="visible"/>
                                      </p:to>
                                    </p:set>
                                    <p:anim calcmode="lin" valueType="num">
                                      <p:cBhvr additive="base">
                                        <p:cTn id="21" dur="500" fill="hold"/>
                                        <p:tgtEl>
                                          <p:spTgt spid="16077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29133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790</Words>
  <Application>Microsoft Office PowerPoint</Application>
  <PresentationFormat>Widescreen</PresentationFormat>
  <Paragraphs>74</Paragraphs>
  <Slides>29</Slides>
  <Notes>11</Notes>
  <HiddenSlides>0</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29</vt:i4>
      </vt:variant>
    </vt:vector>
  </HeadingPairs>
  <TitlesOfParts>
    <vt:vector size="57" baseType="lpstr">
      <vt:lpstr>#9Slide03 Arima Madurai Black</vt:lpstr>
      <vt:lpstr>#9Slide03 Arima Madurai ExtraLi</vt:lpstr>
      <vt:lpstr>#9Slide06 Carolinea</vt:lpstr>
      <vt:lpstr>#9Slide07 Altus</vt:lpstr>
      <vt:lpstr>#9Slide07 Cadena</vt:lpstr>
      <vt:lpstr>#9Slide07 HoneyCream</vt:lpstr>
      <vt:lpstr>Arial</vt:lpstr>
      <vt:lpstr>Calibri</vt:lpstr>
      <vt:lpstr>Calibri Light</vt:lpstr>
      <vt:lpstr>Cambria</vt:lpstr>
      <vt:lpstr>Cambria Math</vt:lpstr>
      <vt:lpstr>FC Onigiri Outline</vt:lpstr>
      <vt:lpstr>SVN-Bear</vt:lpstr>
      <vt:lpstr>SVN-Newton</vt:lpstr>
      <vt:lpstr>SVN-Square</vt:lpstr>
      <vt:lpstr>Times New Roman</vt:lpstr>
      <vt:lpstr>UTM Alberta Heavy</vt:lpstr>
      <vt:lpstr>UTM Nyala</vt:lpstr>
      <vt:lpstr>UVN Giay Trang</vt:lpstr>
      <vt:lpstr>Office Theme</vt:lpstr>
      <vt:lpstr>5_Office Theme</vt:lpstr>
      <vt:lpstr>2_Office Theme</vt:lpstr>
      <vt:lpstr>7_Office Theme</vt:lpstr>
      <vt:lpstr>14_Office Theme</vt:lpstr>
      <vt:lpstr>16_Office Theme</vt:lpstr>
      <vt:lpstr>12_Office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YEN</cp:lastModifiedBy>
  <cp:revision>45</cp:revision>
  <dcterms:created xsi:type="dcterms:W3CDTF">2022-10-14T05:10:01Z</dcterms:created>
  <dcterms:modified xsi:type="dcterms:W3CDTF">2025-03-13T15:07:47Z</dcterms:modified>
</cp:coreProperties>
</file>