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78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6" r:id="rId21"/>
    <p:sldId id="277" r:id="rId22"/>
    <p:sldId id="280" r:id="rId23"/>
    <p:sldId id="279" r:id="rId24"/>
    <p:sldId id="281" r:id="rId25"/>
    <p:sldId id="282" r:id="rId26"/>
  </p:sldIdLst>
  <p:sldSz cx="12192000" cy="6858000"/>
  <p:notesSz cx="6858000" cy="9144000"/>
  <p:embeddedFontLs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#9Slide07 IcielPony" panose="02000000000000000000" pitchFamily="2" charset="0"/>
      <p:regular r:id="rId32"/>
    </p:embeddedFont>
    <p:embeddedFont>
      <p:font typeface="#9Slide07 Crocante" panose="02000000000000000000" pitchFamily="2" charset="0"/>
      <p:regular r:id="rId33"/>
    </p:embeddedFont>
    <p:embeddedFont>
      <p:font typeface="SVN-Poky's" panose="020B0606040200020203" pitchFamily="34" charset="0"/>
      <p:regular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SVN-Dancing Script" panose="02040603050506020204" pitchFamily="18" charset="0"/>
      <p:regular r:id="rId41"/>
    </p:embeddedFont>
    <p:embeddedFont>
      <p:font typeface="#9Slide05 Bodega Script" pitchFamily="2" charset="0"/>
      <p:regular r:id="rId42"/>
    </p:embeddedFont>
    <p:embeddedFont>
      <p:font typeface="#9Slide07 IcielBC Cubano Normal" panose="00000500000000000000" pitchFamily="2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1D2088"/>
    <a:srgbClr val="F5B78B"/>
    <a:srgbClr val="1189A8"/>
    <a:srgbClr val="5DB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7" y="7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D54D4-1683-453F-A2BD-019CF94E5A0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2BFE0-54C5-4F14-9C14-9116E71CBC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5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6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38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0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4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7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0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4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8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0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7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58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7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4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86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04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8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0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798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4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1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27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3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8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12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35185-37E2-43B1-A84B-A65D2DD646D7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58971" y="-1731521"/>
            <a:ext cx="1035840" cy="1068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804613" y="-1603184"/>
            <a:ext cx="1035840" cy="106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9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73" r:id="rId4"/>
    <p:sldLayoutId id="2147483672" r:id="rId5"/>
    <p:sldLayoutId id="2147483671" r:id="rId6"/>
    <p:sldLayoutId id="2147483670" r:id="rId7"/>
    <p:sldLayoutId id="2147483669" r:id="rId8"/>
    <p:sldLayoutId id="2147483668" r:id="rId9"/>
    <p:sldLayoutId id="2147483667" r:id="rId10"/>
    <p:sldLayoutId id="2147483666" r:id="rId11"/>
    <p:sldLayoutId id="2147483665" r:id="rId12"/>
    <p:sldLayoutId id="2147483664" r:id="rId13"/>
    <p:sldLayoutId id="2147483663" r:id="rId14"/>
    <p:sldLayoutId id="2147483662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  <p:sldLayoutId id="2147483660" r:id="rId25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microsoft.com/office/2007/relationships/hdphoto" Target="../media/hdphoto5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microsoft.com/office/2007/relationships/hdphoto" Target="../media/hdphoto1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12" Type="http://schemas.microsoft.com/office/2007/relationships/hdphoto" Target="../media/hdphoto1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210.png"/><Relationship Id="rId10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9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35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12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openxmlformats.org/officeDocument/2006/relationships/image" Target="../media/image38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9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microsoft.com/office/2007/relationships/hdphoto" Target="../media/hdphoto9.wdp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0" Type="http://schemas.microsoft.com/office/2007/relationships/hdphoto" Target="../media/hdphoto9.wdp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9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40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11" Type="http://schemas.openxmlformats.org/officeDocument/2006/relationships/image" Target="../media/image8.png"/><Relationship Id="rId5" Type="http://schemas.openxmlformats.org/officeDocument/2006/relationships/image" Target="../media/image41.png"/><Relationship Id="rId10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microsoft.com/office/2007/relationships/hdphoto" Target="../media/hdphoto1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41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9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9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24123" y="-2375537"/>
            <a:ext cx="6459756" cy="11147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501" y="-91316"/>
            <a:ext cx="867950" cy="867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02" y="4574167"/>
            <a:ext cx="2173709" cy="2179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603911" y="4078627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671515" y="4303293"/>
            <a:ext cx="2285492" cy="28147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17681" y="-89320"/>
            <a:ext cx="5011015" cy="7020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93469" y="1057265"/>
            <a:ext cx="6590347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16" y="-110341"/>
            <a:ext cx="12192000" cy="7221467"/>
            <a:chOff x="2" y="-103010"/>
            <a:chExt cx="12192000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268541" y="-1691876"/>
              <a:ext cx="7221467" cy="103992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1172" b="17213"/>
          <a:stretch/>
        </p:blipFill>
        <p:spPr>
          <a:xfrm>
            <a:off x="2854341" y="790786"/>
            <a:ext cx="2022458" cy="5419214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5"/>
          <a:srcRect r="11306" b="15532"/>
          <a:stretch/>
        </p:blipFill>
        <p:spPr>
          <a:xfrm>
            <a:off x="924625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ular Callout 11"/>
              <p:cNvSpPr/>
              <p:nvPr/>
            </p:nvSpPr>
            <p:spPr>
              <a:xfrm>
                <a:off x="5351360" y="1434269"/>
                <a:ext cx="4221416" cy="1625920"/>
              </a:xfrm>
              <a:prstGeom prst="wedgeRoundRectCallout">
                <a:avLst>
                  <a:gd name="adj1" fmla="val 57496"/>
                  <a:gd name="adj2" fmla="val 86344"/>
                  <a:gd name="adj3" fmla="val 16667"/>
                </a:avLst>
              </a:prstGeom>
              <a:solidFill>
                <a:schemeClr val="bg1"/>
              </a:solidFill>
              <a:ln w="38100"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/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GB" sz="32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kế</a:t>
                </a:r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bao</a:t>
                </a:r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3200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GB" sz="3200" b="1" dirty="0" smtClean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?</a:t>
                </a:r>
                <a:endPara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ounded Rectangular Callou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1360" y="1434269"/>
                <a:ext cx="4221416" cy="1625920"/>
              </a:xfrm>
              <a:prstGeom prst="wedgeRoundRectCallout">
                <a:avLst>
                  <a:gd name="adj1" fmla="val 57496"/>
                  <a:gd name="adj2" fmla="val 86344"/>
                  <a:gd name="adj3" fmla="val 16667"/>
                </a:avLst>
              </a:prstGeom>
              <a:blipFill>
                <a:blip r:embed="rId6"/>
                <a:stretch>
                  <a:fillRect l="-1300"/>
                </a:stretch>
              </a:blipFill>
              <a:ln w="38100">
                <a:solidFill>
                  <a:schemeClr val="tx2"/>
                </a:solidFill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3496504" y="2269474"/>
            <a:ext cx="921259" cy="440675"/>
          </a:xfrm>
          <a:prstGeom prst="ellipse">
            <a:avLst/>
          </a:prstGeom>
          <a:noFill/>
          <a:ln w="38100">
            <a:solidFill>
              <a:srgbClr val="1D2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Callout 14"/>
              <p:cNvSpPr/>
              <p:nvPr/>
            </p:nvSpPr>
            <p:spPr>
              <a:xfrm>
                <a:off x="6102207" y="3800819"/>
                <a:ext cx="2711286" cy="1210046"/>
              </a:xfrm>
              <a:prstGeom prst="wedgeEllipseCallout">
                <a:avLst>
                  <a:gd name="adj1" fmla="val -113030"/>
                  <a:gd name="adj2" fmla="val -146721"/>
                </a:avLst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GB" sz="3200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 </a:t>
                </a:r>
                <a14:m>
                  <m:oMath xmlns:m="http://schemas.openxmlformats.org/officeDocument/2006/math">
                    <m:r>
                      <a:rPr lang="en-GB" sz="3200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GB" sz="3200" dirty="0">
                  <a:solidFill>
                    <a:srgbClr val="1D208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Oval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207" y="3800819"/>
                <a:ext cx="2711286" cy="1210046"/>
              </a:xfrm>
              <a:prstGeom prst="wedgeEllipseCallout">
                <a:avLst>
                  <a:gd name="adj1" fmla="val -113030"/>
                  <a:gd name="adj2" fmla="val -146721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9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86499" y="-7331"/>
            <a:ext cx="13183417" cy="6858003"/>
            <a:chOff x="-691013" y="0"/>
            <a:chExt cx="131834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842049" y="-3424838"/>
              <a:ext cx="6117293" cy="1318341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1172" b="17213"/>
          <a:stretch/>
        </p:blipFill>
        <p:spPr>
          <a:xfrm>
            <a:off x="9751853" y="949712"/>
            <a:ext cx="1454270" cy="4147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4371991"/>
                  </p:ext>
                </p:extLst>
              </p:nvPr>
            </p:nvGraphicFramePr>
            <p:xfrm>
              <a:off x="1794934" y="1370070"/>
              <a:ext cx="7773809" cy="1036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918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668223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622203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290465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30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26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4371991"/>
                  </p:ext>
                </p:extLst>
              </p:nvPr>
            </p:nvGraphicFramePr>
            <p:xfrm>
              <a:off x="1794934" y="1370070"/>
              <a:ext cx="7773809" cy="1036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918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668223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622203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290465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91606" t="-112941" r="-175182" b="-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0376" t="-112941" r="-80451" b="-3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02358" t="-112941" r="-943" b="-3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Cloud 23"/>
          <p:cNvSpPr/>
          <p:nvPr/>
        </p:nvSpPr>
        <p:spPr>
          <a:xfrm>
            <a:off x="3037530" y="2649936"/>
            <a:ext cx="5876381" cy="2764215"/>
          </a:xfrm>
          <a:prstGeom prst="cloud">
            <a:avLst/>
          </a:prstGeom>
          <a:solidFill>
            <a:srgbClr val="5DB3A1"/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2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28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800" b="1" dirty="0" smtClean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3589866" cy="2101763"/>
          </a:xfrm>
          <a:prstGeom prst="rect">
            <a:avLst/>
          </a:prstGeom>
        </p:spPr>
      </p:pic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9909">
            <a:off x="3759623" y="5451983"/>
            <a:ext cx="1224533" cy="12275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 rot="2423143">
            <a:off x="6564267" y="5152371"/>
            <a:ext cx="1379219" cy="1698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 rot="2384307">
            <a:off x="8850461" y="4858857"/>
            <a:ext cx="1244594" cy="1830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012" l="8876" r="85799">
                        <a14:foregroundMark x1="33728" y1="18563" x2="43195" y2="21557"/>
                        <a14:foregroundMark x1="35503" y1="14970" x2="53846" y2="21557"/>
                      </a14:backgroundRemoval>
                    </a14:imgEffect>
                  </a14:imgLayer>
                </a14:imgProps>
              </a:ext>
            </a:extLst>
          </a:blip>
          <a:srcRect r="4587"/>
          <a:stretch/>
        </p:blipFill>
        <p:spPr>
          <a:xfrm flipH="1">
            <a:off x="-154540" y="4483640"/>
            <a:ext cx="2331160" cy="24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86499" y="-7331"/>
            <a:ext cx="13183417" cy="6858003"/>
            <a:chOff x="-691013" y="0"/>
            <a:chExt cx="131834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842049" y="-3424838"/>
              <a:ext cx="6117293" cy="1318341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1172" b="17213"/>
          <a:stretch/>
        </p:blipFill>
        <p:spPr>
          <a:xfrm>
            <a:off x="9751853" y="949712"/>
            <a:ext cx="1454270" cy="4147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9626546"/>
                  </p:ext>
                </p:extLst>
              </p:nvPr>
            </p:nvGraphicFramePr>
            <p:xfrm>
              <a:off x="1405186" y="1307386"/>
              <a:ext cx="7773809" cy="1036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918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668223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622203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290465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30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26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</a:t>
                          </a:r>
                          <a14:m>
                            <m:oMath xmlns:m="http://schemas.openxmlformats.org/officeDocument/2006/math">
                              <m:r>
                                <a:rPr lang="en-GB" sz="28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9626546"/>
                  </p:ext>
                </p:extLst>
              </p:nvPr>
            </p:nvGraphicFramePr>
            <p:xfrm>
              <a:off x="1405186" y="1307386"/>
              <a:ext cx="7773809" cy="1036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92918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668223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622203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290465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8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en-GB" sz="28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8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8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8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91606" t="-112941" r="-175182" b="-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0376" t="-112941" r="-80451" b="-3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02358" t="-112941" r="-943" b="-317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 23"/>
          <p:cNvSpPr/>
          <p:nvPr/>
        </p:nvSpPr>
        <p:spPr>
          <a:xfrm>
            <a:off x="1405186" y="2800949"/>
            <a:ext cx="8142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hiệt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5185" y="4122902"/>
            <a:ext cx="81425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hiệt</a:t>
            </a:r>
            <a:r>
              <a:rPr lang="en-GB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Sa Pa </a:t>
            </a:r>
            <a:r>
              <a:rPr lang="en-GB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GB" sz="32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lang="en-GB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3589866" cy="2101763"/>
          </a:xfrm>
          <a:prstGeom prst="rect">
            <a:avLst/>
          </a:prstGeom>
        </p:spPr>
      </p:pic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9909">
            <a:off x="3759623" y="5451983"/>
            <a:ext cx="1224533" cy="12275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 rot="2423143">
            <a:off x="6564267" y="5152371"/>
            <a:ext cx="1379219" cy="1698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 rot="2384307">
            <a:off x="8850461" y="4858857"/>
            <a:ext cx="1244594" cy="1830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012" l="8876" r="85799">
                        <a14:foregroundMark x1="33728" y1="18563" x2="43195" y2="21557"/>
                        <a14:foregroundMark x1="35503" y1="14970" x2="53846" y2="21557"/>
                      </a14:backgroundRemoval>
                    </a14:imgEffect>
                  </a14:imgLayer>
                </a14:imgProps>
              </a:ext>
            </a:extLst>
          </a:blip>
          <a:srcRect r="4587"/>
          <a:stretch/>
        </p:blipFill>
        <p:spPr>
          <a:xfrm flipH="1">
            <a:off x="-154540" y="4483640"/>
            <a:ext cx="2331160" cy="24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73129" y="-317663"/>
            <a:ext cx="13329555" cy="7289265"/>
            <a:chOff x="-680932" y="-310332"/>
            <a:chExt cx="13329555" cy="7289265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39213" y="-3330477"/>
              <a:ext cx="7289265" cy="13329555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52426" y="600876"/>
            <a:ext cx="7206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750" y="1528780"/>
            <a:ext cx="4656005" cy="699607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199681" y="2234947"/>
            <a:ext cx="6137967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37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37 </a:t>
            </a:r>
            <a:r>
              <a:rPr kumimoji="0" lang="en-US" altLang="en-US" sz="2800" b="0" i="0" u="none" strike="noStrike" cap="none" normalizeH="0" baseline="3000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1D2088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kumimoji="0" lang="en-US" altLang="en-US" sz="2800" b="0" i="0" u="none" strike="noStrike" cap="none" normalizeH="0" baseline="3000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1D2088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FontTx/>
              <a:buChar char="•"/>
            </a:pPr>
            <a:r>
              <a:rPr lang="en-GB" altLang="en-US" sz="28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28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altLang="en-US" sz="28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cơ thể của Nam </a:t>
            </a:r>
            <a:r>
              <a:rPr lang="vi-VN" altLang="en-US" sz="28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altLang="en-US" sz="28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2800" baseline="300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altLang="en-US" sz="28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2800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sz="2800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9681" y="1098312"/>
            <a:ext cx="146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altLang="en-US" sz="28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28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28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536090" y="4939208"/>
            <a:ext cx="532707" cy="4141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536091" y="5449229"/>
            <a:ext cx="532707" cy="4141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493" y="1531336"/>
            <a:ext cx="3988473" cy="415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1" grpId="0"/>
      <p:bldP spid="19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73129" y="-317663"/>
            <a:ext cx="13329555" cy="7289265"/>
            <a:chOff x="-680932" y="-310332"/>
            <a:chExt cx="13329555" cy="7289265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39213" y="-3330477"/>
              <a:ext cx="7289265" cy="13329555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3" b="89943" l="1143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13673">
            <a:off x="1022611" y="-158589"/>
            <a:ext cx="8135928" cy="508495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 rot="3115759">
            <a:off x="3843247" y="2404515"/>
            <a:ext cx="921259" cy="630145"/>
          </a:xfrm>
          <a:prstGeom prst="ellipse">
            <a:avLst/>
          </a:prstGeom>
          <a:noFill/>
          <a:ln w="38100">
            <a:solidFill>
              <a:srgbClr val="1D2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Callout 14"/>
              <p:cNvSpPr/>
              <p:nvPr/>
            </p:nvSpPr>
            <p:spPr>
              <a:xfrm rot="21209367">
                <a:off x="6116073" y="3517988"/>
                <a:ext cx="4368971" cy="1924450"/>
              </a:xfrm>
              <a:prstGeom prst="wedgeEllipseCallout">
                <a:avLst>
                  <a:gd name="adj1" fmla="val -79406"/>
                  <a:gd name="adj2" fmla="val -109079"/>
                </a:avLst>
              </a:prstGeom>
              <a:solidFill>
                <a:schemeClr val="bg1"/>
              </a:solidFill>
              <a:ln w="38100">
                <a:solidFill>
                  <a:srgbClr val="1189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cơ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người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bình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thường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3200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37 </a:t>
                </a:r>
                <a14:m>
                  <m:oMath xmlns:m="http://schemas.openxmlformats.org/officeDocument/2006/math">
                    <m:r>
                      <a:rPr lang="en-GB" sz="3200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GB" sz="3200" dirty="0">
                  <a:solidFill>
                    <a:srgbClr val="1D208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Oval Callout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09367">
                <a:off x="6116073" y="3517988"/>
                <a:ext cx="4368971" cy="1924450"/>
              </a:xfrm>
              <a:prstGeom prst="wedgeEllipseCallout">
                <a:avLst>
                  <a:gd name="adj1" fmla="val -79406"/>
                  <a:gd name="adj2" fmla="val -109079"/>
                </a:avLst>
              </a:prstGeom>
              <a:blipFill>
                <a:blip r:embed="rId7"/>
                <a:stretch>
                  <a:fillRect b="-5055"/>
                </a:stretch>
              </a:blipFill>
              <a:ln w="38100">
                <a:solidFill>
                  <a:srgbClr val="1189A8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5921" y="4753"/>
            <a:ext cx="3589866" cy="21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86777" y="-317663"/>
            <a:ext cx="13329555" cy="7289265"/>
            <a:chOff x="-680932" y="-310332"/>
            <a:chExt cx="13329555" cy="7289265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39213" y="-3330477"/>
              <a:ext cx="7289265" cy="13329555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93460" y="4728942"/>
            <a:ext cx="739637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3600" b="0" i="0" u="none" strike="noStrike" cap="none" normalizeH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altLang="en-US" sz="3600" b="0" i="0" u="none" strike="noStrike" cap="none" normalizeH="0" baseline="3000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endParaRPr kumimoji="0" lang="en-US" altLang="en-US" sz="3600" b="0" i="0" u="none" strike="noStrike" cap="none" normalizeH="0" baseline="0" dirty="0" smtClean="0">
              <a:ln>
                <a:noFill/>
              </a:ln>
              <a:solidFill>
                <a:srgbClr val="1D2088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en-US" sz="36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altLang="en-US" sz="36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cơ thể của Nam </a:t>
            </a:r>
            <a:r>
              <a:rPr lang="vi-VN" altLang="en-US" sz="36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altLang="en-US" sz="36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3600" baseline="300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altLang="en-US" sz="36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en-US" sz="3600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056353" y="4747900"/>
            <a:ext cx="664566" cy="48447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</a:t>
            </a:r>
            <a:endParaRPr lang="en-GB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165537" y="5305204"/>
            <a:ext cx="700936" cy="45890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</a:t>
            </a:r>
            <a:endParaRPr lang="en-GB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054" y="756651"/>
            <a:ext cx="4956166" cy="3733451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5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5921" y="4753"/>
            <a:ext cx="3589866" cy="210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97077" y="1673287"/>
            <a:ext cx="905944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73129" y="-317663"/>
            <a:ext cx="13329555" cy="7289265"/>
            <a:chOff x="-680932" y="-310332"/>
            <a:chExt cx="13329555" cy="7289265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39213" y="-3330477"/>
              <a:ext cx="7289265" cy="13329555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41909" y="895918"/>
            <a:ext cx="10522208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u="sng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200" b="1" u="sng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r>
              <a:rPr kumimoji="0" lang="en-US" altLang="en-US" sz="3200" b="1" strike="noStrike" cap="none" normalizeH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200" b="1" u="none" strike="noStrike" cap="none" normalizeH="0" baseline="0" dirty="0" smtClean="0">
                <a:ln>
                  <a:noFill/>
                </a:ln>
                <a:solidFill>
                  <a:srgbClr val="1D2088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7694" y="3739015"/>
            <a:ext cx="10294044" cy="222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altLang="en-US" sz="3200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461224"/>
                  </p:ext>
                </p:extLst>
              </p:nvPr>
            </p:nvGraphicFramePr>
            <p:xfrm>
              <a:off x="2039804" y="2285391"/>
              <a:ext cx="8128000" cy="1280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286121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7280407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7940053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7229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Buổi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Sáng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Trưa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Đêm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77159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3600" b="1" baseline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3600" b="1" baseline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36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15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72741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461224"/>
                  </p:ext>
                </p:extLst>
              </p:nvPr>
            </p:nvGraphicFramePr>
            <p:xfrm>
              <a:off x="2039804" y="2285391"/>
              <a:ext cx="8128000" cy="1280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286121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7280407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7940053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722916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Buổi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Sáng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Trưa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Đêm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771594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3600" b="1" baseline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3600" b="1" baseline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601" t="-115238" r="-201201" b="-3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0000" t="-115238" r="-100599" b="-3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0901" t="-115238" r="-901" b="-3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72741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8768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86777" y="-317663"/>
            <a:ext cx="13329555" cy="7289265"/>
            <a:chOff x="-680932" y="-310332"/>
            <a:chExt cx="13329555" cy="7289265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39213" y="-3330477"/>
              <a:ext cx="7289265" cy="13329555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15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5921" y="4753"/>
            <a:ext cx="3589866" cy="21017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6753" y="2333782"/>
            <a:ext cx="101007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Nhiệt độ không khí vào buổi sáng là 27 </a:t>
            </a:r>
            <a:r>
              <a:rPr 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  <a:p>
            <a:pPr algn="just">
              <a:lnSpc>
                <a:spcPct val="150000"/>
              </a:lnSpc>
            </a:pP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không khí vào trưa là 36 </a:t>
            </a:r>
            <a:r>
              <a:rPr 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  <a:p>
            <a:pPr algn="just">
              <a:lnSpc>
                <a:spcPct val="150000"/>
              </a:lnSpc>
            </a:pPr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không khí vào buổi đêm là 15 </a:t>
            </a:r>
            <a:r>
              <a:rPr 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Nhiệt độ thấp nhất là 15 </a:t>
            </a:r>
            <a:r>
              <a:rPr 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và nhiệt độ cao nhất là 36 </a:t>
            </a:r>
            <a:r>
              <a:rPr lang="vi-VN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4919648"/>
                  </p:ext>
                </p:extLst>
              </p:nvPr>
            </p:nvGraphicFramePr>
            <p:xfrm>
              <a:off x="2039961" y="926341"/>
              <a:ext cx="8128000" cy="1280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286121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7280407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7940053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7229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Buổi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Sáng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Trưa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Đêm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77159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3600" b="1" baseline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3600" b="1" baseline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36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3600" b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15 </a:t>
                          </a:r>
                          <a14:m>
                            <m:oMath xmlns:m="http://schemas.openxmlformats.org/officeDocument/2006/math">
                              <m:r>
                                <a:rPr lang="en-GB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72741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4919648"/>
                  </p:ext>
                </p:extLst>
              </p:nvPr>
            </p:nvGraphicFramePr>
            <p:xfrm>
              <a:off x="2039961" y="926341"/>
              <a:ext cx="8128000" cy="12801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24286121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417280407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57940053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210722916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Buổi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Sáng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Trưa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Đêm</a:t>
                          </a:r>
                          <a:endParaRPr lang="en-GB" sz="3600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771594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3600" b="1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3600" b="1" baseline="0" dirty="0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3600" b="1" baseline="0" dirty="0" err="1" smtClean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endParaRPr lang="en-GB" sz="36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601" t="-115238" r="-201201" b="-3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0000" t="-115238" r="-100599" b="-3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0901" t="-115238" r="-901" b="-3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72741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62306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446356" cy="6858003"/>
            <a:chOff x="2" y="0"/>
            <a:chExt cx="12446356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4915751" y="-2344263"/>
              <a:ext cx="5103375" cy="9957839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4001307" y="1040964"/>
                <a:ext cx="7165076" cy="29546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kumimoji="0" lang="en-US" altLang="en-US" sz="3200" b="1" u="sng" strike="noStrike" cap="none" normalizeH="0" baseline="0" dirty="0" err="1" smtClean="0">
                    <a:ln>
                      <a:noFill/>
                    </a:ln>
                    <a:solidFill>
                      <a:srgbClr val="1D2088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kumimoji="0" lang="en-US" altLang="en-US" sz="3200" b="1" u="sng" strike="noStrike" cap="none" normalizeH="0" baseline="0" dirty="0" smtClean="0">
                    <a:ln>
                      <a:noFill/>
                    </a:ln>
                    <a:solidFill>
                      <a:srgbClr val="1D2088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2:</a:t>
                </a:r>
                <a:r>
                  <a:rPr kumimoji="0" lang="en-US" altLang="en-US" sz="3200" b="1" strike="noStrike" cap="none" normalizeH="0" dirty="0" smtClean="0">
                    <a:ln>
                      <a:noFill/>
                    </a:ln>
                    <a:solidFill>
                      <a:srgbClr val="1D2088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altLang="en-US" sz="3200" b="1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ba người đo nhiệt độ cơ thể được kết quả lần lượt là: 38 </a:t>
                </a:r>
                <a14:m>
                  <m:oMath xmlns:m="http://schemas.openxmlformats.org/officeDocument/2006/math">
                    <m:r>
                      <a:rPr lang="en-GB" sz="3200" b="1" i="1" smtClean="0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vi-VN" altLang="en-US" sz="3200" b="1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37 </a:t>
                </a:r>
                <a14:m>
                  <m:oMath xmlns:m="http://schemas.openxmlformats.org/officeDocument/2006/math">
                    <m:r>
                      <a:rPr lang="en-GB" sz="3200" b="1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vi-VN" altLang="en-US" sz="3200" b="1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39 </a:t>
                </a:r>
                <a14:m>
                  <m:oMath xmlns:m="http://schemas.openxmlformats.org/officeDocument/2006/math">
                    <m:r>
                      <a:rPr lang="en-GB" sz="3200" b="1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vi-VN" altLang="en-US" sz="3200" b="1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Hỏi trong ba nhiệt độ trên, nhiệt độ nào cao hơn nhiệt độ cơ thể của người bình thường? Biết nhiệt độ cơ thể của người bình thường là 37 </a:t>
                </a:r>
                <a14:m>
                  <m:oMath xmlns:m="http://schemas.openxmlformats.org/officeDocument/2006/math">
                    <m:r>
                      <a:rPr lang="en-GB" sz="3200" b="1" i="1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vi-VN" altLang="en-US" sz="32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vi-VN" altLang="en-US" sz="3200" b="1" dirty="0">
                  <a:solidFill>
                    <a:srgbClr val="1D208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1307" y="1040964"/>
                <a:ext cx="7165076" cy="2954655"/>
              </a:xfrm>
              <a:prstGeom prst="rect">
                <a:avLst/>
              </a:prstGeom>
              <a:blipFill>
                <a:blip r:embed="rId5"/>
                <a:stretch>
                  <a:fillRect l="-3401" t="-3719" r="-3401" b="-80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23" y="4358632"/>
            <a:ext cx="2357641" cy="2363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9628023" y="4230608"/>
            <a:ext cx="2139321" cy="2634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7087392" y="3806455"/>
            <a:ext cx="2115975" cy="31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1223" y="1557453"/>
            <a:ext cx="903505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424618" cy="6858003"/>
            <a:chOff x="2" y="0"/>
            <a:chExt cx="12424618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470217" y="-2709889"/>
              <a:ext cx="3950967" cy="9957839"/>
            </a:xfrm>
            <a:prstGeom prst="rect">
              <a:avLst/>
            </a:prstGeom>
          </p:spPr>
        </p:pic>
      </p:grp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23" y="4358632"/>
            <a:ext cx="2357641" cy="2363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9628023" y="4230608"/>
            <a:ext cx="2139321" cy="2634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7087392" y="3806455"/>
            <a:ext cx="2115975" cy="31129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00235" y="1114868"/>
            <a:ext cx="7300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&lt; 38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;  37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&lt; 39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 </a:t>
            </a:r>
            <a:endParaRPr lang="en-GB" sz="3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hiệt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38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và 39 </a:t>
            </a:r>
            <a:r>
              <a:rPr lang="vi-VN" sz="36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cao hơn nhiệt độ cơ thể của người bình thường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53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470375" cy="6858003"/>
            <a:chOff x="2" y="0"/>
            <a:chExt cx="12470375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3810649" y="-2664568"/>
              <a:ext cx="5868563" cy="11450893"/>
            </a:xfrm>
            <a:prstGeom prst="rect">
              <a:avLst/>
            </a:prstGeom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75704" y="882210"/>
            <a:ext cx="8025903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alt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vi-VN" alt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</a:t>
            </a:r>
            <a:r>
              <a:rPr lang="vi-VN" alt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 ở nhà</a:t>
            </a:r>
            <a:r>
              <a:rPr lang="vi-VN" altLang="en-US" sz="32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altLang="en-US" sz="3200" b="1" dirty="0" smtClean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altLang="en-US" sz="1400" b="1" u="sng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buAutoNum type="alphaLcParenR"/>
            </a:pPr>
            <a:r>
              <a:rPr lang="en-GB" altLang="en-US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en-US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vi-VN" altLang="en-US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tiết thay đổi, em xem nhiệt kế đo nhiệt độ không khí để biết trời nóng hay lạnh mà mặc quần áo cho phù hợp</a:t>
            </a:r>
            <a:r>
              <a:rPr lang="vi-VN" altLang="en-US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altLang="en-US" sz="3200" b="1" dirty="0" smtClean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altLang="en-US" sz="1400" b="1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altLang="en-US" sz="32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Khi thấy người sốt nóng, khó chịu, em hãy nhờ người lớn dung nhiệt kế đo nhiệt độ cơ thể để được thăm khám kịp thời</a:t>
            </a:r>
            <a:r>
              <a:rPr lang="vi-VN" altLang="en-US" sz="32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altLang="en-US" sz="3200" b="1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8602134" y="-7331"/>
            <a:ext cx="3589866" cy="2101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500" y="5297757"/>
            <a:ext cx="1529134" cy="15329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10681624" y="4725148"/>
            <a:ext cx="1673734" cy="2061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  <a14:backgroundMark x1="19211" y1="22307" x2="19850" y2="37804"/>
                        <a14:backgroundMark x1="20714" y1="44892" x2="19474" y2="34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4" r="61389"/>
          <a:stretch/>
        </p:blipFill>
        <p:spPr>
          <a:xfrm>
            <a:off x="182283" y="258992"/>
            <a:ext cx="2929406" cy="6807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8221378" y="4665515"/>
            <a:ext cx="1521389" cy="22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6581" y="1690688"/>
            <a:ext cx="9059441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16" y="-110341"/>
            <a:ext cx="12192000" cy="7221467"/>
            <a:chOff x="2" y="-103010"/>
            <a:chExt cx="12192000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268541" y="-1691876"/>
              <a:ext cx="7221467" cy="10399200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924625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3496504" y="2269474"/>
            <a:ext cx="921259" cy="440675"/>
          </a:xfrm>
          <a:prstGeom prst="ellipse">
            <a:avLst/>
          </a:prstGeom>
          <a:noFill/>
          <a:ln w="38100">
            <a:solidFill>
              <a:srgbClr val="1D2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4651" y="1411201"/>
            <a:ext cx="5031512" cy="54394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26042" y="1184297"/>
            <a:ext cx="7148945" cy="2611027"/>
            <a:chOff x="2265932" y="2832186"/>
            <a:chExt cx="9548469" cy="4091651"/>
          </a:xfrm>
        </p:grpSpPr>
        <p:grpSp>
          <p:nvGrpSpPr>
            <p:cNvPr id="14" name="Group 13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1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1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6" name="Rectangle 10"/>
            <p:cNvSpPr/>
            <p:nvPr/>
          </p:nvSpPr>
          <p:spPr>
            <a:xfrm>
              <a:off x="2265932" y="3058019"/>
              <a:ext cx="9548469" cy="3865818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3600" b="1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3600" b="1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3600" b="1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600" b="1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3600" b="1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b="1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3600" b="1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3600" b="1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3600" b="1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3600" b="1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3600" b="1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b="1" i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3600" b="1" i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lvl="0" indent="-457200" algn="ctr">
                <a:buFontTx/>
                <a:buChar char="-"/>
              </a:pPr>
              <a:endPara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188" y="5303553"/>
            <a:ext cx="1529134" cy="15329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7595312" y="4730944"/>
            <a:ext cx="1673734" cy="20613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5135066" y="4671311"/>
            <a:ext cx="1521389" cy="22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16" y="-110341"/>
            <a:ext cx="12192000" cy="7221467"/>
            <a:chOff x="2" y="-103010"/>
            <a:chExt cx="12192000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268541" y="-1691876"/>
              <a:ext cx="7221467" cy="10399200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924625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188" y="5303553"/>
            <a:ext cx="1529134" cy="15329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7595312" y="4730944"/>
            <a:ext cx="1673734" cy="20613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5135066" y="4671311"/>
            <a:ext cx="1521389" cy="223819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838134" y="913342"/>
            <a:ext cx="6934200" cy="3276600"/>
            <a:chOff x="1978325" y="680782"/>
            <a:chExt cx="6934200" cy="3276600"/>
          </a:xfrm>
        </p:grpSpPr>
        <p:grpSp>
          <p:nvGrpSpPr>
            <p:cNvPr id="23" name="Group 22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27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p:sp>
            <p:nvSpPr>
              <p:cNvPr id="26" name="Rectangle 10"/>
              <p:cNvSpPr/>
              <p:nvPr/>
            </p:nvSpPr>
            <p:spPr>
              <a:xfrm>
                <a:off x="2520262" y="2553497"/>
                <a:ext cx="8711880" cy="637936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endParaRPr lang="vi-VN" sz="24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32965" y="1048260"/>
              <a:ext cx="629871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Tx/>
                <a:buChar char="-"/>
              </a:pP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GB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GB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GB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 algn="just">
                <a:buFontTx/>
                <a:buChar char="-"/>
              </a:pP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000" b="1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658697" y="1418528"/>
            <a:ext cx="5031512" cy="54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1" y="497224"/>
            <a:ext cx="11256215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70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2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8" y="1529098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8" y="3044206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4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1" y="4960299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70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70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505" y="-2667001"/>
            <a:ext cx="6858003" cy="12192000"/>
          </a:xfrm>
          <a:prstGeom prst="rect">
            <a:avLst/>
          </a:prstGeom>
        </p:spPr>
      </p:pic>
      <p:pic>
        <p:nvPicPr>
          <p:cNvPr id="7" name="Bài Học Nóng Và Lạnh _ Little Angel Tiếng Việt _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42" y="558282"/>
            <a:ext cx="10309036" cy="5798702"/>
          </a:xfrm>
        </p:spPr>
      </p:pic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58046" y="142665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3505" y="-2667001"/>
            <a:ext cx="6858003" cy="12192000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00846" y="-3"/>
            <a:ext cx="4825218" cy="2825026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65936" y="1412510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2931228" y="685782"/>
            <a:ext cx="8342115" cy="3999107"/>
            <a:chOff x="2931228" y="685782"/>
            <a:chExt cx="8342115" cy="5068298"/>
          </a:xfrm>
        </p:grpSpPr>
        <p:sp>
          <p:nvSpPr>
            <p:cNvPr id="4" name="Cloud 3"/>
            <p:cNvSpPr/>
            <p:nvPr/>
          </p:nvSpPr>
          <p:spPr>
            <a:xfrm>
              <a:off x="2931228" y="685782"/>
              <a:ext cx="8342115" cy="5068298"/>
            </a:xfrm>
            <a:prstGeom prst="cloud">
              <a:avLst/>
            </a:prstGeom>
            <a:solidFill>
              <a:srgbClr val="8BCCF0"/>
            </a:solidFill>
            <a:ln>
              <a:solidFill>
                <a:srgbClr val="8B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Cloud 11"/>
            <p:cNvSpPr/>
            <p:nvPr/>
          </p:nvSpPr>
          <p:spPr>
            <a:xfrm>
              <a:off x="3167603" y="850231"/>
              <a:ext cx="7981660" cy="4780547"/>
            </a:xfrm>
            <a:prstGeom prst="cloud">
              <a:avLst/>
            </a:prstGeom>
            <a:noFill/>
            <a:ln w="28575">
              <a:solidFill>
                <a:srgbClr val="1D208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Cloud 13"/>
            <p:cNvSpPr/>
            <p:nvPr/>
          </p:nvSpPr>
          <p:spPr>
            <a:xfrm>
              <a:off x="3304674" y="957687"/>
              <a:ext cx="7750965" cy="4528713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Cloud 16"/>
            <p:cNvSpPr/>
            <p:nvPr/>
          </p:nvSpPr>
          <p:spPr>
            <a:xfrm>
              <a:off x="3395798" y="1044149"/>
              <a:ext cx="7560960" cy="4329956"/>
            </a:xfrm>
            <a:prstGeom prst="cloud">
              <a:avLst/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97964" y="1775476"/>
            <a:ext cx="5805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8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800" b="1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42057" y="-175003"/>
            <a:ext cx="12438573" cy="7309536"/>
            <a:chOff x="-246571" y="-167672"/>
            <a:chExt cx="12438573" cy="7309536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1829472" y="-2243715"/>
              <a:ext cx="7309536" cy="11461621"/>
            </a:xfrm>
            <a:prstGeom prst="rect">
              <a:avLst/>
            </a:prstGeom>
          </p:spPr>
        </p:pic>
      </p:grp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4"/>
          <a:srcRect r="11306" b="15532"/>
          <a:stretch/>
        </p:blipFill>
        <p:spPr>
          <a:xfrm>
            <a:off x="9367490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507431" y="1434269"/>
            <a:ext cx="8130268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biết, cảm nhận được nóng hơn, lạnh hơn. Từ đó bước đầu làm quen biểu tượng nhiệt độ.</a:t>
            </a:r>
            <a:endParaRPr lang="en-GB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đơn vị đo nhiệt độ (</a:t>
            </a:r>
            <a:r>
              <a:rPr lang="nl-NL" sz="2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. Đọc, viết được đơn vị đo nhiệt độ (</a:t>
            </a:r>
            <a:r>
              <a:rPr lang="nl-NL" sz="2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  <a:endParaRPr lang="en-GB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và bước đầu làm quen,sử dụng được nhiệt kế đo nhiệt độ không khí và nhiệt kế đo thân nhiệt.</a:t>
            </a:r>
            <a:endParaRPr lang="en-GB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 hoạt động quan sát thời tiết. Đọc bản tin dự báo thời tiết, nhiệt độ không khí. Qua hoạt động theo dõi nhiệt độ cơ thể ( lúc bình thường, lúc nóng sốt ...) HS  phát triển năng lực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nl-NL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luận, tư duy toán học và năng lực giao tiếp toán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439719" y="786352"/>
            <a:ext cx="6148291" cy="599633"/>
            <a:chOff x="2181788" y="1684700"/>
            <a:chExt cx="7960174" cy="525325"/>
          </a:xfrm>
        </p:grpSpPr>
        <p:sp>
          <p:nvSpPr>
            <p:cNvPr id="14" name="TextBox 13"/>
            <p:cNvSpPr txBox="1"/>
            <p:nvPr/>
          </p:nvSpPr>
          <p:spPr>
            <a:xfrm>
              <a:off x="2207260" y="1684700"/>
              <a:ext cx="7934702" cy="51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Yêu</a:t>
              </a:r>
              <a:r>
                <a:rPr lang="en-GB" sz="3200" dirty="0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cầu</a:t>
              </a:r>
              <a:r>
                <a:rPr lang="en-GB" sz="3200" dirty="0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cần</a:t>
              </a:r>
              <a:r>
                <a:rPr lang="en-GB" sz="3200" dirty="0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381000">
                    <a:solidFill>
                      <a:schemeClr val="tx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đạt</a:t>
              </a:r>
              <a:endParaRPr lang="en-GB" sz="3200" dirty="0">
                <a:ln w="381000">
                  <a:solidFill>
                    <a:schemeClr val="tx1"/>
                  </a:solidFill>
                </a:ln>
                <a:pattFill prst="pct5">
                  <a:fgClr>
                    <a:schemeClr val="bg1"/>
                  </a:fgClr>
                  <a:bgClr>
                    <a:srgbClr val="DC2D00"/>
                  </a:bgClr>
                </a:pattFill>
                <a:latin typeface="#9Slide07 Crocante" panose="02000000000000000000" pitchFamily="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81788" y="1697717"/>
              <a:ext cx="7934702" cy="51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Yêu</a:t>
              </a:r>
              <a:r>
                <a:rPr lang="en-GB" sz="3200" dirty="0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cầu</a:t>
              </a:r>
              <a:r>
                <a:rPr lang="en-GB" sz="3200" dirty="0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cần</a:t>
              </a:r>
              <a:r>
                <a:rPr lang="en-GB" sz="3200" dirty="0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>
                  <a:ln w="254000">
                    <a:solidFill>
                      <a:schemeClr val="bg1"/>
                    </a:solidFill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đạt</a:t>
              </a:r>
              <a:endParaRPr lang="en-GB" sz="3200" dirty="0">
                <a:ln w="254000">
                  <a:solidFill>
                    <a:schemeClr val="bg1"/>
                  </a:solidFill>
                </a:ln>
                <a:pattFill prst="pct5">
                  <a:fgClr>
                    <a:schemeClr val="bg1"/>
                  </a:fgClr>
                  <a:bgClr>
                    <a:srgbClr val="DC2D00"/>
                  </a:bgClr>
                </a:pattFill>
                <a:latin typeface="#9Slide07 Crocante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94525" y="1697717"/>
              <a:ext cx="7934702" cy="512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Yêu</a:t>
              </a:r>
              <a:r>
                <a:rPr lang="en-GB" sz="3200" dirty="0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cầu</a:t>
              </a:r>
              <a:r>
                <a:rPr lang="en-GB" sz="3200" dirty="0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cần</a:t>
              </a:r>
              <a:r>
                <a:rPr lang="en-GB" sz="3200" dirty="0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 </a:t>
              </a:r>
              <a:r>
                <a:rPr lang="en-GB" sz="3200" dirty="0" err="1" smtClean="0">
                  <a:ln w="15875">
                    <a:solidFill>
                      <a:schemeClr val="tx1"/>
                    </a:solidFill>
                    <a:prstDash val="dash"/>
                  </a:ln>
                  <a:pattFill prst="pct5">
                    <a:fgClr>
                      <a:schemeClr val="bg1"/>
                    </a:fgClr>
                    <a:bgClr>
                      <a:srgbClr val="DC2D00"/>
                    </a:bgClr>
                  </a:pattFill>
                  <a:latin typeface="#9Slide07 Crocante" panose="02000000000000000000" pitchFamily="2" charset="0"/>
                </a:rPr>
                <a:t>đạt</a:t>
              </a:r>
              <a:endParaRPr lang="en-GB" sz="3200" dirty="0">
                <a:ln w="15875">
                  <a:solidFill>
                    <a:schemeClr val="tx1"/>
                  </a:solidFill>
                  <a:prstDash val="dash"/>
                </a:ln>
                <a:pattFill prst="pct5">
                  <a:fgClr>
                    <a:schemeClr val="tx1"/>
                  </a:fgClr>
                  <a:bgClr>
                    <a:schemeClr val="bg1"/>
                  </a:bgClr>
                </a:pattFill>
                <a:latin typeface="#9Slide07 Crocante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92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71223" y="1750491"/>
            <a:ext cx="9035055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616703" y="-115764"/>
            <a:ext cx="13183417" cy="7221467"/>
            <a:chOff x="-621217" y="-108433"/>
            <a:chExt cx="13183417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51628" y="3303233"/>
            <a:ext cx="2649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GB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11664"/>
          <a:stretch/>
        </p:blipFill>
        <p:spPr>
          <a:xfrm>
            <a:off x="1364022" y="873087"/>
            <a:ext cx="6310229" cy="24180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r="4587"/>
          <a:stretch/>
        </p:blipFill>
        <p:spPr>
          <a:xfrm>
            <a:off x="8628838" y="2875981"/>
            <a:ext cx="2097547" cy="217237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74259" y="769247"/>
            <a:ext cx="654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sz="3600" dirty="0"/>
          </a:p>
        </p:txBody>
      </p:sp>
      <p:sp>
        <p:nvSpPr>
          <p:cNvPr id="27" name="Rectangle 26"/>
          <p:cNvSpPr/>
          <p:nvPr/>
        </p:nvSpPr>
        <p:spPr>
          <a:xfrm>
            <a:off x="3989839" y="3313246"/>
            <a:ext cx="2649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Chai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nguội</a:t>
            </a:r>
            <a:endParaRPr lang="en-GB" sz="2400" dirty="0"/>
          </a:p>
        </p:txBody>
      </p:sp>
      <p:sp>
        <p:nvSpPr>
          <p:cNvPr id="28" name="Rectangle 27"/>
          <p:cNvSpPr/>
          <p:nvPr/>
        </p:nvSpPr>
        <p:spPr>
          <a:xfrm>
            <a:off x="6461338" y="3315228"/>
            <a:ext cx="2649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endParaRPr lang="en-GB" sz="2400" dirty="0"/>
          </a:p>
        </p:txBody>
      </p:sp>
      <p:sp>
        <p:nvSpPr>
          <p:cNvPr id="29" name="Rounded Rectangular Callout 28"/>
          <p:cNvSpPr/>
          <p:nvPr/>
        </p:nvSpPr>
        <p:spPr>
          <a:xfrm>
            <a:off x="7939537" y="1061156"/>
            <a:ext cx="3304195" cy="1359178"/>
          </a:xfrm>
          <a:prstGeom prst="wedgeRoundRectCallout">
            <a:avLst>
              <a:gd name="adj1" fmla="val -4744"/>
              <a:gd name="adj2" fmla="val 81869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A, chai B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C.</a:t>
            </a:r>
            <a:endParaRPr lang="en-GB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>
            <a:off x="7168444" y="915158"/>
            <a:ext cx="4221416" cy="1625920"/>
          </a:xfrm>
          <a:prstGeom prst="wedgeRoundRectCallout">
            <a:avLst>
              <a:gd name="adj1" fmla="val -5399"/>
              <a:gd name="adj2" fmla="val 70760"/>
              <a:gd name="adj3" fmla="val 16667"/>
            </a:avLst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GB" sz="24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GB" sz="24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400" b="1" dirty="0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chai B.</a:t>
            </a:r>
          </a:p>
          <a:p>
            <a:pPr algn="just"/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GB" sz="24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GB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4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GB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chai B.</a:t>
            </a:r>
            <a:endParaRPr lang="en-GB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745629" y="3932298"/>
                <a:ext cx="7206971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Theo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bản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tin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tiết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đêm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Nội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C.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10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Mười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xê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tế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28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10</a:t>
                </a:r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GB" sz="2800" b="1" dirty="0">
                  <a:solidFill>
                    <a:srgbClr val="1D208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629" y="3932298"/>
                <a:ext cx="7206971" cy="2246769"/>
              </a:xfrm>
              <a:prstGeom prst="rect">
                <a:avLst/>
              </a:prstGeom>
              <a:blipFill>
                <a:blip r:embed="rId8"/>
                <a:stretch>
                  <a:fillRect l="-1691" t="-2710" r="-1691" b="-65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1159591" y="3836188"/>
            <a:ext cx="654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6141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7" grpId="0"/>
      <p:bldP spid="28" grpId="0"/>
      <p:bldP spid="29" grpId="0" animBg="1"/>
      <p:bldP spid="29" grpId="1" animBg="1"/>
      <p:bldP spid="30" grpId="0" animBg="1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" b="100000" l="1397" r="99089">
                        <a14:foregroundMark x1="41069" y1="3697" x2="59781" y2="95273"/>
                        <a14:foregroundMark x1="59478" y1="2909" x2="38032" y2="94485"/>
                        <a14:foregroundMark x1="38821" y1="4182" x2="37363" y2="85152"/>
                        <a14:foregroundMark x1="40462" y1="4364" x2="58505" y2="2909"/>
                        <a14:foregroundMark x1="60571" y1="4667" x2="60571" y2="94606"/>
                        <a14:foregroundMark x1="40948" y1="14303" x2="39976" y2="80970"/>
                        <a14:foregroundMark x1="46537" y1="4364" x2="50608" y2="97333"/>
                        <a14:foregroundMark x1="38700" y1="91697" x2="58991" y2="91697"/>
                        <a14:foregroundMark x1="58505" y1="90909" x2="53159" y2="15091"/>
                        <a14:foregroundMark x1="51397" y1="7091" x2="51397" y2="5152"/>
                        <a14:foregroundMark x1="51094" y1="3030" x2="61543" y2="45636"/>
                        <a14:foregroundMark x1="43013" y1="22485" x2="43682" y2="65697"/>
                        <a14:foregroundMark x1="46051" y1="59939" x2="46051" y2="27939"/>
                        <a14:foregroundMark x1="27096" y1="24606" x2="29465" y2="30545"/>
                        <a14:foregroundMark x1="2430" y1="48182" x2="7108" y2="52667"/>
                        <a14:foregroundMark x1="87485" y1="21394" x2="86209" y2="25030"/>
                        <a14:foregroundMark x1="96476" y1="47394" x2="96355" y2="54000"/>
                        <a14:foregroundMark x1="55589" y1="31939" x2="59903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19" y="4293958"/>
            <a:ext cx="2357641" cy="2363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12" b="94004" l="51266" r="93951">
                        <a14:foregroundMark x1="78679" y1="60751" x2="77992" y2="82495"/>
                        <a14:foregroundMark x1="86830" y1="30103" x2="90090" y2="30769"/>
                        <a14:foregroundMark x1="86358" y1="35070" x2="88589" y2="34888"/>
                        <a14:foregroundMark x1="86143" y1="39673" x2="90219" y2="39007"/>
                        <a14:foregroundMark x1="86958" y1="44094" x2="89404" y2="44458"/>
                        <a14:foregroundMark x1="86830" y1="49061" x2="89275" y2="49061"/>
                        <a14:foregroundMark x1="85457" y1="54512" x2="89618" y2="53846"/>
                        <a14:foregroundMark x1="86744" y1="58752" x2="90433" y2="58571"/>
                        <a14:foregroundMark x1="86358" y1="63234" x2="90819" y2="64506"/>
                        <a14:foregroundMark x1="86615" y1="67171" x2="90819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938"/>
          <a:stretch/>
        </p:blipFill>
        <p:spPr>
          <a:xfrm>
            <a:off x="8831232" y="4052779"/>
            <a:ext cx="2335151" cy="28759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556212" y="1027906"/>
            <a:ext cx="4270371" cy="59824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39" b="93822" l="6692" r="50408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430764" y="3833858"/>
            <a:ext cx="2115975" cy="311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68327" y="1659043"/>
            <a:ext cx="9089924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16703" y="-115764"/>
            <a:ext cx="13183417" cy="7221467"/>
            <a:chOff x="-621217" y="-108433"/>
            <a:chExt cx="13183417" cy="7221467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1172" b="17213"/>
          <a:stretch/>
        </p:blipFill>
        <p:spPr>
          <a:xfrm>
            <a:off x="9751853" y="949712"/>
            <a:ext cx="1454270" cy="414725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017465" y="883201"/>
            <a:ext cx="72069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79527" y="1406421"/>
                <a:ext cx="8636000" cy="892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GB" sz="2600" b="1" dirty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đo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kế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mức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thủy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ngân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vạch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30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Hà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Nội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600" b="1" dirty="0" err="1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GB" sz="2600" b="1" dirty="0" smtClean="0">
                    <a:solidFill>
                      <a:srgbClr val="1D208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30</a:t>
                </a:r>
                <a:r>
                  <a:rPr lang="en-GB" sz="2600" b="1" dirty="0" smtClean="0">
                    <a:solidFill>
                      <a:srgbClr val="1D2088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600" b="1" i="1" smtClean="0">
                        <a:solidFill>
                          <a:srgbClr val="1D208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GB" sz="2600" b="1" dirty="0">
                  <a:solidFill>
                    <a:srgbClr val="1D208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527" y="1406421"/>
                <a:ext cx="8636000" cy="892552"/>
              </a:xfrm>
              <a:prstGeom prst="rect">
                <a:avLst/>
              </a:prstGeom>
              <a:blipFill>
                <a:blip r:embed="rId5"/>
                <a:stretch>
                  <a:fillRect l="-1270" t="-6849" r="-1200" b="-150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079527" y="2343119"/>
            <a:ext cx="8636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2600" b="1" dirty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600" b="1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5981360"/>
                  </p:ext>
                </p:extLst>
              </p:nvPr>
            </p:nvGraphicFramePr>
            <p:xfrm>
              <a:off x="1587527" y="3608480"/>
              <a:ext cx="7627796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6053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472588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525559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913596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30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26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b="0" i="1" smtClean="0">
                                  <a:solidFill>
                                    <a:srgbClr val="1D208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5981360"/>
                  </p:ext>
                </p:extLst>
              </p:nvPr>
            </p:nvGraphicFramePr>
            <p:xfrm>
              <a:off x="1587527" y="3608480"/>
              <a:ext cx="7627796" cy="914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16053">
                      <a:extLst>
                        <a:ext uri="{9D8B030D-6E8A-4147-A177-3AD203B41FA5}">
                          <a16:colId xmlns:a16="http://schemas.microsoft.com/office/drawing/2014/main" val="2606015058"/>
                        </a:ext>
                      </a:extLst>
                    </a:gridCol>
                    <a:gridCol w="1472588">
                      <a:extLst>
                        <a:ext uri="{9D8B030D-6E8A-4147-A177-3AD203B41FA5}">
                          <a16:colId xmlns:a16="http://schemas.microsoft.com/office/drawing/2014/main" val="1638136146"/>
                        </a:ext>
                      </a:extLst>
                    </a:gridCol>
                    <a:gridCol w="1525559">
                      <a:extLst>
                        <a:ext uri="{9D8B030D-6E8A-4147-A177-3AD203B41FA5}">
                          <a16:colId xmlns:a16="http://schemas.microsoft.com/office/drawing/2014/main" val="799241467"/>
                        </a:ext>
                      </a:extLst>
                    </a:gridCol>
                    <a:gridCol w="1913596">
                      <a:extLst>
                        <a:ext uri="{9D8B030D-6E8A-4147-A177-3AD203B41FA5}">
                          <a16:colId xmlns:a16="http://schemas.microsoft.com/office/drawing/2014/main" val="1177236411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Địa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phương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Hà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Nội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Lào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Cai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b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Sa Pa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350975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2400" b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Nhiệt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độ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không</a:t>
                          </a:r>
                          <a:r>
                            <a:rPr lang="en-GB" sz="2400" b="0" baseline="0" dirty="0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GB" sz="2400" b="0" baseline="0" dirty="0" err="1" smtClean="0">
                              <a:solidFill>
                                <a:srgbClr val="1D2088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khí</a:t>
                          </a:r>
                          <a:endParaRPr lang="en-GB" sz="2400" b="0" dirty="0">
                            <a:solidFill>
                              <a:srgbClr val="1D2088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5B78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84711" t="-110667" r="-233884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75600" t="-110667" r="-126400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99045" t="-110667" r="-637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34554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Rectangle 23"/>
          <p:cNvSpPr/>
          <p:nvPr/>
        </p:nvSpPr>
        <p:spPr>
          <a:xfrm>
            <a:off x="1079527" y="4769504"/>
            <a:ext cx="100817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lvl="0" indent="-457200" algn="just">
              <a:buFontTx/>
              <a:buChar char="-"/>
            </a:pP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Sa Pa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b="1" dirty="0" err="1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2600" b="1" dirty="0" smtClean="0">
                <a:solidFill>
                  <a:srgbClr val="1D208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600" b="1" dirty="0">
              <a:solidFill>
                <a:srgbClr val="1D208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8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9" grpId="0"/>
      <p:bldP spid="22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361220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882</Words>
  <Application>Microsoft Office PowerPoint</Application>
  <PresentationFormat>Widescreen</PresentationFormat>
  <Paragraphs>112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Cambria</vt:lpstr>
      <vt:lpstr>#9Slide07 IcielPony</vt:lpstr>
      <vt:lpstr>#9Slide07 Crocante</vt:lpstr>
      <vt:lpstr>SVN-Poky's</vt:lpstr>
      <vt:lpstr>UTM Avo</vt:lpstr>
      <vt:lpstr>Calibri Light</vt:lpstr>
      <vt:lpstr>SVN-Dancing Script</vt:lpstr>
      <vt:lpstr>#9Slide05 Bodega Script</vt:lpstr>
      <vt:lpstr>Times New Roman</vt:lpstr>
      <vt:lpstr>#9Slide07 IcielBC Cubano Normal</vt:lpstr>
      <vt:lpstr>Calibri</vt:lpstr>
      <vt:lpstr>Cambria Math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32</cp:revision>
  <dcterms:created xsi:type="dcterms:W3CDTF">2022-10-29T12:54:10Z</dcterms:created>
  <dcterms:modified xsi:type="dcterms:W3CDTF">2022-11-09T12:27:39Z</dcterms:modified>
</cp:coreProperties>
</file>