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3" r:id="rId3"/>
    <p:sldMasterId id="2147483705" r:id="rId4"/>
    <p:sldMasterId id="2147483720" r:id="rId5"/>
    <p:sldMasterId id="2147483773" r:id="rId6"/>
    <p:sldMasterId id="2147483785" r:id="rId7"/>
    <p:sldMasterId id="2147483797" r:id="rId8"/>
  </p:sldMasterIdLst>
  <p:notesMasterIdLst>
    <p:notesMasterId r:id="rId27"/>
  </p:notesMasterIdLst>
  <p:sldIdLst>
    <p:sldId id="259" r:id="rId9"/>
    <p:sldId id="425" r:id="rId10"/>
    <p:sldId id="2007577101" r:id="rId11"/>
    <p:sldId id="2007577098" r:id="rId12"/>
    <p:sldId id="258" r:id="rId13"/>
    <p:sldId id="266" r:id="rId14"/>
    <p:sldId id="2007577103" r:id="rId15"/>
    <p:sldId id="2007577104" r:id="rId16"/>
    <p:sldId id="2007577106" r:id="rId17"/>
    <p:sldId id="432" r:id="rId18"/>
    <p:sldId id="2007577105" r:id="rId19"/>
    <p:sldId id="2007577107" r:id="rId20"/>
    <p:sldId id="2007577102" r:id="rId21"/>
    <p:sldId id="276" r:id="rId22"/>
    <p:sldId id="2007577108" r:id="rId23"/>
    <p:sldId id="261" r:id="rId24"/>
    <p:sldId id="279" r:id="rId25"/>
    <p:sldId id="42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7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0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695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80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55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57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577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04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50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30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022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11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4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117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545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326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285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79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86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636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61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911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4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153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807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41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450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3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68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76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196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075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59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12192000" cy="2305051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85750" y="34290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1172399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12192000" cy="2305051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85750" y="34290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702309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731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75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18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298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426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20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501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87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1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957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52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9078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746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48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63543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13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441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71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0925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159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177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0039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4537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612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78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653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84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08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3970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660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06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61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272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9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3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99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15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4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89BF-F59C-4561-8F31-0FCA3D94B26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06D95-EDB0-4E3F-89AF-FED7B431F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14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46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56C039-41AC-4951-B2AC-55A6BB70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54" y="280137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26A2389-E0DC-4B86-8AFE-4EB13034AB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25717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0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0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1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3.png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E3138-FFD2-4406-8553-BDBDCFA07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4020" y="1836238"/>
            <a:ext cx="637087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97" y="-74754"/>
            <a:ext cx="994862" cy="99154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9" y="913394"/>
            <a:ext cx="9225941" cy="4965548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77790"/>
            <a:ext cx="12192000" cy="1710410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9" y="200370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4338320" y="1201896"/>
            <a:ext cx="3312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Kết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luận</a:t>
            </a:r>
            <a:endParaRPr kumimoji="0" lang="en-US" sz="60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C4390905-73AB-45AC-A767-D7D5D16B4491}"/>
              </a:ext>
            </a:extLst>
          </p:cNvPr>
          <p:cNvSpPr txBox="1"/>
          <p:nvPr/>
        </p:nvSpPr>
        <p:spPr>
          <a:xfrm>
            <a:off x="1805251" y="2194804"/>
            <a:ext cx="81462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  </a:t>
            </a: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muốn giữ cho cảnh quan xung quanh mình xanh, sạch, đẹp thì mỗi người cần có ý thức chăm sóc, bảo vệ của chung.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6F701-1B58-50CE-A2B1-14DE61D34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8341" y="1993281"/>
            <a:ext cx="58526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2A0A121-A2C6-01F2-21D0-36D8887D3A44}"/>
              </a:ext>
            </a:extLst>
          </p:cNvPr>
          <p:cNvSpPr/>
          <p:nvPr/>
        </p:nvSpPr>
        <p:spPr>
          <a:xfrm>
            <a:off x="561974" y="66675"/>
            <a:ext cx="11439525" cy="1228725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Calibri" panose="020F0502020204030204"/>
              </a:rPr>
              <a:t>Thảo luận về những việc làm cầ̀n thiết để bảo vệ cảnh quan xung quanh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A8913D-A897-DFA4-F245-7DEFBEE4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" y="1628774"/>
            <a:ext cx="10220041" cy="3705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853EDA-2B41-1149-2F7C-93428D0B23C6}"/>
              </a:ext>
            </a:extLst>
          </p:cNvPr>
          <p:cNvSpPr txBox="1"/>
          <p:nvPr/>
        </p:nvSpPr>
        <p:spPr>
          <a:xfrm>
            <a:off x="2381251" y="5534025"/>
            <a:ext cx="805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</a:rPr>
              <a:t>-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Kể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việc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cần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.</a:t>
            </a:r>
            <a:endParaRPr lang="en-US" sz="36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</a:rPr>
              <a:t>-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thực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hiện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việc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</a:rPr>
              <a:t>đó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.</a:t>
            </a:r>
            <a:endParaRPr lang="en-US" sz="36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40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F52B8-C110-4F05-A08C-9C68D2D2C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993" y="1305199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188396" y="102742"/>
            <a:ext cx="7749738" cy="1566257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hia thành 2 nhóm chính: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thể hiện tình huống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đưa ra lời khuyên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0" y="2286000"/>
            <a:ext cx="9890299" cy="2183257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Đưa ra lời khuyên bắt đầu bằng các từ “Hãy…” với các việc cần làm và “Đừng / Xin đừng…” với các việc không nên làm.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5080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754508" y="904875"/>
            <a:ext cx="10293222" cy="2619376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Diễn: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Cảnh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 bạn nhỏ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Bạn khác nói: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! Xin đừng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bậy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nhé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Khuyên: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Hãy giữ gìn cảnh quan chung: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vẽ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bậy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viết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bậy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lên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tường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397" y="3447725"/>
            <a:ext cx="2242118" cy="2864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443ED-EC33-4F1B-DE0D-F7CD8F5E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5" y="3848100"/>
            <a:ext cx="428625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3F9A77D3-3CE1-FDF4-6CD2-2E8BF4A76ECA}"/>
              </a:ext>
            </a:extLst>
          </p:cNvPr>
          <p:cNvSpPr/>
          <p:nvPr/>
        </p:nvSpPr>
        <p:spPr>
          <a:xfrm>
            <a:off x="0" y="0"/>
            <a:ext cx="2574104" cy="79260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1: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19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811658" y="981074"/>
            <a:ext cx="10293222" cy="2667001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/>
              </a:rPr>
              <a:t>Diễn: 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Cảnh đi chơi vườn hoa, người ngắm hoa, người khen hoa đẹp, ngửi hoa – khen hoa thơm… Một bạn nhỏ định ngắt hoa. Bạn khác nói: “Ấy ấy! Xin đừng hái hoa!”.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/>
              </a:rPr>
              <a:t>Khuyên: 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Hãy giữ gìn cảnh quan chung: không giẫm nát cỏ, không ngắt hoa. Ngược lại, chúng ta có thể tưới cây, tưới hoa, nhặt rác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397" y="3447725"/>
            <a:ext cx="2242118" cy="2864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CA700-6253-F23C-24E1-3AE43A247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3848686"/>
            <a:ext cx="3567112" cy="2594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25">
            <a:extLst>
              <a:ext uri="{FF2B5EF4-FFF2-40B4-BE49-F238E27FC236}">
                <a16:creationId xmlns:a16="http://schemas.microsoft.com/office/drawing/2014/main" id="{17BE3220-37CC-F867-5990-D8875385C3F1}"/>
              </a:ext>
            </a:extLst>
          </p:cNvPr>
          <p:cNvSpPr/>
          <p:nvPr/>
        </p:nvSpPr>
        <p:spPr>
          <a:xfrm>
            <a:off x="0" y="0"/>
            <a:ext cx="2574104" cy="79260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2: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65" y="2833511"/>
            <a:ext cx="2753668" cy="21867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33" y="427653"/>
            <a:ext cx="7793480" cy="6430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95460-A574-493B-9B10-C17396C13065}"/>
              </a:ext>
            </a:extLst>
          </p:cNvPr>
          <p:cNvSpPr txBox="1"/>
          <p:nvPr/>
        </p:nvSpPr>
        <p:spPr>
          <a:xfrm>
            <a:off x="4511041" y="2237610"/>
            <a:ext cx="61252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54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339194-48FB-4E00-A642-D78ABA0F5B1B}"/>
              </a:ext>
            </a:extLst>
          </p:cNvPr>
          <p:cNvSpPr/>
          <p:nvPr/>
        </p:nvSpPr>
        <p:spPr>
          <a:xfrm>
            <a:off x="249382" y="320634"/>
            <a:ext cx="3289465" cy="510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DFEC1-F05C-4EC8-9902-15A11D5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 flipV="1">
            <a:off x="-1" y="4171948"/>
            <a:ext cx="12203217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4E7D4-611D-4516-8B0E-502019F8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>
            <a:off x="-11217" y="5495386"/>
            <a:ext cx="12203217" cy="1362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042E7-7005-46D9-8C17-E6F412E8C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4815"/>
            <a:ext cx="12203217" cy="42467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98031A-1378-4890-B256-C9BCBF7D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" y="4553624"/>
            <a:ext cx="1203454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397711" y="1659489"/>
            <a:ext cx="73965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hát</a:t>
            </a: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:</a:t>
            </a:r>
          </a:p>
          <a:p>
            <a:pPr lvl="0" algn="ctr" defTabSz="914377">
              <a:defRPr/>
            </a:pPr>
            <a:r>
              <a:rPr lang="vi-VN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“Ra chơi vườn hoa” 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của nhạc sĩ Văn Tấn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20088AC-2E5C-4318-BB1B-3339E693BDFF}"/>
              </a:ext>
            </a:extLst>
          </p:cNvPr>
          <p:cNvGrpSpPr/>
          <p:nvPr/>
        </p:nvGrpSpPr>
        <p:grpSpPr>
          <a:xfrm>
            <a:off x="3784115" y="3536559"/>
            <a:ext cx="3916499" cy="2746185"/>
            <a:chOff x="1197026" y="4232126"/>
            <a:chExt cx="3751815" cy="26307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307F92-9F74-4E3A-AC33-0C74989BD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4EAAFC-F209-48D6-B283-FA4C2E31F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D095D8-88BF-41BE-A65C-B203466615DC}"/>
              </a:ext>
            </a:extLst>
          </p:cNvPr>
          <p:cNvGrpSpPr/>
          <p:nvPr/>
        </p:nvGrpSpPr>
        <p:grpSpPr>
          <a:xfrm flipH="1">
            <a:off x="5293232" y="1066800"/>
            <a:ext cx="6778902" cy="1916648"/>
            <a:chOff x="1883" y="2287988"/>
            <a:chExt cx="3294616" cy="1035968"/>
          </a:xfrm>
          <a:solidFill>
            <a:srgbClr val="F0F9E0"/>
          </a:solidFill>
        </p:grpSpPr>
        <p:sp>
          <p:nvSpPr>
            <p:cNvPr id="12" name="Rounded Rectangular Callout 7">
              <a:extLst>
                <a:ext uri="{FF2B5EF4-FFF2-40B4-BE49-F238E27FC236}">
                  <a16:creationId xmlns:a16="http://schemas.microsoft.com/office/drawing/2014/main" id="{124AA646-9DF1-446B-A9E6-B1444DF01E0C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24603"/>
                <a:gd name="adj2" fmla="val 76067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BB43C5-8029-4697-83A9-67EDFF6B415F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94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Bông hoa do ai trồng? Ai được ngắm hoa? Có được ngắt hoa về làm của riêng trong nhà mình không?</a:t>
              </a: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8E505C-9AC3-486A-BC5B-FF969C6437D0}"/>
              </a:ext>
            </a:extLst>
          </p:cNvPr>
          <p:cNvGrpSpPr/>
          <p:nvPr/>
        </p:nvGrpSpPr>
        <p:grpSpPr>
          <a:xfrm flipH="1">
            <a:off x="533518" y="1858756"/>
            <a:ext cx="4278100" cy="1425727"/>
            <a:chOff x="1883" y="2287988"/>
            <a:chExt cx="3294616" cy="1035968"/>
          </a:xfrm>
          <a:solidFill>
            <a:srgbClr val="F0F9E0"/>
          </a:solidFill>
        </p:grpSpPr>
        <p:sp>
          <p:nvSpPr>
            <p:cNvPr id="15" name="Rounded Rectangular Callout 7">
              <a:extLst>
                <a:ext uri="{FF2B5EF4-FFF2-40B4-BE49-F238E27FC236}">
                  <a16:creationId xmlns:a16="http://schemas.microsoft.com/office/drawing/2014/main" id="{332B679E-7FCE-4B75-B4D2-623D1CF96EB1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41789"/>
                <a:gd name="adj2" fmla="val 69411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61C469-64A7-4246-9A76-659896274B63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912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lại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“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”?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961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E9EDA6-EC8C-4774-87B3-8873857348BE}"/>
              </a:ext>
            </a:extLst>
          </p:cNvPr>
          <p:cNvSpPr txBox="1"/>
          <p:nvPr/>
        </p:nvSpPr>
        <p:spPr>
          <a:xfrm>
            <a:off x="3429979" y="134040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C3048-6EE4-4907-AF3D-2F3BBF6E780D}"/>
              </a:ext>
            </a:extLst>
          </p:cNvPr>
          <p:cNvSpPr txBox="1"/>
          <p:nvPr/>
        </p:nvSpPr>
        <p:spPr>
          <a:xfrm>
            <a:off x="2301792" y="2174165"/>
            <a:ext cx="750825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FF00"/>
                </a:solidFill>
                <a:cs typeface="Arial" panose="020B0604020202020204" pitchFamily="34" charset="0"/>
              </a:rPr>
              <a:t>Mỗi địa phương, mỗi khu vực đều có những cảnh quan chung – là của chung tất cả mọi người, ai cũng có quyền sử dụng, ai cũng có trách nhiệm phải giữ gìn, bảo vệ.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1FACDB-9C47-4F98-A90B-A90F69F20342}"/>
              </a:ext>
            </a:extLst>
          </p:cNvPr>
          <p:cNvSpPr txBox="1"/>
          <p:nvPr/>
        </p:nvSpPr>
        <p:spPr>
          <a:xfrm>
            <a:off x="4434093" y="89805"/>
            <a:ext cx="578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1284BB-3D07-4F6F-BC8B-B86DCF1999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9057" y="745200"/>
            <a:ext cx="5712447" cy="707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A85B7D-1D04-BD48-7505-D001EC9FA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1276" y="2036503"/>
            <a:ext cx="752921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737AD-0AD9-44E3-9F90-80F8BB0FB4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3642" y="1722569"/>
            <a:ext cx="6785436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4935" y="93460"/>
            <a:ext cx="11876926" cy="872362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sẻ về những cảnh quan cần chăm sóc, bảo vệ ở quê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7CB85C-6E48-4DDC-8771-70C3DBC81410}"/>
              </a:ext>
            </a:extLst>
          </p:cNvPr>
          <p:cNvGrpSpPr/>
          <p:nvPr/>
        </p:nvGrpSpPr>
        <p:grpSpPr>
          <a:xfrm>
            <a:off x="811659" y="1345915"/>
            <a:ext cx="10582381" cy="1356188"/>
            <a:chOff x="1594337" y="1602154"/>
            <a:chExt cx="9003323" cy="3477846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3EA00A6C-A03B-47E2-8E5E-5290208E61BD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E3375A5-9E84-4CA5-A688-8E0BDB4F9F49}"/>
                </a:ext>
              </a:extLst>
            </p:cNvPr>
            <p:cNvSpPr/>
            <p:nvPr/>
          </p:nvSpPr>
          <p:spPr>
            <a:xfrm>
              <a:off x="1825851" y="1733931"/>
              <a:ext cx="8423049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indent="-4572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296545" algn="l"/>
                </a:tabLst>
              </a:pP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6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3008A71-B064-4408-871B-C0A4FD94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C07031-625A-4F04-B2D1-CD896068B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083C83-6FF0-480C-BB93-AFFCB2DB6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675" y="3308279"/>
            <a:ext cx="7463950" cy="271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291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1920" y="3168115"/>
            <a:ext cx="2767013" cy="295715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81250" y="809625"/>
            <a:ext cx="9458324" cy="1857375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/>
              </a:rPr>
              <a:t>Vì sao mỗi người đều có trách nhiệm phải gìn giữ cảnh quan này?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9D0AF4-F4E1-E6C6-2321-3CB05FD4B444}"/>
              </a:ext>
            </a:extLst>
          </p:cNvPr>
          <p:cNvSpPr/>
          <p:nvPr/>
        </p:nvSpPr>
        <p:spPr>
          <a:xfrm>
            <a:off x="3086099" y="3524475"/>
            <a:ext cx="8448675" cy="235245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đều có trách nhiệm phải gìn giữ cảnh quan nếu không nó sẽ cũ, hỏng, không thể sử dụng nữa.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079534A6-991B-82F4-5937-558EB38BBEB0}"/>
              </a:ext>
            </a:extLst>
          </p:cNvPr>
          <p:cNvSpPr/>
          <p:nvPr/>
        </p:nvSpPr>
        <p:spPr>
          <a:xfrm>
            <a:off x="2454379" y="2653713"/>
            <a:ext cx="541259" cy="1104635"/>
          </a:xfrm>
          <a:prstGeom prst="curvedRightArrow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1920" y="3168115"/>
            <a:ext cx="2767013" cy="295715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81250" y="809625"/>
            <a:ext cx="8705850" cy="1857375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/>
              </a:rPr>
              <a:t>Gìn giữ cảnh quan nghĩa là làm những việc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9D0AF4-F4E1-E6C6-2321-3CB05FD4B444}"/>
              </a:ext>
            </a:extLst>
          </p:cNvPr>
          <p:cNvSpPr/>
          <p:nvPr/>
        </p:nvSpPr>
        <p:spPr>
          <a:xfrm>
            <a:off x="3086099" y="3524475"/>
            <a:ext cx="8448675" cy="235245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 giữ cảnh quan nghĩa là không nghịch, phá, bẻ cây, vẽ bậy….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079534A6-991B-82F4-5937-558EB38BBEB0}"/>
              </a:ext>
            </a:extLst>
          </p:cNvPr>
          <p:cNvSpPr/>
          <p:nvPr/>
        </p:nvSpPr>
        <p:spPr>
          <a:xfrm>
            <a:off x="2454379" y="2653713"/>
            <a:ext cx="541259" cy="1104635"/>
          </a:xfrm>
          <a:prstGeom prst="curvedRightArrow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76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555</Words>
  <Application>Microsoft Office PowerPoint</Application>
  <PresentationFormat>Widescreen</PresentationFormat>
  <Paragraphs>43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Tahoma</vt:lpstr>
      <vt:lpstr>Times New Roman</vt:lpstr>
      <vt:lpstr>9_www.33ppt.com</vt:lpstr>
      <vt:lpstr>Hoạt động</vt:lpstr>
      <vt:lpstr>1_Office 主题​​</vt:lpstr>
      <vt:lpstr>4_Office Theme</vt:lpstr>
      <vt:lpstr>Office 主题​​</vt:lpstr>
      <vt:lpstr>千图网拥有20W+精美PPT模板 更多PPT模板下载至：www.58pic.com/office/ppt​​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63</cp:revision>
  <dcterms:created xsi:type="dcterms:W3CDTF">2021-06-11T04:16:36Z</dcterms:created>
  <dcterms:modified xsi:type="dcterms:W3CDTF">2025-05-26T06:51:18Z</dcterms:modified>
</cp:coreProperties>
</file>