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9"/>
  </p:notesMasterIdLst>
  <p:sldIdLst>
    <p:sldId id="343" r:id="rId3"/>
    <p:sldId id="344" r:id="rId4"/>
    <p:sldId id="257" r:id="rId5"/>
    <p:sldId id="301" r:id="rId6"/>
    <p:sldId id="258" r:id="rId7"/>
    <p:sldId id="285" r:id="rId8"/>
    <p:sldId id="268" r:id="rId9"/>
    <p:sldId id="299" r:id="rId10"/>
    <p:sldId id="265" r:id="rId11"/>
    <p:sldId id="300" r:id="rId12"/>
    <p:sldId id="286" r:id="rId13"/>
    <p:sldId id="287" r:id="rId14"/>
    <p:sldId id="288" r:id="rId15"/>
    <p:sldId id="289" r:id="rId16"/>
    <p:sldId id="290" r:id="rId17"/>
    <p:sldId id="294" r:id="rId18"/>
    <p:sldId id="302" r:id="rId19"/>
    <p:sldId id="303" r:id="rId20"/>
    <p:sldId id="304" r:id="rId21"/>
    <p:sldId id="345" r:id="rId22"/>
    <p:sldId id="342" r:id="rId23"/>
    <p:sldId id="339" r:id="rId24"/>
    <p:sldId id="340" r:id="rId25"/>
    <p:sldId id="291" r:id="rId26"/>
    <p:sldId id="341"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7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D1559-936B-48C8-84EB-9042171AA426}"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E55DFD-35A7-46C3-9A2C-448836A0BF9A}" type="slidenum">
              <a:rPr lang="en-US" smtClean="0"/>
              <a:t>‹#›</a:t>
            </a:fld>
            <a:endParaRPr lang="en-US"/>
          </a:p>
        </p:txBody>
      </p:sp>
    </p:spTree>
    <p:extLst>
      <p:ext uri="{BB962C8B-B14F-4D97-AF65-F5344CB8AC3E}">
        <p14:creationId xmlns:p14="http://schemas.microsoft.com/office/powerpoint/2010/main" val="628396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1212980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13396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6579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1795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2260535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3797691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3381236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3521737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2848355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2237914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984727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812092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1313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358165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30906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267462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231776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8250912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663888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60998496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0617431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09896175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27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7097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2428B6B4-A50F-4A8E-990B-3C16668DBCC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543051" y="419099"/>
            <a:ext cx="1266825" cy="1266825"/>
          </a:xfrm>
          <a:prstGeom prst="rect">
            <a:avLst/>
          </a:prstGeom>
        </p:spPr>
      </p:pic>
    </p:spTree>
    <p:extLst>
      <p:ext uri="{BB962C8B-B14F-4D97-AF65-F5344CB8AC3E}">
        <p14:creationId xmlns:p14="http://schemas.microsoft.com/office/powerpoint/2010/main" val="143816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03867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1.emf"/><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7.gif"/><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B3C47D-3CC7-4EEB-8824-B21BF8B4AEA6}"/>
              </a:ext>
            </a:extLst>
          </p:cNvPr>
          <p:cNvPicPr>
            <a:picLocks noChangeAspect="1"/>
          </p:cNvPicPr>
          <p:nvPr/>
        </p:nvPicPr>
        <p:blipFill>
          <a:blip r:embed="rId3"/>
          <a:stretch>
            <a:fillRect/>
          </a:stretch>
        </p:blipFill>
        <p:spPr>
          <a:xfrm>
            <a:off x="3025140" y="2893874"/>
            <a:ext cx="5883150" cy="1926503"/>
          </a:xfrm>
          <a:prstGeom prst="rect">
            <a:avLst/>
          </a:prstGeom>
        </p:spPr>
      </p:pic>
    </p:spTree>
    <p:extLst>
      <p:ext uri="{BB962C8B-B14F-4D97-AF65-F5344CB8AC3E}">
        <p14:creationId xmlns:p14="http://schemas.microsoft.com/office/powerpoint/2010/main" val="1426940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17;p41"/>
          <p:cNvSpPr txBox="1">
            <a:spLocks/>
          </p:cNvSpPr>
          <p:nvPr/>
        </p:nvSpPr>
        <p:spPr>
          <a:xfrm>
            <a:off x="3553945" y="84866"/>
            <a:ext cx="5084111" cy="6023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Cùng</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luyện</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từ</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khó</a:t>
            </a:r>
            <a:endPar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endParaRPr>
          </a:p>
        </p:txBody>
      </p:sp>
      <p:sp>
        <p:nvSpPr>
          <p:cNvPr id="8" name="TextBox 7"/>
          <p:cNvSpPr txBox="1"/>
          <p:nvPr/>
        </p:nvSpPr>
        <p:spPr>
          <a:xfrm>
            <a:off x="2220171" y="1879835"/>
            <a:ext cx="193619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giã</a:t>
            </a:r>
            <a:r>
              <a:rPr kumimoji="0" lang="en-US"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gạo</a:t>
            </a:r>
            <a:endParaRPr kumimoji="0" lang="vi-VN"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9" name="TextBox 8"/>
          <p:cNvSpPr txBox="1"/>
          <p:nvPr/>
        </p:nvSpPr>
        <p:spPr>
          <a:xfrm>
            <a:off x="4462160" y="1879837"/>
            <a:ext cx="32676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vườn</a:t>
            </a:r>
            <a:r>
              <a:rPr kumimoji="0" lang="en-US"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hoang</a:t>
            </a:r>
            <a:endParaRPr kumimoji="0" lang="en-US"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10" name="TextBox 9"/>
          <p:cNvSpPr txBox="1"/>
          <p:nvPr/>
        </p:nvSpPr>
        <p:spPr>
          <a:xfrm>
            <a:off x="8049531" y="1879836"/>
            <a:ext cx="21949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sym typeface="Arial"/>
              </a:rPr>
              <a:t>râm</a:t>
            </a:r>
            <a:r>
              <a:rPr kumimoji="0" lang="en-US" sz="4000" b="0" i="0" u="none" strike="noStrike" kern="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 ran</a:t>
            </a:r>
            <a:endParaRPr kumimoji="0" lang="en-US" sz="4000" b="0"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sp>
        <p:nvSpPr>
          <p:cNvPr id="13" name="TextBox 12"/>
          <p:cNvSpPr txBox="1"/>
          <p:nvPr/>
        </p:nvSpPr>
        <p:spPr>
          <a:xfrm>
            <a:off x="2833299" y="3780344"/>
            <a:ext cx="652540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râm</a:t>
            </a:r>
            <a:r>
              <a:rPr kumimoji="0" lang="en-US" sz="8000" b="0" i="0" u="none" strike="noStrike" kern="1200" cap="none" spc="0" normalizeH="0" noProof="0" dirty="0">
                <a:ln>
                  <a:noFill/>
                </a:ln>
                <a:solidFill>
                  <a:srgbClr val="FFFFFF"/>
                </a:solidFill>
                <a:effectLst/>
                <a:uLnTx/>
                <a:uFillTx/>
                <a:latin typeface="Arial" panose="020B0604020202020204" pitchFamily="34" charset="0"/>
                <a:ea typeface="+mn-ea"/>
                <a:cs typeface="+mn-cs"/>
              </a:rPr>
              <a:t> ran</a:t>
            </a:r>
            <a:endParaRPr kumimoji="0" lang="en-US" sz="8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47" y="0"/>
            <a:ext cx="1383848" cy="1014221"/>
          </a:xfrm>
          <a:prstGeom prst="rect">
            <a:avLst/>
          </a:prstGeom>
        </p:spPr>
      </p:pic>
    </p:spTree>
    <p:extLst>
      <p:ext uri="{BB962C8B-B14F-4D97-AF65-F5344CB8AC3E}">
        <p14:creationId xmlns:p14="http://schemas.microsoft.com/office/powerpoint/2010/main" val="388739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set>
                                      <p:cBhvr>
                                        <p:cTn id="15" dur="1" fill="hold">
                                          <p:stCondLst>
                                            <p:cond delay="499"/>
                                          </p:stCondLst>
                                        </p:cTn>
                                        <p:tgtEl>
                                          <p:spTgt spid="13"/>
                                        </p:tgtEl>
                                        <p:attrNameLst>
                                          <p:attrName>style.visibility</p:attrName>
                                        </p:attrNameLst>
                                      </p:cBhvr>
                                      <p:to>
                                        <p:strVal val="hidden"/>
                                      </p:to>
                                    </p:set>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5317;p41"/>
          <p:cNvSpPr txBox="1">
            <a:spLocks/>
          </p:cNvSpPr>
          <p:nvPr/>
        </p:nvSpPr>
        <p:spPr>
          <a:xfrm>
            <a:off x="3113286" y="439840"/>
            <a:ext cx="5965428" cy="6023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a:ln>
                  <a:noFill/>
                </a:ln>
                <a:solidFill>
                  <a:srgbClr val="00B050"/>
                </a:solidFill>
                <a:effectLst/>
                <a:uLnTx/>
                <a:uFillTx/>
                <a:latin typeface="Arial" panose="020B0604020202020204" pitchFamily="34" charset="0"/>
                <a:sym typeface="Gloria Hallelujah"/>
              </a:rPr>
              <a:t>Lưu ý khi trình bày </a:t>
            </a:r>
          </a:p>
        </p:txBody>
      </p:sp>
      <p:pic>
        <p:nvPicPr>
          <p:cNvPr id="1028" name="Picture 4" descr="Mẫu giấy 5 ô ly - Mẫu giấy luyện viết chữ - Download.vn"/>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1" b="397"/>
          <a:stretch/>
        </p:blipFill>
        <p:spPr bwMode="auto">
          <a:xfrm>
            <a:off x="3253588" y="2002524"/>
            <a:ext cx="6076950" cy="415538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3306852" y="2030258"/>
            <a:ext cx="476705" cy="468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Rectangle 31"/>
          <p:cNvSpPr/>
          <p:nvPr/>
        </p:nvSpPr>
        <p:spPr>
          <a:xfrm>
            <a:off x="3783558" y="2030258"/>
            <a:ext cx="451996" cy="468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Rectangle 32"/>
          <p:cNvSpPr/>
          <p:nvPr/>
        </p:nvSpPr>
        <p:spPr>
          <a:xfrm>
            <a:off x="4235553" y="2030258"/>
            <a:ext cx="457525" cy="468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9" name="Straight Arrow Connector 28"/>
          <p:cNvCxnSpPr/>
          <p:nvPr/>
        </p:nvCxnSpPr>
        <p:spPr>
          <a:xfrm flipV="1">
            <a:off x="3253588" y="1849936"/>
            <a:ext cx="140549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Google Shape;2276;p36"/>
          <p:cNvSpPr txBox="1">
            <a:spLocks/>
          </p:cNvSpPr>
          <p:nvPr/>
        </p:nvSpPr>
        <p:spPr>
          <a:xfrm>
            <a:off x="4469622" y="2211353"/>
            <a:ext cx="2415457" cy="4957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3500"/>
              <a:buFont typeface="Gloria Hallelujah"/>
              <a:buNone/>
              <a:tabLst/>
              <a:defRPr/>
            </a:pPr>
            <a:r>
              <a:rPr kumimoji="0" lang="en-US" sz="2500" b="1" i="0" u="none" strike="noStrike" kern="0" cap="none" spc="0" normalizeH="0" baseline="0" noProof="0" dirty="0" err="1">
                <a:ln>
                  <a:noFill/>
                </a:ln>
                <a:solidFill>
                  <a:prstClr val="black"/>
                </a:solidFill>
                <a:effectLst/>
                <a:uLnTx/>
                <a:uFillTx/>
                <a:latin typeface="HP001 4 hàng" panose="020B0603050302020204" pitchFamily="34" charset="0"/>
                <a:cs typeface="Arial" panose="020B0604020202020204" pitchFamily="34" charset="0"/>
                <a:sym typeface="Gloria Hallelujah"/>
              </a:rPr>
              <a:t>Bọ</a:t>
            </a:r>
            <a:r>
              <a:rPr kumimoji="0" lang="en-US" sz="2500" b="1" i="0" u="none" strike="noStrike" kern="0" cap="none" spc="0" normalizeH="0" noProof="0" dirty="0">
                <a:ln>
                  <a:noFill/>
                </a:ln>
                <a:solidFill>
                  <a:prstClr val="black"/>
                </a:solidFill>
                <a:effectLst/>
                <a:uLnTx/>
                <a:uFillTx/>
                <a:latin typeface="HP001 4 hàng" panose="020B0603050302020204" pitchFamily="34" charset="0"/>
                <a:cs typeface="Arial" panose="020B0604020202020204" pitchFamily="34" charset="0"/>
                <a:sym typeface="Gloria Hallelujah"/>
              </a:rPr>
              <a:t> </a:t>
            </a:r>
            <a:r>
              <a:rPr lang="en-US" sz="2500" kern="0" dirty="0">
                <a:solidFill>
                  <a:prstClr val="black"/>
                </a:solidFill>
                <a:latin typeface="HP001 4 hàng" panose="020B0603050302020204" pitchFamily="34" charset="0"/>
                <a:cs typeface="Arial" panose="020B0604020202020204" pitchFamily="34" charset="0"/>
              </a:rPr>
              <a:t>ς</a:t>
            </a:r>
            <a:r>
              <a:rPr kumimoji="0" lang="en-US" sz="2500" b="1" i="0" u="none" strike="noStrike" kern="0" cap="none" spc="0" normalizeH="0" noProof="0" dirty="0" err="1">
                <a:ln>
                  <a:noFill/>
                </a:ln>
                <a:solidFill>
                  <a:prstClr val="black"/>
                </a:solidFill>
                <a:effectLst/>
                <a:uLnTx/>
                <a:uFillTx/>
                <a:latin typeface="HP001 4 hàng" panose="020B0603050302020204" pitchFamily="34" charset="0"/>
                <a:cs typeface="Arial" panose="020B0604020202020204" pitchFamily="34" charset="0"/>
                <a:sym typeface="Gloria Hallelujah"/>
              </a:rPr>
              <a:t>ùa</a:t>
            </a:r>
            <a:r>
              <a:rPr kumimoji="0" lang="en-US" sz="2500" b="1" i="0" u="none" strike="noStrike" kern="0" cap="none" spc="0" normalizeH="0" noProof="0" dirty="0">
                <a:ln>
                  <a:noFill/>
                </a:ln>
                <a:solidFill>
                  <a:prstClr val="black"/>
                </a:solidFill>
                <a:effectLst/>
                <a:uLnTx/>
                <a:uFillTx/>
                <a:latin typeface="HP001 4 hàng" panose="020B0603050302020204" pitchFamily="34" charset="0"/>
                <a:cs typeface="Arial" panose="020B0604020202020204" pitchFamily="34" charset="0"/>
                <a:sym typeface="Gloria Hallelujah"/>
              </a:rPr>
              <a:t> </a:t>
            </a:r>
            <a:r>
              <a:rPr kumimoji="0" lang="en-US" sz="2500" b="1" i="0" u="none" strike="noStrike" kern="0" cap="none" spc="0" normalizeH="0" noProof="0" dirty="0" err="1">
                <a:ln>
                  <a:noFill/>
                </a:ln>
                <a:solidFill>
                  <a:prstClr val="black"/>
                </a:solidFill>
                <a:effectLst/>
                <a:uLnTx/>
                <a:uFillTx/>
                <a:latin typeface="HP001 4 hàng" panose="020B0603050302020204" pitchFamily="34" charset="0"/>
                <a:cs typeface="Arial" panose="020B0604020202020204" pitchFamily="34" charset="0"/>
                <a:sym typeface="Gloria Hallelujah"/>
              </a:rPr>
              <a:t>dừng</a:t>
            </a:r>
            <a:endParaRPr kumimoji="0" lang="en-US" sz="2500" b="1" i="0" u="none" strike="noStrike" kern="0" cap="none" spc="0" normalizeH="0" baseline="0" noProof="0" dirty="0">
              <a:ln>
                <a:noFill/>
              </a:ln>
              <a:solidFill>
                <a:prstClr val="black"/>
              </a:solidFill>
              <a:effectLst/>
              <a:uLnTx/>
              <a:uFillTx/>
              <a:latin typeface="HP001 4 hàng" panose="020B0603050302020204" pitchFamily="34" charset="0"/>
              <a:cs typeface="Arial" panose="020B0604020202020204" pitchFamily="34" charset="0"/>
              <a:sym typeface="Gloria Hallelujah"/>
            </a:endParaRPr>
          </a:p>
        </p:txBody>
      </p:sp>
      <p:sp>
        <p:nvSpPr>
          <p:cNvPr id="34" name="Oval 33"/>
          <p:cNvSpPr/>
          <p:nvPr/>
        </p:nvSpPr>
        <p:spPr>
          <a:xfrm>
            <a:off x="4654194" y="2886863"/>
            <a:ext cx="53172" cy="565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Oval 37"/>
          <p:cNvSpPr/>
          <p:nvPr/>
        </p:nvSpPr>
        <p:spPr>
          <a:xfrm>
            <a:off x="4647050" y="3353286"/>
            <a:ext cx="53172" cy="565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Oval 39"/>
          <p:cNvSpPr/>
          <p:nvPr/>
        </p:nvSpPr>
        <p:spPr>
          <a:xfrm>
            <a:off x="4648977" y="3815489"/>
            <a:ext cx="53172" cy="565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Rectangle 34"/>
          <p:cNvSpPr/>
          <p:nvPr/>
        </p:nvSpPr>
        <p:spPr>
          <a:xfrm>
            <a:off x="3113286" y="1392243"/>
            <a:ext cx="208422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Lùi</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vào</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3 ô </a:t>
            </a:r>
            <a:r>
              <a:rPr kumimoji="0" lang="en-US" sz="2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ly</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43" name="Google Shape;2276;p36"/>
          <p:cNvSpPr txBox="1">
            <a:spLocks/>
          </p:cNvSpPr>
          <p:nvPr/>
        </p:nvSpPr>
        <p:spPr>
          <a:xfrm>
            <a:off x="4235553" y="4481781"/>
            <a:ext cx="3351790" cy="4957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3500"/>
              <a:buFont typeface="Gloria Hallelujah"/>
              <a:buNone/>
              <a:tabLst/>
              <a:defRPr/>
            </a:pPr>
            <a:r>
              <a:rPr kumimoji="0" lang="en-US" sz="2500" b="1" i="0" u="none" strike="noStrike" kern="0" cap="none" spc="0" normalizeH="0" baseline="0" noProof="0" dirty="0" err="1">
                <a:ln>
                  <a:noFill/>
                </a:ln>
                <a:solidFill>
                  <a:prstClr val="black"/>
                </a:solidFill>
                <a:effectLst/>
                <a:uLnTx/>
                <a:uFillTx/>
                <a:latin typeface="HP001 4 hàng" panose="020B0603050302020204" pitchFamily="34" charset="0"/>
                <a:cs typeface="Arial" panose="020B0604020202020204" pitchFamily="34" charset="0"/>
                <a:sym typeface="Gloria Hallelujah"/>
              </a:rPr>
              <a:t>Khu</a:t>
            </a:r>
            <a:r>
              <a:rPr kumimoji="0" lang="en-US" sz="2500" b="1" i="0" u="none" strike="noStrike" kern="0" cap="none" spc="0" normalizeH="0" baseline="0" noProof="0" dirty="0">
                <a:ln>
                  <a:noFill/>
                </a:ln>
                <a:solidFill>
                  <a:prstClr val="black"/>
                </a:solidFill>
                <a:effectLst/>
                <a:uLnTx/>
                <a:uFillTx/>
                <a:latin typeface="HP001 4 hàng" panose="020B0603050302020204" pitchFamily="34" charset="0"/>
                <a:cs typeface="Arial" panose="020B0604020202020204" pitchFamily="34" charset="0"/>
                <a:sym typeface="Gloria Hallelujah"/>
              </a:rPr>
              <a:t> </a:t>
            </a:r>
            <a:r>
              <a:rPr kumimoji="0" lang="en-US" sz="2500" b="1" i="0" u="none" strike="noStrike" kern="0" cap="none" spc="0" normalizeH="0" baseline="0" noProof="0" dirty="0" err="1">
                <a:ln>
                  <a:noFill/>
                </a:ln>
                <a:solidFill>
                  <a:prstClr val="black"/>
                </a:solidFill>
                <a:effectLst/>
                <a:uLnTx/>
                <a:uFillTx/>
                <a:latin typeface="HP001 4 hàng" panose="020B0603050302020204" pitchFamily="34" charset="0"/>
                <a:cs typeface="Arial" panose="020B0604020202020204" pitchFamily="34" charset="0"/>
                <a:sym typeface="Gloria Hallelujah"/>
              </a:rPr>
              <a:t>vườn</a:t>
            </a:r>
            <a:r>
              <a:rPr kumimoji="0" lang="en-US" sz="2500" b="1" i="0" u="none" strike="noStrike" kern="0" cap="none" spc="0" normalizeH="0" noProof="0" dirty="0">
                <a:ln>
                  <a:noFill/>
                </a:ln>
                <a:solidFill>
                  <a:prstClr val="black"/>
                </a:solidFill>
                <a:effectLst/>
                <a:uLnTx/>
                <a:uFillTx/>
                <a:latin typeface="HP001 4 hàng" panose="020B0603050302020204" pitchFamily="34" charset="0"/>
                <a:cs typeface="Arial" panose="020B0604020202020204" pitchFamily="34" charset="0"/>
                <a:sym typeface="Gloria Hallelujah"/>
              </a:rPr>
              <a:t> </a:t>
            </a:r>
            <a:r>
              <a:rPr kumimoji="0" lang="en-US" sz="2500" b="1" i="0" u="none" strike="noStrike" kern="0" cap="none" spc="0" normalizeH="0" noProof="0" dirty="0" err="1">
                <a:ln>
                  <a:noFill/>
                </a:ln>
                <a:solidFill>
                  <a:prstClr val="black"/>
                </a:solidFill>
                <a:effectLst/>
                <a:uLnTx/>
                <a:uFillTx/>
                <a:latin typeface="HP001 4 hàng" panose="020B0603050302020204" pitchFamily="34" charset="0"/>
                <a:cs typeface="Arial" panose="020B0604020202020204" pitchFamily="34" charset="0"/>
                <a:sym typeface="Gloria Hallelujah"/>
              </a:rPr>
              <a:t>hoang</a:t>
            </a:r>
            <a:endParaRPr kumimoji="0" lang="en-US" sz="2500" b="1" i="0" u="none" strike="noStrike" kern="0" cap="none" spc="0" normalizeH="0" baseline="0" noProof="0" dirty="0">
              <a:ln>
                <a:noFill/>
              </a:ln>
              <a:solidFill>
                <a:prstClr val="black"/>
              </a:solidFill>
              <a:effectLst/>
              <a:uLnTx/>
              <a:uFillTx/>
              <a:latin typeface="HP001 4 hàng" panose="020B0603050302020204" pitchFamily="34" charset="0"/>
              <a:cs typeface="Arial" panose="020B0604020202020204" pitchFamily="34" charset="0"/>
              <a:sym typeface="Gloria Hallelujah"/>
            </a:endParaRPr>
          </a:p>
        </p:txBody>
      </p:sp>
      <p:sp>
        <p:nvSpPr>
          <p:cNvPr id="44" name="Oval 43"/>
          <p:cNvSpPr/>
          <p:nvPr/>
        </p:nvSpPr>
        <p:spPr>
          <a:xfrm>
            <a:off x="4647050" y="5172719"/>
            <a:ext cx="53172" cy="565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val 44"/>
          <p:cNvSpPr/>
          <p:nvPr/>
        </p:nvSpPr>
        <p:spPr>
          <a:xfrm>
            <a:off x="4639906" y="5639142"/>
            <a:ext cx="53172" cy="565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Oval 45"/>
          <p:cNvSpPr/>
          <p:nvPr/>
        </p:nvSpPr>
        <p:spPr>
          <a:xfrm>
            <a:off x="4641833" y="6101345"/>
            <a:ext cx="53172" cy="565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8" name="Rectangle 47"/>
          <p:cNvSpPr/>
          <p:nvPr/>
        </p:nvSpPr>
        <p:spPr>
          <a:xfrm>
            <a:off x="943583" y="3657219"/>
            <a:ext cx="223545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Cách 1 dòng giữa 2 khổ thơ </a:t>
            </a:r>
          </a:p>
        </p:txBody>
      </p:sp>
      <p:sp>
        <p:nvSpPr>
          <p:cNvPr id="37" name="Left Brace 36"/>
          <p:cNvSpPr/>
          <p:nvPr/>
        </p:nvSpPr>
        <p:spPr>
          <a:xfrm>
            <a:off x="3179036" y="3872050"/>
            <a:ext cx="131388" cy="450142"/>
          </a:xfrm>
          <a:prstGeom prst="leftBrace">
            <a:avLst>
              <a:gd name="adj1" fmla="val 43482"/>
              <a:gd name="adj2" fmla="val 50000"/>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611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fltVal val="0"/>
                                          </p:val>
                                        </p:tav>
                                        <p:tav tm="100000">
                                          <p:val>
                                            <p:strVal val="#ppt_w"/>
                                          </p:val>
                                        </p:tav>
                                      </p:tavLst>
                                    </p:anim>
                                    <p:anim calcmode="lin" valueType="num">
                                      <p:cBhvr>
                                        <p:cTn id="46" dur="500" fill="hold"/>
                                        <p:tgtEl>
                                          <p:spTgt spid="40"/>
                                        </p:tgtEl>
                                        <p:attrNameLst>
                                          <p:attrName>ppt_h</p:attrName>
                                        </p:attrNameLst>
                                      </p:cBhvr>
                                      <p:tavLst>
                                        <p:tav tm="0">
                                          <p:val>
                                            <p:fltVal val="0"/>
                                          </p:val>
                                        </p:tav>
                                        <p:tav tm="100000">
                                          <p:val>
                                            <p:strVal val="#ppt_h"/>
                                          </p:val>
                                        </p:tav>
                                      </p:tavLst>
                                    </p:anim>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right)">
                                      <p:cBhvr>
                                        <p:cTn id="52" dur="500"/>
                                        <p:tgtEl>
                                          <p:spTgt spid="48"/>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right)">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wipe(left)">
                                      <p:cBhvr>
                                        <p:cTn id="60" dur="500"/>
                                        <p:tgtEl>
                                          <p:spTgt spid="43"/>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44"/>
                                        </p:tgtEl>
                                        <p:attrNameLst>
                                          <p:attrName>style.visibility</p:attrName>
                                        </p:attrNameLst>
                                      </p:cBhvr>
                                      <p:to>
                                        <p:strVal val="visible"/>
                                      </p:to>
                                    </p:set>
                                    <p:anim calcmode="lin" valueType="num">
                                      <p:cBhvr>
                                        <p:cTn id="64" dur="500" fill="hold"/>
                                        <p:tgtEl>
                                          <p:spTgt spid="44"/>
                                        </p:tgtEl>
                                        <p:attrNameLst>
                                          <p:attrName>ppt_w</p:attrName>
                                        </p:attrNameLst>
                                      </p:cBhvr>
                                      <p:tavLst>
                                        <p:tav tm="0">
                                          <p:val>
                                            <p:fltVal val="0"/>
                                          </p:val>
                                        </p:tav>
                                        <p:tav tm="100000">
                                          <p:val>
                                            <p:strVal val="#ppt_w"/>
                                          </p:val>
                                        </p:tav>
                                      </p:tavLst>
                                    </p:anim>
                                    <p:anim calcmode="lin" valueType="num">
                                      <p:cBhvr>
                                        <p:cTn id="65" dur="500" fill="hold"/>
                                        <p:tgtEl>
                                          <p:spTgt spid="44"/>
                                        </p:tgtEl>
                                        <p:attrNameLst>
                                          <p:attrName>ppt_h</p:attrName>
                                        </p:attrNameLst>
                                      </p:cBhvr>
                                      <p:tavLst>
                                        <p:tav tm="0">
                                          <p:val>
                                            <p:fltVal val="0"/>
                                          </p:val>
                                        </p:tav>
                                        <p:tav tm="100000">
                                          <p:val>
                                            <p:strVal val="#ppt_h"/>
                                          </p:val>
                                        </p:tav>
                                      </p:tavLst>
                                    </p:anim>
                                    <p:animEffect transition="in" filter="fade">
                                      <p:cBhvr>
                                        <p:cTn id="66" dur="500"/>
                                        <p:tgtEl>
                                          <p:spTgt spid="44"/>
                                        </p:tgtEl>
                                      </p:cBhvr>
                                    </p:animEffect>
                                  </p:childTnLst>
                                </p:cTn>
                              </p:par>
                            </p:childTnLst>
                          </p:cTn>
                        </p:par>
                        <p:par>
                          <p:cTn id="67" fill="hold">
                            <p:stCondLst>
                              <p:cond delay="1000"/>
                            </p:stCondLst>
                            <p:childTnLst>
                              <p:par>
                                <p:cTn id="68" presetID="53" presetClass="entr" presetSubtype="16" fill="hold" grpId="0" nodeType="after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500" fill="hold"/>
                                        <p:tgtEl>
                                          <p:spTgt spid="45"/>
                                        </p:tgtEl>
                                        <p:attrNameLst>
                                          <p:attrName>ppt_w</p:attrName>
                                        </p:attrNameLst>
                                      </p:cBhvr>
                                      <p:tavLst>
                                        <p:tav tm="0">
                                          <p:val>
                                            <p:fltVal val="0"/>
                                          </p:val>
                                        </p:tav>
                                        <p:tav tm="100000">
                                          <p:val>
                                            <p:strVal val="#ppt_w"/>
                                          </p:val>
                                        </p:tav>
                                      </p:tavLst>
                                    </p:anim>
                                    <p:anim calcmode="lin" valueType="num">
                                      <p:cBhvr>
                                        <p:cTn id="71" dur="500" fill="hold"/>
                                        <p:tgtEl>
                                          <p:spTgt spid="45"/>
                                        </p:tgtEl>
                                        <p:attrNameLst>
                                          <p:attrName>ppt_h</p:attrName>
                                        </p:attrNameLst>
                                      </p:cBhvr>
                                      <p:tavLst>
                                        <p:tav tm="0">
                                          <p:val>
                                            <p:fltVal val="0"/>
                                          </p:val>
                                        </p:tav>
                                        <p:tav tm="100000">
                                          <p:val>
                                            <p:strVal val="#ppt_h"/>
                                          </p:val>
                                        </p:tav>
                                      </p:tavLst>
                                    </p:anim>
                                    <p:animEffect transition="in" filter="fade">
                                      <p:cBhvr>
                                        <p:cTn id="72" dur="500"/>
                                        <p:tgtEl>
                                          <p:spTgt spid="45"/>
                                        </p:tgtEl>
                                      </p:cBhvr>
                                    </p:animEffect>
                                  </p:childTnLst>
                                </p:cTn>
                              </p:par>
                            </p:childTnLst>
                          </p:cTn>
                        </p:par>
                        <p:par>
                          <p:cTn id="73" fill="hold">
                            <p:stCondLst>
                              <p:cond delay="1500"/>
                            </p:stCondLst>
                            <p:childTnLst>
                              <p:par>
                                <p:cTn id="74" presetID="53" presetClass="entr" presetSubtype="16" fill="hold" grpId="0" nodeType="afterEffect">
                                  <p:stCondLst>
                                    <p:cond delay="0"/>
                                  </p:stCondLst>
                                  <p:childTnLst>
                                    <p:set>
                                      <p:cBhvr>
                                        <p:cTn id="75" dur="1" fill="hold">
                                          <p:stCondLst>
                                            <p:cond delay="0"/>
                                          </p:stCondLst>
                                        </p:cTn>
                                        <p:tgtEl>
                                          <p:spTgt spid="46"/>
                                        </p:tgtEl>
                                        <p:attrNameLst>
                                          <p:attrName>style.visibility</p:attrName>
                                        </p:attrNameLst>
                                      </p:cBhvr>
                                      <p:to>
                                        <p:strVal val="visible"/>
                                      </p:to>
                                    </p:set>
                                    <p:anim calcmode="lin" valueType="num">
                                      <p:cBhvr>
                                        <p:cTn id="76" dur="500" fill="hold"/>
                                        <p:tgtEl>
                                          <p:spTgt spid="46"/>
                                        </p:tgtEl>
                                        <p:attrNameLst>
                                          <p:attrName>ppt_w</p:attrName>
                                        </p:attrNameLst>
                                      </p:cBhvr>
                                      <p:tavLst>
                                        <p:tav tm="0">
                                          <p:val>
                                            <p:fltVal val="0"/>
                                          </p:val>
                                        </p:tav>
                                        <p:tav tm="100000">
                                          <p:val>
                                            <p:strVal val="#ppt_w"/>
                                          </p:val>
                                        </p:tav>
                                      </p:tavLst>
                                    </p:anim>
                                    <p:anim calcmode="lin" valueType="num">
                                      <p:cBhvr>
                                        <p:cTn id="77" dur="500" fill="hold"/>
                                        <p:tgtEl>
                                          <p:spTgt spid="46"/>
                                        </p:tgtEl>
                                        <p:attrNameLst>
                                          <p:attrName>ppt_h</p:attrName>
                                        </p:attrNameLst>
                                      </p:cBhvr>
                                      <p:tavLst>
                                        <p:tav tm="0">
                                          <p:val>
                                            <p:fltVal val="0"/>
                                          </p:val>
                                        </p:tav>
                                        <p:tav tm="100000">
                                          <p:val>
                                            <p:strVal val="#ppt_h"/>
                                          </p:val>
                                        </p:tav>
                                      </p:tavLst>
                                    </p:anim>
                                    <p:animEffect transition="in" filter="fade">
                                      <p:cBhvr>
                                        <p:cTn id="7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animBg="1"/>
      <p:bldP spid="33" grpId="0" animBg="1"/>
      <p:bldP spid="36" grpId="0"/>
      <p:bldP spid="34" grpId="0" animBg="1"/>
      <p:bldP spid="38" grpId="0" animBg="1"/>
      <p:bldP spid="40" grpId="0" animBg="1"/>
      <p:bldP spid="35" grpId="0"/>
      <p:bldP spid="43" grpId="0"/>
      <p:bldP spid="44" grpId="0" animBg="1"/>
      <p:bldP spid="45" grpId="0" animBg="1"/>
      <p:bldP spid="46" grpId="0" animBg="1"/>
      <p:bldP spid="48" grpId="0"/>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Google Shape;5317;p41"/>
          <p:cNvSpPr txBox="1">
            <a:spLocks/>
          </p:cNvSpPr>
          <p:nvPr/>
        </p:nvSpPr>
        <p:spPr>
          <a:xfrm>
            <a:off x="2955135" y="886637"/>
            <a:ext cx="6281730" cy="6411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srgbClr val="29486D"/>
              </a:buClr>
              <a:buSzPts val="2800"/>
              <a:buFont typeface="Gloria Hallelujah"/>
              <a:buNone/>
              <a:tabLst/>
              <a:defRPr/>
            </a:pPr>
            <a:r>
              <a:rPr kumimoji="0" lang="vi-VN" sz="4000" b="1" i="0" u="none" strike="noStrike" kern="1200" cap="none" spc="0" normalizeH="0" baseline="0" noProof="0" dirty="0">
                <a:ln>
                  <a:noFill/>
                </a:ln>
                <a:solidFill>
                  <a:srgbClr val="A7FF4A"/>
                </a:solidFill>
                <a:effectLst/>
                <a:uLnTx/>
                <a:uFillTx/>
                <a:latin typeface="Arial" panose="020B0604020202020204" pitchFamily="34" charset="0"/>
                <a:cs typeface="Calibri" panose="020F0502020204030204" pitchFamily="34" charset="0"/>
                <a:sym typeface="Gloria Hallelujah"/>
              </a:rPr>
              <a:t>Lưu ý về tư thế ngồi viết</a:t>
            </a:r>
            <a:endParaRPr kumimoji="0" lang="en-US" sz="4000" b="1" i="0" u="none" strike="noStrike" kern="0" cap="none" spc="0" normalizeH="0" baseline="0" noProof="0" dirty="0">
              <a:ln>
                <a:noFill/>
              </a:ln>
              <a:solidFill>
                <a:srgbClr val="A7FF4A"/>
              </a:solidFill>
              <a:effectLst/>
              <a:uLnTx/>
              <a:uFillTx/>
              <a:latin typeface="等线" panose="020F0502020204030204"/>
              <a:sym typeface="Gloria Hallelujah"/>
            </a:endParaRPr>
          </a:p>
        </p:txBody>
      </p:sp>
      <p:sp>
        <p:nvSpPr>
          <p:cNvPr id="9" name="TextBox 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1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tay</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cầm</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viết</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1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tay</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giữ</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trang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vở</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10" name="TextBox 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Chân đặt đúng vị trí</a:t>
            </a:r>
          </a:p>
        </p:txBody>
      </p:sp>
      <p:sp>
        <p:nvSpPr>
          <p:cNvPr id="11" name="Rounded Rectangle 1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Khoảng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cách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mắt</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đến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vở</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25 – 30cm</a:t>
            </a:r>
          </a:p>
        </p:txBody>
      </p:sp>
      <p:pic>
        <p:nvPicPr>
          <p:cNvPr id="12" name="Picture 2" descr="https://khotunhua.com/upload/tiny/day-tre-ngoi-dung-tu-the.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6442736" y="3585705"/>
            <a:ext cx="972000" cy="52322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Giữ</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trái</a:t>
            </a: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4" name="Rectangle 13"/>
          <p:cNvSpPr/>
          <p:nvPr/>
        </p:nvSpPr>
        <p:spPr>
          <a:xfrm>
            <a:off x="8691513" y="3128316"/>
            <a:ext cx="972000" cy="738664"/>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Viết</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phải</a:t>
            </a: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9676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93310" y="955433"/>
            <a:ext cx="220538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Chính</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tả</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ular Callout 2"/>
          <p:cNvSpPr/>
          <p:nvPr/>
        </p:nvSpPr>
        <p:spPr>
          <a:xfrm>
            <a:off x="7395015" y="3018409"/>
            <a:ext cx="3666562" cy="1345152"/>
          </a:xfrm>
          <a:prstGeom prst="wedgeRoundRectCallout">
            <a:avLst>
              <a:gd name="adj1" fmla="val 4740"/>
              <a:gd name="adj2" fmla="val 82019"/>
              <a:gd name="adj3" fmla="val 16667"/>
            </a:avLst>
          </a:prstGeom>
          <a:solidFill>
            <a:schemeClr val="accent6">
              <a:lumMod val="20000"/>
              <a:lumOff val="80000"/>
            </a:schemeClr>
          </a:solidFill>
          <a:ln w="381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hãy</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tự</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đánh</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giá</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phần</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viết</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mình</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và</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bạn</a:t>
            </a:r>
            <a:endPar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4" name="Rectangle 3"/>
          <p:cNvSpPr/>
          <p:nvPr/>
        </p:nvSpPr>
        <p:spPr>
          <a:xfrm>
            <a:off x="1147864" y="2761593"/>
            <a:ext cx="5322817" cy="1815882"/>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Tiêu</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chí</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đánh</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giá</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fi-FI"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1. Sai không quá </a:t>
            </a:r>
            <a:r>
              <a:rPr kumimoji="0" lang="fi-FI" sz="2800" b="1"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5 lỗi </a:t>
            </a: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2.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Chữ</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viết</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rõ</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ràng</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sạch</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đẹp</a:t>
            </a:r>
            <a:endPar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3.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Trình</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bày</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đúng</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hình</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thức</a:t>
            </a:r>
            <a:endPar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5112" y="4942646"/>
            <a:ext cx="1761496" cy="1240301"/>
          </a:xfrm>
          <a:prstGeom prst="rect">
            <a:avLst/>
          </a:prstGeom>
        </p:spPr>
      </p:pic>
      <p:sp>
        <p:nvSpPr>
          <p:cNvPr id="6" name="Rectangle 5"/>
          <p:cNvSpPr/>
          <p:nvPr/>
        </p:nvSpPr>
        <p:spPr>
          <a:xfrm>
            <a:off x="3956657" y="1665551"/>
            <a:ext cx="437651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Cánh</a:t>
            </a: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cam </a:t>
            </a:r>
            <a:r>
              <a:rPr kumimoji="0" lang="en-US" sz="40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lạc</a:t>
            </a: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40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mẹ</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7" name="5-Point Star 6"/>
          <p:cNvSpPr/>
          <p:nvPr/>
        </p:nvSpPr>
        <p:spPr>
          <a:xfrm>
            <a:off x="4850090" y="3321496"/>
            <a:ext cx="286439" cy="264405"/>
          </a:xfrm>
          <a:prstGeom prst="star5">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5-Point Star 7"/>
          <p:cNvSpPr/>
          <p:nvPr/>
        </p:nvSpPr>
        <p:spPr>
          <a:xfrm>
            <a:off x="5263538" y="3321496"/>
            <a:ext cx="286439" cy="264405"/>
          </a:xfrm>
          <a:prstGeom prst="star5">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5-Point Star 8"/>
          <p:cNvSpPr/>
          <p:nvPr/>
        </p:nvSpPr>
        <p:spPr>
          <a:xfrm>
            <a:off x="5676986" y="3321496"/>
            <a:ext cx="286439" cy="264405"/>
          </a:xfrm>
          <a:prstGeom prst="star5">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5-Point Star 9"/>
          <p:cNvSpPr/>
          <p:nvPr/>
        </p:nvSpPr>
        <p:spPr>
          <a:xfrm>
            <a:off x="5969882" y="3755070"/>
            <a:ext cx="286439" cy="264405"/>
          </a:xfrm>
          <a:prstGeom prst="star5">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5-Point Star 10"/>
          <p:cNvSpPr/>
          <p:nvPr/>
        </p:nvSpPr>
        <p:spPr>
          <a:xfrm>
            <a:off x="5963425" y="4143900"/>
            <a:ext cx="286439" cy="264405"/>
          </a:xfrm>
          <a:prstGeom prst="star5">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16584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6323" y="2344180"/>
            <a:ext cx="4310246" cy="3700593"/>
          </a:xfrm>
          <a:prstGeom prst="rect">
            <a:avLst/>
          </a:prstGeom>
        </p:spPr>
      </p:pic>
      <p:pic>
        <p:nvPicPr>
          <p:cNvPr id="5" name="Picture 4">
            <a:extLst>
              <a:ext uri="{FF2B5EF4-FFF2-40B4-BE49-F238E27FC236}">
                <a16:creationId xmlns:a16="http://schemas.microsoft.com/office/drawing/2014/main" id="{A13F34D0-F6F3-4CC2-B26F-648F6012FD03}"/>
              </a:ext>
            </a:extLst>
          </p:cNvPr>
          <p:cNvPicPr>
            <a:picLocks noChangeAspect="1"/>
          </p:cNvPicPr>
          <p:nvPr/>
        </p:nvPicPr>
        <p:blipFill>
          <a:blip r:embed="rId4"/>
          <a:stretch>
            <a:fillRect/>
          </a:stretch>
        </p:blipFill>
        <p:spPr>
          <a:xfrm>
            <a:off x="4879571" y="2790837"/>
            <a:ext cx="6395258" cy="2017951"/>
          </a:xfrm>
          <a:prstGeom prst="rect">
            <a:avLst/>
          </a:prstGeom>
        </p:spPr>
      </p:pic>
    </p:spTree>
    <p:extLst>
      <p:ext uri="{BB962C8B-B14F-4D97-AF65-F5344CB8AC3E}">
        <p14:creationId xmlns:p14="http://schemas.microsoft.com/office/powerpoint/2010/main" val="270878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2128" y="126460"/>
            <a:ext cx="11867745" cy="6605081"/>
          </a:xfrm>
          <a:prstGeom prst="roundRect">
            <a:avLst>
              <a:gd name="adj" fmla="val 7536"/>
            </a:avLst>
          </a:prstGeom>
          <a:solidFill>
            <a:srgbClr val="EBF5FF">
              <a:alpha val="91000"/>
            </a:srgb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6709"/>
              </a:solidFill>
              <a:effectLst/>
              <a:uLnTx/>
              <a:uFillTx/>
              <a:latin typeface="VNI-Avo" pitchFamily="2" charset="0"/>
              <a:ea typeface="+mn-ea"/>
              <a:cs typeface="Arial"/>
              <a:sym typeface="Arial"/>
            </a:endParaRPr>
          </a:p>
        </p:txBody>
      </p:sp>
      <p:sp>
        <p:nvSpPr>
          <p:cNvPr id="18" name="TextBox 17">
            <a:extLst>
              <a:ext uri="{FF2B5EF4-FFF2-40B4-BE49-F238E27FC236}">
                <a16:creationId xmlns:a16="http://schemas.microsoft.com/office/drawing/2014/main" id="{CCD342F3-1A1A-4163-A075-861935E487BA}"/>
              </a:ext>
            </a:extLst>
          </p:cNvPr>
          <p:cNvSpPr txBox="1"/>
          <p:nvPr/>
        </p:nvSpPr>
        <p:spPr>
          <a:xfrm>
            <a:off x="797312" y="296604"/>
            <a:ext cx="1059737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808D2835-0391-4B8E-8DEA-F1D671AC3127}"/>
              </a:ext>
            </a:extLst>
          </p:cNvPr>
          <p:cNvSpPr txBox="1"/>
          <p:nvPr/>
        </p:nvSpPr>
        <p:spPr>
          <a:xfrm>
            <a:off x="1468507" y="1382454"/>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                         -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                         -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gh</a:t>
            </a:r>
            <a:endPar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                       -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a:t>
            </a:r>
            <a:endParaRPr kumimoji="0" lang="vi-VN"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8250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rcRect t="2963" b="2963"/>
          <a:stretch/>
        </p:blipFill>
        <p:spPr>
          <a:xfrm>
            <a:off x="1381125" y="1451602"/>
            <a:ext cx="4331518" cy="4074813"/>
          </a:xfrm>
          <a:prstGeom prst="rect">
            <a:avLst/>
          </a:prstGeom>
          <a:ln>
            <a:noFill/>
          </a:ln>
          <a:effectLst/>
        </p:spPr>
      </p:pic>
      <p:sp>
        <p:nvSpPr>
          <p:cNvPr id="3" name="Rounded Rectangle 2"/>
          <p:cNvSpPr/>
          <p:nvPr/>
        </p:nvSpPr>
        <p:spPr>
          <a:xfrm>
            <a:off x="6640197" y="2705805"/>
            <a:ext cx="2541210" cy="715089"/>
          </a:xfrm>
          <a:prstGeom prst="round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a:t>
            </a:r>
            <a:r>
              <a:rPr kumimoji="0" lang="en-US" sz="36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á</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 name="Rectangle 3"/>
          <p:cNvSpPr/>
          <p:nvPr/>
        </p:nvSpPr>
        <p:spPr>
          <a:xfrm>
            <a:off x="1200931" y="719175"/>
            <a:ext cx="9501413"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Tìm</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từ</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có</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tiếng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bắt</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đầu</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bằng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302444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640197" y="2705805"/>
            <a:ext cx="2541210" cy="715089"/>
          </a:xfrm>
          <a:prstGeom prst="round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k</a:t>
            </a:r>
            <a:r>
              <a:rPr kumimoji="0" lang="en-US" sz="3600" b="1" i="0" u="none" strike="noStrike" kern="1200" cap="none" spc="0" normalizeH="0" baseline="0" noProof="0" dirty="0" err="1">
                <a:ln>
                  <a:noFill/>
                </a:ln>
                <a:effectLst/>
                <a:uLnTx/>
                <a:uFillTx/>
                <a:latin typeface="Arial" panose="020B0604020202020204" pitchFamily="34" charset="0"/>
                <a:ea typeface="+mn-ea"/>
                <a:cs typeface="+mn-cs"/>
              </a:rPr>
              <a:t>im</a:t>
            </a:r>
            <a:endParaRPr kumimoji="0" lang="en-US" sz="2400" b="0" i="0" u="none" strike="noStrike" kern="1200" cap="none" spc="0" normalizeH="0" baseline="0" noProof="0" dirty="0">
              <a:ln>
                <a:noFill/>
              </a:ln>
              <a:effectLst/>
              <a:uLnTx/>
              <a:uFillTx/>
              <a:latin typeface="Arial" panose="020B0604020202020204" pitchFamily="34" charset="0"/>
              <a:ea typeface="+mn-ea"/>
              <a:cs typeface="+mn-cs"/>
            </a:endParaRPr>
          </a:p>
        </p:txBody>
      </p:sp>
      <p:sp>
        <p:nvSpPr>
          <p:cNvPr id="4" name="Rectangle 3"/>
          <p:cNvSpPr/>
          <p:nvPr/>
        </p:nvSpPr>
        <p:spPr>
          <a:xfrm>
            <a:off x="1200931" y="719175"/>
            <a:ext cx="9501413"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Tìm</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từ</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có</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tiếng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bắt</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đầu</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bằng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k</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a:t>
            </a:r>
          </a:p>
        </p:txBody>
      </p:sp>
      <p:pic>
        <p:nvPicPr>
          <p:cNvPr id="6" name="Picture 5" descr="Shape&#10;&#10;Description automatically generated with medium confidence">
            <a:extLst>
              <a:ext uri="{FF2B5EF4-FFF2-40B4-BE49-F238E27FC236}">
                <a16:creationId xmlns:a16="http://schemas.microsoft.com/office/drawing/2014/main" id="{926210F1-1288-441D-BC0A-05CD88F6E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2880" y="1762893"/>
            <a:ext cx="2277746" cy="3009132"/>
          </a:xfrm>
          <a:prstGeom prst="rect">
            <a:avLst/>
          </a:prstGeom>
        </p:spPr>
      </p:pic>
    </p:spTree>
    <p:extLst>
      <p:ext uri="{BB962C8B-B14F-4D97-AF65-F5344CB8AC3E}">
        <p14:creationId xmlns:p14="http://schemas.microsoft.com/office/powerpoint/2010/main" val="1305984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640197" y="2705805"/>
            <a:ext cx="2541210" cy="715089"/>
          </a:xfrm>
          <a:prstGeom prst="round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g</a:t>
            </a:r>
            <a:r>
              <a:rPr kumimoji="0" lang="en-US" sz="3600" b="1" i="0" u="none" strike="noStrike" kern="1200" cap="none" spc="0" normalizeH="0" baseline="0" noProof="0" dirty="0" err="1">
                <a:ln>
                  <a:noFill/>
                </a:ln>
                <a:effectLst/>
                <a:uLnTx/>
                <a:uFillTx/>
                <a:latin typeface="Arial" panose="020B0604020202020204" pitchFamily="34" charset="0"/>
                <a:ea typeface="+mn-ea"/>
                <a:cs typeface="+mn-cs"/>
              </a:rPr>
              <a:t>à</a:t>
            </a:r>
            <a:endParaRPr kumimoji="0" lang="en-US" sz="2400" b="0" i="0" u="none" strike="noStrike" kern="1200" cap="none" spc="0" normalizeH="0" baseline="0" noProof="0" dirty="0">
              <a:ln>
                <a:noFill/>
              </a:ln>
              <a:effectLst/>
              <a:uLnTx/>
              <a:uFillTx/>
              <a:latin typeface="Arial" panose="020B0604020202020204" pitchFamily="34" charset="0"/>
              <a:ea typeface="+mn-ea"/>
              <a:cs typeface="+mn-cs"/>
            </a:endParaRPr>
          </a:p>
        </p:txBody>
      </p:sp>
      <p:sp>
        <p:nvSpPr>
          <p:cNvPr id="4" name="Rectangle 3"/>
          <p:cNvSpPr/>
          <p:nvPr/>
        </p:nvSpPr>
        <p:spPr>
          <a:xfrm>
            <a:off x="1200931" y="719175"/>
            <a:ext cx="9501413"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Tìm</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từ</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có</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tiếng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bắt</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đầu</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bằng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a:t>
            </a:r>
          </a:p>
        </p:txBody>
      </p:sp>
      <p:pic>
        <p:nvPicPr>
          <p:cNvPr id="6" name="Picture 5" descr="A picture containing yellow, black&#10;&#10;Description automatically generated">
            <a:extLst>
              <a:ext uri="{FF2B5EF4-FFF2-40B4-BE49-F238E27FC236}">
                <a16:creationId xmlns:a16="http://schemas.microsoft.com/office/drawing/2014/main" id="{BF077888-AB05-43FA-AD11-B6D2E0FB7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875" y="1472353"/>
            <a:ext cx="2876550" cy="3723534"/>
          </a:xfrm>
          <a:prstGeom prst="rect">
            <a:avLst/>
          </a:prstGeom>
        </p:spPr>
      </p:pic>
    </p:spTree>
    <p:extLst>
      <p:ext uri="{BB962C8B-B14F-4D97-AF65-F5344CB8AC3E}">
        <p14:creationId xmlns:p14="http://schemas.microsoft.com/office/powerpoint/2010/main" val="2514880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640197" y="2705805"/>
            <a:ext cx="2541210" cy="715089"/>
          </a:xfrm>
          <a:prstGeom prst="round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ngh</a:t>
            </a:r>
            <a:r>
              <a:rPr lang="en-US" sz="3600" b="1" noProof="0" dirty="0" err="1">
                <a:latin typeface="Arial" panose="020B0604020202020204" pitchFamily="34" charset="0"/>
              </a:rPr>
              <a:t>é</a:t>
            </a:r>
            <a:endParaRPr kumimoji="0" lang="en-US" sz="2400" b="0" i="0" u="none" strike="noStrike" kern="1200" cap="none" spc="0" normalizeH="0" baseline="0" noProof="0" dirty="0">
              <a:ln>
                <a:noFill/>
              </a:ln>
              <a:effectLst/>
              <a:uLnTx/>
              <a:uFillTx/>
              <a:latin typeface="Arial" panose="020B0604020202020204" pitchFamily="34" charset="0"/>
              <a:ea typeface="+mn-ea"/>
              <a:cs typeface="+mn-cs"/>
            </a:endParaRPr>
          </a:p>
        </p:txBody>
      </p:sp>
      <p:sp>
        <p:nvSpPr>
          <p:cNvPr id="4" name="Rectangle 3"/>
          <p:cNvSpPr/>
          <p:nvPr/>
        </p:nvSpPr>
        <p:spPr>
          <a:xfrm>
            <a:off x="1200931" y="719175"/>
            <a:ext cx="9501413"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Tìm</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từ</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có</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tiếng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bắt</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đầu</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bằng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n</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gh</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a:t>
            </a:r>
          </a:p>
        </p:txBody>
      </p:sp>
      <p:pic>
        <p:nvPicPr>
          <p:cNvPr id="6" name="Picture 5" descr="Icon&#10;&#10;Description automatically generated">
            <a:extLst>
              <a:ext uri="{FF2B5EF4-FFF2-40B4-BE49-F238E27FC236}">
                <a16:creationId xmlns:a16="http://schemas.microsoft.com/office/drawing/2014/main" id="{0F3EC9E2-E99D-40FD-B4B8-14F5C6997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 y="1477180"/>
            <a:ext cx="3443861" cy="3887427"/>
          </a:xfrm>
          <a:prstGeom prst="rect">
            <a:avLst/>
          </a:prstGeom>
        </p:spPr>
      </p:pic>
    </p:spTree>
    <p:extLst>
      <p:ext uri="{BB962C8B-B14F-4D97-AF65-F5344CB8AC3E}">
        <p14:creationId xmlns:p14="http://schemas.microsoft.com/office/powerpoint/2010/main" val="898952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2128" y="126460"/>
            <a:ext cx="11867745" cy="6605081"/>
          </a:xfrm>
          <a:prstGeom prst="roundRect">
            <a:avLst>
              <a:gd name="adj" fmla="val 7536"/>
            </a:avLst>
          </a:prstGeom>
          <a:solidFill>
            <a:srgbClr val="EBF5FF">
              <a:alpha val="91000"/>
            </a:srgb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29486D">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3" name="y2mate.com - Nhạc thiếu nhi vui nhộn cho bé Tập thể dục buổi sáng_v720P">
            <a:hlinkClick r:id="" action="ppaction://media"/>
            <a:extLst>
              <a:ext uri="{FF2B5EF4-FFF2-40B4-BE49-F238E27FC236}">
                <a16:creationId xmlns:a16="http://schemas.microsoft.com/office/drawing/2014/main" id="{C407DC2A-51DE-4831-B2FF-555414DDD4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0664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2EE4E-2DF9-4248-A995-F042DAD32933}"/>
              </a:ext>
            </a:extLst>
          </p:cNvPr>
          <p:cNvPicPr>
            <a:picLocks noChangeAspect="1"/>
          </p:cNvPicPr>
          <p:nvPr/>
        </p:nvPicPr>
        <p:blipFill>
          <a:blip r:embed="rId2"/>
          <a:stretch>
            <a:fillRect/>
          </a:stretch>
        </p:blipFill>
        <p:spPr>
          <a:xfrm>
            <a:off x="2501729" y="1831956"/>
            <a:ext cx="6864691" cy="3359187"/>
          </a:xfrm>
          <a:prstGeom prst="rect">
            <a:avLst/>
          </a:prstGeom>
        </p:spPr>
      </p:pic>
    </p:spTree>
    <p:extLst>
      <p:ext uri="{BB962C8B-B14F-4D97-AF65-F5344CB8AC3E}">
        <p14:creationId xmlns:p14="http://schemas.microsoft.com/office/powerpoint/2010/main" val="134872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1D10BD-5A5B-4588-B37C-7F5A6224D520}"/>
              </a:ext>
            </a:extLst>
          </p:cNvPr>
          <p:cNvPicPr>
            <a:picLocks noChangeAspect="1"/>
          </p:cNvPicPr>
          <p:nvPr/>
        </p:nvPicPr>
        <p:blipFill>
          <a:blip r:embed="rId3"/>
          <a:stretch>
            <a:fillRect/>
          </a:stretch>
        </p:blipFill>
        <p:spPr>
          <a:xfrm>
            <a:off x="5337452" y="2564108"/>
            <a:ext cx="5328366" cy="2353260"/>
          </a:xfrm>
          <a:prstGeom prst="rect">
            <a:avLst/>
          </a:prstGeom>
        </p:spPr>
      </p:pic>
      <p:pic>
        <p:nvPicPr>
          <p:cNvPr id="6" name="Picture 5">
            <a:extLst>
              <a:ext uri="{FF2B5EF4-FFF2-40B4-BE49-F238E27FC236}">
                <a16:creationId xmlns:a16="http://schemas.microsoft.com/office/drawing/2014/main" id="{5C5B4EFB-8995-4140-8681-65319F54AAC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181" y="2430692"/>
            <a:ext cx="3372693" cy="2618124"/>
          </a:xfrm>
          <a:prstGeom prst="rect">
            <a:avLst/>
          </a:prstGeom>
        </p:spPr>
      </p:pic>
    </p:spTree>
    <p:extLst>
      <p:ext uri="{BB962C8B-B14F-4D97-AF65-F5344CB8AC3E}">
        <p14:creationId xmlns:p14="http://schemas.microsoft.com/office/powerpoint/2010/main" val="411794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51290B7-09F0-4DE4-86DF-8D786AC07B78}"/>
              </a:ext>
            </a:extLst>
          </p:cNvPr>
          <p:cNvPicPr>
            <a:picLocks noChangeAspect="1"/>
          </p:cNvPicPr>
          <p:nvPr/>
        </p:nvPicPr>
        <p:blipFill>
          <a:blip r:embed="rId3"/>
          <a:stretch>
            <a:fillRect/>
          </a:stretch>
        </p:blipFill>
        <p:spPr>
          <a:xfrm>
            <a:off x="-67158" y="3944301"/>
            <a:ext cx="5130744" cy="2970017"/>
          </a:xfrm>
          <a:prstGeom prst="rect">
            <a:avLst/>
          </a:prstGeom>
        </p:spPr>
      </p:pic>
      <p:sp>
        <p:nvSpPr>
          <p:cNvPr id="2" name="矩形 1"/>
          <p:cNvSpPr/>
          <p:nvPr/>
        </p:nvSpPr>
        <p:spPr>
          <a:xfrm>
            <a:off x="-67158" y="-13888"/>
            <a:ext cx="12320711" cy="4058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a:ea typeface="微软雅黑"/>
            </a:endParaRPr>
          </a:p>
        </p:txBody>
      </p:sp>
      <p:grpSp>
        <p:nvGrpSpPr>
          <p:cNvPr id="14" name="Group 13">
            <a:extLst>
              <a:ext uri="{FF2B5EF4-FFF2-40B4-BE49-F238E27FC236}">
                <a16:creationId xmlns:a16="http://schemas.microsoft.com/office/drawing/2014/main" id="{3649BED7-A1AF-4384-8FC2-600736FBA953}"/>
              </a:ext>
            </a:extLst>
          </p:cNvPr>
          <p:cNvGrpSpPr/>
          <p:nvPr/>
        </p:nvGrpSpPr>
        <p:grpSpPr>
          <a:xfrm>
            <a:off x="84850" y="3544628"/>
            <a:ext cx="674486" cy="809415"/>
            <a:chOff x="190550" y="2635359"/>
            <a:chExt cx="674486" cy="809415"/>
          </a:xfrm>
        </p:grpSpPr>
        <p:sp>
          <p:nvSpPr>
            <p:cNvPr id="67" name="AutoShape 16"/>
            <p:cNvSpPr>
              <a:spLocks/>
            </p:cNvSpPr>
            <p:nvPr/>
          </p:nvSpPr>
          <p:spPr bwMode="auto">
            <a:xfrm>
              <a:off x="460567" y="2878073"/>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latin typeface="Times New Roman"/>
                <a:ea typeface="微软雅黑"/>
              </a:endParaRPr>
            </a:p>
          </p:txBody>
        </p:sp>
        <p:sp>
          <p:nvSpPr>
            <p:cNvPr id="68" name="AutoShape 17"/>
            <p:cNvSpPr>
              <a:spLocks/>
            </p:cNvSpPr>
            <p:nvPr/>
          </p:nvSpPr>
          <p:spPr bwMode="auto">
            <a:xfrm>
              <a:off x="190550" y="2986969"/>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latin typeface="Times New Roman"/>
                <a:ea typeface="微软雅黑"/>
              </a:endParaRPr>
            </a:p>
          </p:txBody>
        </p:sp>
        <p:sp>
          <p:nvSpPr>
            <p:cNvPr id="69" name="AutoShape 18"/>
            <p:cNvSpPr>
              <a:spLocks/>
            </p:cNvSpPr>
            <p:nvPr/>
          </p:nvSpPr>
          <p:spPr bwMode="auto">
            <a:xfrm>
              <a:off x="543905" y="3269208"/>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latin typeface="Times New Roman"/>
                <a:ea typeface="微软雅黑"/>
              </a:endParaRPr>
            </a:p>
          </p:txBody>
        </p:sp>
        <p:sp>
          <p:nvSpPr>
            <p:cNvPr id="70" name="AutoShape 15"/>
            <p:cNvSpPr>
              <a:spLocks/>
            </p:cNvSpPr>
            <p:nvPr/>
          </p:nvSpPr>
          <p:spPr bwMode="auto">
            <a:xfrm rot="18823250">
              <a:off x="224579" y="2624045"/>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latin typeface="Times New Roman"/>
                <a:ea typeface="微软雅黑"/>
              </a:endParaRPr>
            </a:p>
          </p:txBody>
        </p:sp>
      </p:grpSp>
      <p:grpSp>
        <p:nvGrpSpPr>
          <p:cNvPr id="13" name="Group 12">
            <a:extLst>
              <a:ext uri="{FF2B5EF4-FFF2-40B4-BE49-F238E27FC236}">
                <a16:creationId xmlns:a16="http://schemas.microsoft.com/office/drawing/2014/main" id="{ADEC1F06-EE7E-428B-B0F9-62BC189DC02A}"/>
              </a:ext>
            </a:extLst>
          </p:cNvPr>
          <p:cNvGrpSpPr/>
          <p:nvPr/>
        </p:nvGrpSpPr>
        <p:grpSpPr>
          <a:xfrm>
            <a:off x="1145781" y="1715254"/>
            <a:ext cx="9583998" cy="523220"/>
            <a:chOff x="1144987" y="1029079"/>
            <a:chExt cx="9583998" cy="523220"/>
          </a:xfrm>
        </p:grpSpPr>
        <p:sp>
          <p:nvSpPr>
            <p:cNvPr id="9" name="TextBox 8">
              <a:extLst>
                <a:ext uri="{FF2B5EF4-FFF2-40B4-BE49-F238E27FC236}">
                  <a16:creationId xmlns:a16="http://schemas.microsoft.com/office/drawing/2014/main" id="{DD9CC129-7FC0-4F98-9E5A-2F0E22E14752}"/>
                </a:ext>
              </a:extLst>
            </p:cNvPr>
            <p:cNvSpPr txBox="1"/>
            <p:nvPr/>
          </p:nvSpPr>
          <p:spPr>
            <a:xfrm>
              <a:off x="1291786" y="1029079"/>
              <a:ext cx="9437199" cy="523220"/>
            </a:xfrm>
            <a:prstGeom prst="rect">
              <a:avLst/>
            </a:prstGeom>
            <a:noFill/>
          </p:spPr>
          <p:txBody>
            <a:bodyPr wrap="none" rtlCol="0">
              <a:spAutoFit/>
            </a:bodyPr>
            <a:lstStyle/>
            <a:p>
              <a:pPr algn="l"/>
              <a:r>
                <a:rPr lang="en-US" sz="2800" b="0" i="0" dirty="0" err="1">
                  <a:solidFill>
                    <a:schemeClr val="bg1"/>
                  </a:solidFill>
                  <a:effectLst/>
                  <a:latin typeface="arial" panose="020B0604020202020204" pitchFamily="34" charset="0"/>
                </a:rPr>
                <a:t>Em</a:t>
              </a:r>
              <a:r>
                <a:rPr lang="en-US" sz="2800" b="0" i="0" dirty="0">
                  <a:solidFill>
                    <a:schemeClr val="bg1"/>
                  </a:solidFill>
                  <a:effectLst/>
                  <a:latin typeface="arial" panose="020B0604020202020204" pitchFamily="34" charset="0"/>
                </a:rPr>
                <a:t> </a:t>
              </a:r>
              <a:r>
                <a:rPr lang="en-US" sz="2800" b="0" i="0" dirty="0" err="1">
                  <a:solidFill>
                    <a:schemeClr val="bg1"/>
                  </a:solidFill>
                  <a:effectLst/>
                  <a:latin typeface="arial" panose="020B0604020202020204" pitchFamily="34" charset="0"/>
                </a:rPr>
                <a:t>đã</a:t>
              </a:r>
              <a:r>
                <a:rPr lang="en-US" sz="2800" b="0" i="0" dirty="0">
                  <a:solidFill>
                    <a:schemeClr val="bg1"/>
                  </a:solidFill>
                  <a:effectLst/>
                  <a:latin typeface="arial" panose="020B0604020202020204" pitchFamily="34" charset="0"/>
                </a:rPr>
                <a:t> </a:t>
              </a:r>
              <a:r>
                <a:rPr lang="en-US" sz="2800" b="0" i="0" dirty="0" err="1">
                  <a:solidFill>
                    <a:schemeClr val="bg1"/>
                  </a:solidFill>
                  <a:effectLst/>
                  <a:latin typeface="arial" panose="020B0604020202020204" pitchFamily="34" charset="0"/>
                </a:rPr>
                <a:t>giúp</a:t>
              </a:r>
              <a:r>
                <a:rPr lang="en-US" sz="2800" b="0" i="0" dirty="0">
                  <a:solidFill>
                    <a:schemeClr val="bg1"/>
                  </a:solidFill>
                  <a:effectLst/>
                  <a:latin typeface="arial" panose="020B0604020202020204" pitchFamily="34" charset="0"/>
                </a:rPr>
                <a:t> </a:t>
              </a:r>
              <a:r>
                <a:rPr lang="en-US" sz="2800" b="0" i="0" dirty="0" err="1">
                  <a:solidFill>
                    <a:schemeClr val="bg1"/>
                  </a:solidFill>
                  <a:effectLst/>
                  <a:latin typeface="arial" panose="020B0604020202020204" pitchFamily="34" charset="0"/>
                </a:rPr>
                <a:t>đỡ</a:t>
              </a:r>
              <a:r>
                <a:rPr lang="en-US" sz="2800" b="0" i="0" dirty="0">
                  <a:solidFill>
                    <a:schemeClr val="bg1"/>
                  </a:solidFill>
                  <a:effectLst/>
                  <a:latin typeface="arial" panose="020B0604020202020204" pitchFamily="34" charset="0"/>
                </a:rPr>
                <a:t> ai </a:t>
              </a:r>
              <a:r>
                <a:rPr lang="en-US" sz="2800" b="0" i="0" dirty="0" err="1">
                  <a:solidFill>
                    <a:schemeClr val="bg1"/>
                  </a:solidFill>
                  <a:effectLst/>
                  <a:latin typeface="arial" panose="020B0604020202020204" pitchFamily="34" charset="0"/>
                </a:rPr>
                <a:t>việc</a:t>
              </a:r>
              <a:r>
                <a:rPr lang="en-US" sz="2800" b="0" i="0" dirty="0">
                  <a:solidFill>
                    <a:schemeClr val="bg1"/>
                  </a:solidFill>
                  <a:effectLst/>
                  <a:latin typeface="arial" panose="020B0604020202020204" pitchFamily="34" charset="0"/>
                </a:rPr>
                <a:t> </a:t>
              </a:r>
              <a:r>
                <a:rPr lang="en-US" sz="2800" b="0" i="0" dirty="0" err="1">
                  <a:solidFill>
                    <a:schemeClr val="bg1"/>
                  </a:solidFill>
                  <a:effectLst/>
                  <a:latin typeface="arial" panose="020B0604020202020204" pitchFamily="34" charset="0"/>
                </a:rPr>
                <a:t>gì</a:t>
              </a:r>
              <a:r>
                <a:rPr lang="en-US" sz="2800" b="0" i="0" dirty="0">
                  <a:solidFill>
                    <a:schemeClr val="bg1"/>
                  </a:solidFill>
                  <a:effectLst/>
                  <a:latin typeface="arial" panose="020B0604020202020204" pitchFamily="34" charset="0"/>
                </a:rPr>
                <a:t> (</a:t>
              </a:r>
              <a:r>
                <a:rPr lang="en-US" sz="2800" b="0" i="0" dirty="0" err="1">
                  <a:solidFill>
                    <a:schemeClr val="bg1"/>
                  </a:solidFill>
                  <a:effectLst/>
                  <a:latin typeface="arial" panose="020B0604020202020204" pitchFamily="34" charset="0"/>
                </a:rPr>
                <a:t>hoặc</a:t>
              </a:r>
              <a:r>
                <a:rPr lang="en-US" sz="2800" b="0" i="0" dirty="0">
                  <a:solidFill>
                    <a:schemeClr val="bg1"/>
                  </a:solidFill>
                  <a:effectLst/>
                  <a:latin typeface="arial" panose="020B0604020202020204" pitchFamily="34" charset="0"/>
                </a:rPr>
                <a:t> ai </a:t>
              </a:r>
              <a:r>
                <a:rPr lang="en-US" sz="2800" b="0" i="0" dirty="0" err="1">
                  <a:solidFill>
                    <a:schemeClr val="bg1"/>
                  </a:solidFill>
                  <a:effectLst/>
                  <a:latin typeface="arial" panose="020B0604020202020204" pitchFamily="34" charset="0"/>
                </a:rPr>
                <a:t>đã</a:t>
              </a:r>
              <a:r>
                <a:rPr lang="en-US" sz="2800" b="0" i="0" dirty="0">
                  <a:solidFill>
                    <a:schemeClr val="bg1"/>
                  </a:solidFill>
                  <a:effectLst/>
                  <a:latin typeface="arial" panose="020B0604020202020204" pitchFamily="34" charset="0"/>
                </a:rPr>
                <a:t> </a:t>
              </a:r>
              <a:r>
                <a:rPr lang="en-US" sz="2800" b="0" i="0" dirty="0" err="1">
                  <a:solidFill>
                    <a:schemeClr val="bg1"/>
                  </a:solidFill>
                  <a:effectLst/>
                  <a:latin typeface="arial" panose="020B0604020202020204" pitchFamily="34" charset="0"/>
                </a:rPr>
                <a:t>giúp</a:t>
              </a:r>
              <a:r>
                <a:rPr lang="en-US" sz="2800" b="0" i="0" dirty="0">
                  <a:solidFill>
                    <a:schemeClr val="bg1"/>
                  </a:solidFill>
                  <a:effectLst/>
                  <a:latin typeface="arial" panose="020B0604020202020204" pitchFamily="34" charset="0"/>
                </a:rPr>
                <a:t> </a:t>
              </a:r>
              <a:r>
                <a:rPr lang="en-US" sz="2800" b="0" i="0" dirty="0" err="1">
                  <a:solidFill>
                    <a:schemeClr val="bg1"/>
                  </a:solidFill>
                  <a:effectLst/>
                  <a:latin typeface="arial" panose="020B0604020202020204" pitchFamily="34" charset="0"/>
                </a:rPr>
                <a:t>đỡ</a:t>
              </a:r>
              <a:r>
                <a:rPr lang="en-US" sz="2800" b="0" i="0" dirty="0">
                  <a:solidFill>
                    <a:schemeClr val="bg1"/>
                  </a:solidFill>
                  <a:effectLst/>
                  <a:latin typeface="arial" panose="020B0604020202020204" pitchFamily="34" charset="0"/>
                </a:rPr>
                <a:t> </a:t>
              </a:r>
              <a:r>
                <a:rPr lang="en-US" sz="2800" b="0" i="0" dirty="0" err="1">
                  <a:solidFill>
                    <a:schemeClr val="bg1"/>
                  </a:solidFill>
                  <a:effectLst/>
                  <a:latin typeface="arial" panose="020B0604020202020204" pitchFamily="34" charset="0"/>
                </a:rPr>
                <a:t>em</a:t>
              </a:r>
              <a:r>
                <a:rPr lang="en-US" sz="2800" b="0" i="0" dirty="0">
                  <a:solidFill>
                    <a:schemeClr val="bg1"/>
                  </a:solidFill>
                  <a:effectLst/>
                  <a:latin typeface="arial" panose="020B0604020202020204" pitchFamily="34" charset="0"/>
                </a:rPr>
                <a:t> </a:t>
              </a:r>
              <a:r>
                <a:rPr lang="en-US" sz="2800" b="0" i="0" dirty="0" err="1">
                  <a:solidFill>
                    <a:schemeClr val="bg1"/>
                  </a:solidFill>
                  <a:effectLst/>
                  <a:latin typeface="arial" panose="020B0604020202020204" pitchFamily="34" charset="0"/>
                </a:rPr>
                <a:t>việc</a:t>
              </a:r>
              <a:r>
                <a:rPr lang="en-US" sz="2800" b="0" i="0" dirty="0">
                  <a:solidFill>
                    <a:schemeClr val="bg1"/>
                  </a:solidFill>
                  <a:effectLst/>
                  <a:latin typeface="arial" panose="020B0604020202020204" pitchFamily="34" charset="0"/>
                </a:rPr>
                <a:t> </a:t>
              </a:r>
              <a:r>
                <a:rPr lang="en-US" sz="2800" b="0" i="0" dirty="0" err="1">
                  <a:solidFill>
                    <a:schemeClr val="bg1"/>
                  </a:solidFill>
                  <a:effectLst/>
                  <a:latin typeface="arial" panose="020B0604020202020204" pitchFamily="34" charset="0"/>
                </a:rPr>
                <a:t>gì</a:t>
              </a:r>
              <a:r>
                <a:rPr lang="en-US" sz="2800" b="0" i="0" dirty="0">
                  <a:solidFill>
                    <a:schemeClr val="bg1"/>
                  </a:solidFill>
                  <a:effectLst/>
                  <a:latin typeface="arial" panose="020B0604020202020204" pitchFamily="34" charset="0"/>
                </a:rPr>
                <a:t>)?</a:t>
              </a:r>
            </a:p>
          </p:txBody>
        </p:sp>
        <p:sp>
          <p:nvSpPr>
            <p:cNvPr id="10" name="Oval 9">
              <a:extLst>
                <a:ext uri="{FF2B5EF4-FFF2-40B4-BE49-F238E27FC236}">
                  <a16:creationId xmlns:a16="http://schemas.microsoft.com/office/drawing/2014/main" id="{FBC29AE1-5D84-4C6C-BFA6-B37FF8DFF674}"/>
                </a:ext>
              </a:extLst>
            </p:cNvPr>
            <p:cNvSpPr/>
            <p:nvPr/>
          </p:nvSpPr>
          <p:spPr>
            <a:xfrm>
              <a:off x="1144987" y="1321466"/>
              <a:ext cx="91310" cy="913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a:ea typeface="微软雅黑"/>
              </a:endParaRPr>
            </a:p>
          </p:txBody>
        </p:sp>
      </p:grpSp>
      <p:grpSp>
        <p:nvGrpSpPr>
          <p:cNvPr id="12" name="Group 11">
            <a:extLst>
              <a:ext uri="{FF2B5EF4-FFF2-40B4-BE49-F238E27FC236}">
                <a16:creationId xmlns:a16="http://schemas.microsoft.com/office/drawing/2014/main" id="{A31564B1-7175-49A4-8C62-ACCE5B0F6680}"/>
              </a:ext>
            </a:extLst>
          </p:cNvPr>
          <p:cNvGrpSpPr/>
          <p:nvPr/>
        </p:nvGrpSpPr>
        <p:grpSpPr>
          <a:xfrm>
            <a:off x="1136680" y="2531768"/>
            <a:ext cx="7189015" cy="584775"/>
            <a:chOff x="1135886" y="1845593"/>
            <a:chExt cx="7189015" cy="584775"/>
          </a:xfrm>
        </p:grpSpPr>
        <p:sp>
          <p:nvSpPr>
            <p:cNvPr id="26" name="TextBox 25">
              <a:extLst>
                <a:ext uri="{FF2B5EF4-FFF2-40B4-BE49-F238E27FC236}">
                  <a16:creationId xmlns:a16="http://schemas.microsoft.com/office/drawing/2014/main" id="{8D8DA60F-A44A-4E96-ABC3-2CFE5A952C57}"/>
                </a:ext>
              </a:extLst>
            </p:cNvPr>
            <p:cNvSpPr txBox="1"/>
            <p:nvPr/>
          </p:nvSpPr>
          <p:spPr>
            <a:xfrm>
              <a:off x="1280985" y="1845593"/>
              <a:ext cx="7043916" cy="584775"/>
            </a:xfrm>
            <a:prstGeom prst="rect">
              <a:avLst/>
            </a:prstGeom>
            <a:noFill/>
          </p:spPr>
          <p:txBody>
            <a:bodyPr wrap="none" rtlCol="0">
              <a:spAutoFit/>
            </a:bodyPr>
            <a:lstStyle/>
            <a:p>
              <a:r>
                <a:rPr lang="vi-VN" sz="3200" dirty="0">
                  <a:solidFill>
                    <a:prstClr val="white"/>
                  </a:solidFill>
                  <a:latin typeface="Calibri" panose="020F0502020204030204" pitchFamily="34" charset="0"/>
                  <a:ea typeface="微软雅黑"/>
                  <a:cs typeface="Calibri" panose="020F0502020204030204" pitchFamily="34" charset="0"/>
                </a:rPr>
                <a:t>Em (hoặc người đó) đã làm như thế nào?</a:t>
              </a:r>
              <a:endParaRPr lang="en-US" sz="3200" dirty="0">
                <a:solidFill>
                  <a:prstClr val="white"/>
                </a:solidFill>
                <a:latin typeface="Calibri" panose="020F0502020204030204" pitchFamily="34" charset="0"/>
                <a:ea typeface="微软雅黑"/>
                <a:cs typeface="Calibri" panose="020F0502020204030204" pitchFamily="34" charset="0"/>
              </a:endParaRPr>
            </a:p>
          </p:txBody>
        </p:sp>
        <p:sp>
          <p:nvSpPr>
            <p:cNvPr id="29" name="Oval 28">
              <a:extLst>
                <a:ext uri="{FF2B5EF4-FFF2-40B4-BE49-F238E27FC236}">
                  <a16:creationId xmlns:a16="http://schemas.microsoft.com/office/drawing/2014/main" id="{D663F8D5-71DF-46DA-98BF-F1B2ECB70A6B}"/>
                </a:ext>
              </a:extLst>
            </p:cNvPr>
            <p:cNvSpPr/>
            <p:nvPr/>
          </p:nvSpPr>
          <p:spPr>
            <a:xfrm>
              <a:off x="1135886" y="2136217"/>
              <a:ext cx="91310" cy="913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a:ea typeface="微软雅黑"/>
              </a:endParaRPr>
            </a:p>
          </p:txBody>
        </p:sp>
      </p:grpSp>
      <p:grpSp>
        <p:nvGrpSpPr>
          <p:cNvPr id="11" name="Group 10">
            <a:extLst>
              <a:ext uri="{FF2B5EF4-FFF2-40B4-BE49-F238E27FC236}">
                <a16:creationId xmlns:a16="http://schemas.microsoft.com/office/drawing/2014/main" id="{588DA327-E5CC-4C66-9B5E-9F3B20044CBF}"/>
              </a:ext>
            </a:extLst>
          </p:cNvPr>
          <p:cNvGrpSpPr/>
          <p:nvPr/>
        </p:nvGrpSpPr>
        <p:grpSpPr>
          <a:xfrm>
            <a:off x="1127580" y="3348282"/>
            <a:ext cx="9307895" cy="584775"/>
            <a:chOff x="1126785" y="2662107"/>
            <a:chExt cx="9307895" cy="584775"/>
          </a:xfrm>
        </p:grpSpPr>
        <p:sp>
          <p:nvSpPr>
            <p:cNvPr id="27" name="TextBox 26">
              <a:extLst>
                <a:ext uri="{FF2B5EF4-FFF2-40B4-BE49-F238E27FC236}">
                  <a16:creationId xmlns:a16="http://schemas.microsoft.com/office/drawing/2014/main" id="{71ACD1BA-614D-4FC9-9D67-3ED583102CE5}"/>
                </a:ext>
              </a:extLst>
            </p:cNvPr>
            <p:cNvSpPr txBox="1"/>
            <p:nvPr/>
          </p:nvSpPr>
          <p:spPr>
            <a:xfrm>
              <a:off x="1270184" y="2662107"/>
              <a:ext cx="9164496" cy="584775"/>
            </a:xfrm>
            <a:prstGeom prst="rect">
              <a:avLst/>
            </a:prstGeom>
            <a:noFill/>
          </p:spPr>
          <p:txBody>
            <a:bodyPr wrap="none" rtlCol="0">
              <a:spAutoFit/>
            </a:bodyPr>
            <a:lstStyle/>
            <a:p>
              <a:r>
                <a:rPr lang="vi-VN" sz="3200" dirty="0">
                  <a:solidFill>
                    <a:prstClr val="white"/>
                  </a:solidFill>
                  <a:latin typeface="Calibri" panose="020F0502020204030204" pitchFamily="34" charset="0"/>
                  <a:ea typeface="微软雅黑"/>
                  <a:cs typeface="Calibri" panose="020F0502020204030204" pitchFamily="34" charset="0"/>
                </a:rPr>
                <a:t>Em có suy nghĩ gì sau khi giúp đỡ (hoặc được giúp đỡ)</a:t>
              </a:r>
              <a:endParaRPr lang="en-US" sz="3200" dirty="0">
                <a:solidFill>
                  <a:prstClr val="white"/>
                </a:solidFill>
                <a:latin typeface="Calibri" panose="020F0502020204030204" pitchFamily="34" charset="0"/>
                <a:ea typeface="微软雅黑"/>
                <a:cs typeface="Calibri" panose="020F0502020204030204" pitchFamily="34" charset="0"/>
              </a:endParaRPr>
            </a:p>
          </p:txBody>
        </p:sp>
        <p:sp>
          <p:nvSpPr>
            <p:cNvPr id="30" name="Oval 29">
              <a:extLst>
                <a:ext uri="{FF2B5EF4-FFF2-40B4-BE49-F238E27FC236}">
                  <a16:creationId xmlns:a16="http://schemas.microsoft.com/office/drawing/2014/main" id="{8C284482-023D-4BDD-BC63-4DF2ABE31934}"/>
                </a:ext>
              </a:extLst>
            </p:cNvPr>
            <p:cNvSpPr/>
            <p:nvPr/>
          </p:nvSpPr>
          <p:spPr>
            <a:xfrm>
              <a:off x="1126785" y="2950968"/>
              <a:ext cx="91310" cy="913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a:ea typeface="微软雅黑"/>
              </a:endParaRPr>
            </a:p>
          </p:txBody>
        </p:sp>
      </p:grpSp>
      <p:pic>
        <p:nvPicPr>
          <p:cNvPr id="35" name="Picture 34">
            <a:extLst>
              <a:ext uri="{FF2B5EF4-FFF2-40B4-BE49-F238E27FC236}">
                <a16:creationId xmlns:a16="http://schemas.microsoft.com/office/drawing/2014/main" id="{8FCE9026-BA7D-4B5C-82B2-CAE4A52729B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0539" y="4910436"/>
            <a:ext cx="2435064" cy="1890270"/>
          </a:xfrm>
          <a:prstGeom prst="rect">
            <a:avLst/>
          </a:prstGeom>
        </p:spPr>
      </p:pic>
      <p:pic>
        <p:nvPicPr>
          <p:cNvPr id="36" name="图片 71">
            <a:extLst>
              <a:ext uri="{FF2B5EF4-FFF2-40B4-BE49-F238E27FC236}">
                <a16:creationId xmlns:a16="http://schemas.microsoft.com/office/drawing/2014/main" id="{6D527ADE-2333-411D-8CFB-040217D1C67B}"/>
              </a:ext>
            </a:extLst>
          </p:cNvPr>
          <p:cNvPicPr>
            <a:picLocks noChangeAspect="1"/>
          </p:cNvPicPr>
          <p:nvPr/>
        </p:nvPicPr>
        <p:blipFill>
          <a:blip r:embed="rId5">
            <a:lum bright="-40000" contrast="-20000"/>
          </a:blip>
          <a:stretch>
            <a:fillRect/>
          </a:stretch>
        </p:blipFill>
        <p:spPr>
          <a:xfrm>
            <a:off x="5735960" y="4146463"/>
            <a:ext cx="3934114" cy="1709109"/>
          </a:xfrm>
          <a:prstGeom prst="rect">
            <a:avLst/>
          </a:prstGeom>
        </p:spPr>
      </p:pic>
      <p:sp>
        <p:nvSpPr>
          <p:cNvPr id="18" name="TextBox 17">
            <a:extLst>
              <a:ext uri="{FF2B5EF4-FFF2-40B4-BE49-F238E27FC236}">
                <a16:creationId xmlns:a16="http://schemas.microsoft.com/office/drawing/2014/main" id="{A5C056C9-8FAD-4AC9-97B0-98AC3D9A3ADA}"/>
              </a:ext>
            </a:extLst>
          </p:cNvPr>
          <p:cNvSpPr txBox="1"/>
          <p:nvPr/>
        </p:nvSpPr>
        <p:spPr>
          <a:xfrm>
            <a:off x="6104508" y="4777704"/>
            <a:ext cx="3063211" cy="769441"/>
          </a:xfrm>
          <a:prstGeom prst="rect">
            <a:avLst/>
          </a:prstGeom>
          <a:noFill/>
        </p:spPr>
        <p:txBody>
          <a:bodyPr wrap="none" rtlCol="0">
            <a:spAutoFit/>
          </a:bodyPr>
          <a:lstStyle/>
          <a:p>
            <a:r>
              <a:rPr lang="vi-VN" sz="4400" dirty="0">
                <a:solidFill>
                  <a:srgbClr val="02B3C5">
                    <a:lumMod val="75000"/>
                  </a:srgbClr>
                </a:solidFill>
                <a:latin typeface="Calibri" panose="020F0502020204030204" pitchFamily="34" charset="0"/>
                <a:ea typeface="微软雅黑"/>
                <a:cs typeface="Calibri" panose="020F0502020204030204" pitchFamily="34" charset="0"/>
              </a:rPr>
              <a:t>Viết vào VBT</a:t>
            </a:r>
            <a:endParaRPr lang="en-US" sz="4400" dirty="0">
              <a:solidFill>
                <a:srgbClr val="02B3C5">
                  <a:lumMod val="75000"/>
                </a:srgbClr>
              </a:solidFill>
              <a:latin typeface="Calibri" panose="020F0502020204030204" pitchFamily="34" charset="0"/>
              <a:ea typeface="微软雅黑"/>
              <a:cs typeface="Calibri" panose="020F0502020204030204" pitchFamily="34" charset="0"/>
            </a:endParaRPr>
          </a:p>
        </p:txBody>
      </p:sp>
      <p:sp>
        <p:nvSpPr>
          <p:cNvPr id="3" name="TextBox 2">
            <a:extLst>
              <a:ext uri="{FF2B5EF4-FFF2-40B4-BE49-F238E27FC236}">
                <a16:creationId xmlns:a16="http://schemas.microsoft.com/office/drawing/2014/main" id="{23A141E5-CA16-4E65-96A6-BA6E596DEFC8}"/>
              </a:ext>
            </a:extLst>
          </p:cNvPr>
          <p:cNvSpPr txBox="1"/>
          <p:nvPr/>
        </p:nvSpPr>
        <p:spPr>
          <a:xfrm>
            <a:off x="574880" y="219075"/>
            <a:ext cx="11112295" cy="1077218"/>
          </a:xfrm>
          <a:prstGeom prst="rect">
            <a:avLst/>
          </a:prstGeom>
          <a:noFill/>
        </p:spPr>
        <p:txBody>
          <a:bodyPr wrap="square" rtlCol="0">
            <a:spAutoFit/>
          </a:bodyPr>
          <a:lstStyle/>
          <a:p>
            <a:pPr algn="ctr"/>
            <a:r>
              <a:rPr lang="vi-VN" sz="3200" b="1" dirty="0">
                <a:solidFill>
                  <a:srgbClr val="FFFF00"/>
                </a:solidFill>
                <a:latin typeface="Arial" panose="020B0604020202020204" pitchFamily="34" charset="0"/>
                <a:cs typeface="Arial" panose="020B0604020202020204" pitchFamily="34" charset="0"/>
              </a:rPr>
              <a:t>Viết 4-5 câu kể về việc em đã giúp đỡ người khác hoặc em được người khác giúp đỡ.</a:t>
            </a:r>
            <a:endParaRPr lang="en-US" sz="32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21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3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 calcmode="lin" valueType="num">
                                      <p:cBhvr>
                                        <p:cTn id="20" dur="500" fill="hold"/>
                                        <p:tgtEl>
                                          <p:spTgt spid="15"/>
                                        </p:tgtEl>
                                        <p:attrNameLst>
                                          <p:attrName>style.rotation</p:attrName>
                                        </p:attrNameLst>
                                      </p:cBhvr>
                                      <p:tavLst>
                                        <p:tav tm="0">
                                          <p:val>
                                            <p:fltVal val="90"/>
                                          </p:val>
                                        </p:tav>
                                        <p:tav tm="100000">
                                          <p:val>
                                            <p:fltVal val="0"/>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barn(inVertical)">
                                      <p:cBhvr>
                                        <p:cTn id="33" dur="500"/>
                                        <p:tgtEl>
                                          <p:spTgt spid="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42"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67158" y="-20783"/>
            <a:ext cx="12320711" cy="20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sp>
        <p:nvSpPr>
          <p:cNvPr id="36" name="AutoShape 6"/>
          <p:cNvSpPr>
            <a:spLocks/>
          </p:cNvSpPr>
          <p:nvPr/>
        </p:nvSpPr>
        <p:spPr bwMode="auto">
          <a:xfrm rot="2881067">
            <a:off x="1324855" y="526050"/>
            <a:ext cx="613397" cy="331039"/>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7" name="AutoShape 18"/>
          <p:cNvSpPr>
            <a:spLocks/>
          </p:cNvSpPr>
          <p:nvPr/>
        </p:nvSpPr>
        <p:spPr bwMode="auto">
          <a:xfrm>
            <a:off x="1371215" y="1188706"/>
            <a:ext cx="520677" cy="284660"/>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67" name="AutoShape 13"/>
          <p:cNvSpPr>
            <a:spLocks/>
          </p:cNvSpPr>
          <p:nvPr/>
        </p:nvSpPr>
        <p:spPr bwMode="auto">
          <a:xfrm>
            <a:off x="10128448" y="592954"/>
            <a:ext cx="432000" cy="252000"/>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68" name="AutoShape 17"/>
          <p:cNvSpPr>
            <a:spLocks/>
          </p:cNvSpPr>
          <p:nvPr/>
        </p:nvSpPr>
        <p:spPr bwMode="auto">
          <a:xfrm rot="-1260000">
            <a:off x="10052206" y="1145284"/>
            <a:ext cx="286706" cy="449387"/>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cxnSp>
        <p:nvCxnSpPr>
          <p:cNvPr id="72" name="直接连接符 71"/>
          <p:cNvCxnSpPr/>
          <p:nvPr/>
        </p:nvCxnSpPr>
        <p:spPr>
          <a:xfrm>
            <a:off x="-150458" y="1775461"/>
            <a:ext cx="1234166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22" name="组合 34">
            <a:extLst>
              <a:ext uri="{FF2B5EF4-FFF2-40B4-BE49-F238E27FC236}">
                <a16:creationId xmlns:a16="http://schemas.microsoft.com/office/drawing/2014/main" id="{8FA8DCEE-C574-4657-B5E3-97BAA2F63C9F}"/>
              </a:ext>
            </a:extLst>
          </p:cNvPr>
          <p:cNvGrpSpPr/>
          <p:nvPr/>
        </p:nvGrpSpPr>
        <p:grpSpPr>
          <a:xfrm>
            <a:off x="752475" y="2218557"/>
            <a:ext cx="10926321" cy="4382268"/>
            <a:chOff x="304800" y="673100"/>
            <a:chExt cx="4000500" cy="4000500"/>
          </a:xfrm>
          <a:effectLst>
            <a:outerShdw blurRad="444500" dist="254000" dir="8100000" algn="tr" rotWithShape="0">
              <a:prstClr val="black">
                <a:alpha val="50000"/>
              </a:prstClr>
            </a:outerShdw>
          </a:effectLst>
        </p:grpSpPr>
        <p:sp>
          <p:nvSpPr>
            <p:cNvPr id="25" name="同心圆 54">
              <a:extLst>
                <a:ext uri="{FF2B5EF4-FFF2-40B4-BE49-F238E27FC236}">
                  <a16:creationId xmlns:a16="http://schemas.microsoft.com/office/drawing/2014/main" id="{30FD84E1-DE8D-4EB4-BF1D-3CCC88F2F33B}"/>
                </a:ext>
              </a:extLst>
            </p:cNvPr>
            <p:cNvSpPr/>
            <p:nvPr/>
          </p:nvSpPr>
          <p:spPr>
            <a:xfrm>
              <a:off x="304800" y="673100"/>
              <a:ext cx="4000500" cy="4000500"/>
            </a:xfrm>
            <a:prstGeom prst="roundRect">
              <a:avLst>
                <a:gd name="adj" fmla="val 9468"/>
              </a:avLst>
            </a:prstGeom>
            <a:solidFill>
              <a:srgbClr val="EE6060"/>
            </a:solidFill>
            <a:ln>
              <a:solidFill>
                <a:srgbClr val="FF9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微软雅黑"/>
                <a:cs typeface="+mn-cs"/>
              </a:endParaRPr>
            </a:p>
          </p:txBody>
        </p:sp>
        <p:sp>
          <p:nvSpPr>
            <p:cNvPr id="26" name="椭圆 55">
              <a:extLst>
                <a:ext uri="{FF2B5EF4-FFF2-40B4-BE49-F238E27FC236}">
                  <a16:creationId xmlns:a16="http://schemas.microsoft.com/office/drawing/2014/main" id="{FBAD6F9C-8169-4380-909E-98DE14EC23D6}"/>
                </a:ext>
              </a:extLst>
            </p:cNvPr>
            <p:cNvSpPr/>
            <p:nvPr/>
          </p:nvSpPr>
          <p:spPr>
            <a:xfrm>
              <a:off x="392113" y="760413"/>
              <a:ext cx="3825874" cy="3825874"/>
            </a:xfrm>
            <a:prstGeom prst="roundRect">
              <a:avLst>
                <a:gd name="adj" fmla="val 5913"/>
              </a:avLst>
            </a:prstGeom>
            <a:solidFill>
              <a:srgbClr val="FF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a:ea typeface="微软雅黑"/>
                <a:cs typeface="+mn-cs"/>
              </a:endParaRPr>
            </a:p>
          </p:txBody>
        </p:sp>
      </p:grpSp>
      <p:sp>
        <p:nvSpPr>
          <p:cNvPr id="2" name="TextBox 1">
            <a:extLst>
              <a:ext uri="{FF2B5EF4-FFF2-40B4-BE49-F238E27FC236}">
                <a16:creationId xmlns:a16="http://schemas.microsoft.com/office/drawing/2014/main" id="{E7A80877-37E1-485F-8223-6E2E5437507B}"/>
              </a:ext>
            </a:extLst>
          </p:cNvPr>
          <p:cNvSpPr txBox="1"/>
          <p:nvPr/>
        </p:nvSpPr>
        <p:spPr>
          <a:xfrm>
            <a:off x="3676650" y="352868"/>
            <a:ext cx="4829175" cy="1015663"/>
          </a:xfrm>
          <a:prstGeom prst="rect">
            <a:avLst/>
          </a:prstGeom>
          <a:noFill/>
        </p:spPr>
        <p:txBody>
          <a:bodyPr wrap="square" rtlCol="0">
            <a:spAutoFit/>
          </a:bodyPr>
          <a:lstStyle/>
          <a:p>
            <a:pPr algn="ctr"/>
            <a:r>
              <a:rPr lang="en-US" sz="6000" b="1" dirty="0" err="1">
                <a:solidFill>
                  <a:srgbClr val="FFFF00"/>
                </a:solidFill>
                <a:latin typeface="Arial" panose="020B0604020202020204" pitchFamily="34" charset="0"/>
                <a:cs typeface="Arial" panose="020B0604020202020204" pitchFamily="34" charset="0"/>
              </a:rPr>
              <a:t>Bài</a:t>
            </a:r>
            <a:r>
              <a:rPr lang="en-US" sz="6000" b="1" dirty="0">
                <a:solidFill>
                  <a:srgbClr val="FFFF00"/>
                </a:solidFill>
                <a:latin typeface="Arial" panose="020B0604020202020204" pitchFamily="34" charset="0"/>
                <a:cs typeface="Arial" panose="020B0604020202020204" pitchFamily="34" charset="0"/>
              </a:rPr>
              <a:t> </a:t>
            </a:r>
            <a:r>
              <a:rPr lang="en-US" sz="6000" b="1" dirty="0" err="1">
                <a:solidFill>
                  <a:srgbClr val="FFFF00"/>
                </a:solidFill>
                <a:latin typeface="Arial" panose="020B0604020202020204" pitchFamily="34" charset="0"/>
                <a:cs typeface="Arial" panose="020B0604020202020204" pitchFamily="34" charset="0"/>
              </a:rPr>
              <a:t>mẫu</a:t>
            </a:r>
            <a:endParaRPr lang="en-US" sz="6000" b="1" dirty="0">
              <a:solidFill>
                <a:srgbClr val="FFFF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80AD33C-3916-4886-AF52-DB461519E1B7}"/>
              </a:ext>
            </a:extLst>
          </p:cNvPr>
          <p:cNvSpPr txBox="1"/>
          <p:nvPr/>
        </p:nvSpPr>
        <p:spPr>
          <a:xfrm>
            <a:off x="1228725" y="2847975"/>
            <a:ext cx="9972327" cy="3046988"/>
          </a:xfrm>
          <a:prstGeom prst="rect">
            <a:avLst/>
          </a:prstGeom>
          <a:noFill/>
        </p:spPr>
        <p:txBody>
          <a:bodyPr wrap="square" rtlCol="0">
            <a:spAutoFit/>
          </a:bodyPr>
          <a:lstStyle/>
          <a:p>
            <a:pPr algn="just"/>
            <a:r>
              <a:rPr lang="vi-VN" sz="3200" dirty="0">
                <a:latin typeface="Arial" panose="020B0604020202020204" pitchFamily="34" charset="0"/>
                <a:cs typeface="Arial" panose="020B0604020202020204" pitchFamily="34" charset="0"/>
              </a:rPr>
              <a:t>Chiều nay, trên đường đi học về, em gặp một bà cụ. Bà đang chuẩn bị sang đường. Nhưng con đường phía trước không có đèn đỏ. Rất nhiều phương tiện đang di chuyển. Em nhanh chóng đi đến để giúp bà cụ sang đường. Bà cụ đã khen em là một đứa trẻ ngoan. Em thấy rất vui vì giúp được bà cụ.</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753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1750"/>
                            </p:stCondLst>
                            <p:childTnLst>
                              <p:par>
                                <p:cTn id="22" presetID="23" presetClass="entr" presetSubtype="272"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750" fill="hold"/>
                                        <p:tgtEl>
                                          <p:spTgt spid="22"/>
                                        </p:tgtEl>
                                        <p:attrNameLst>
                                          <p:attrName>ppt_w</p:attrName>
                                        </p:attrNameLst>
                                      </p:cBhvr>
                                      <p:tavLst>
                                        <p:tav tm="0">
                                          <p:val>
                                            <p:strVal val="2/3*#ppt_w"/>
                                          </p:val>
                                        </p:tav>
                                        <p:tav tm="100000">
                                          <p:val>
                                            <p:strVal val="#ppt_w"/>
                                          </p:val>
                                        </p:tav>
                                      </p:tavLst>
                                    </p:anim>
                                    <p:anim calcmode="lin" valueType="num">
                                      <p:cBhvr>
                                        <p:cTn id="25" dur="750" fill="hold"/>
                                        <p:tgtEl>
                                          <p:spTgt spid="22"/>
                                        </p:tgtEl>
                                        <p:attrNameLst>
                                          <p:attrName>ppt_h</p:attrName>
                                        </p:attrNameLst>
                                      </p:cBhvr>
                                      <p:tavLst>
                                        <p:tav tm="0">
                                          <p:val>
                                            <p:strVal val="2/3*#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fade">
                                      <p:cBhvr>
                                        <p:cTn id="30" dur="500"/>
                                        <p:tgtEl>
                                          <p:spTgt spid="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67" grpId="0" animBg="1"/>
      <p:bldP spid="68"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67158" y="-20783"/>
            <a:ext cx="12320711" cy="20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a:ea typeface="微软雅黑"/>
            </a:endParaRPr>
          </a:p>
        </p:txBody>
      </p:sp>
      <p:sp>
        <p:nvSpPr>
          <p:cNvPr id="36" name="AutoShape 6"/>
          <p:cNvSpPr>
            <a:spLocks/>
          </p:cNvSpPr>
          <p:nvPr/>
        </p:nvSpPr>
        <p:spPr bwMode="auto">
          <a:xfrm rot="2881067">
            <a:off x="1324855" y="526050"/>
            <a:ext cx="613397" cy="331039"/>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latin typeface="Times New Roman"/>
              <a:ea typeface="微软雅黑"/>
            </a:endParaRPr>
          </a:p>
        </p:txBody>
      </p:sp>
      <p:sp>
        <p:nvSpPr>
          <p:cNvPr id="37" name="AutoShape 18"/>
          <p:cNvSpPr>
            <a:spLocks/>
          </p:cNvSpPr>
          <p:nvPr/>
        </p:nvSpPr>
        <p:spPr bwMode="auto">
          <a:xfrm>
            <a:off x="1371215" y="1188706"/>
            <a:ext cx="520677" cy="284660"/>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latin typeface="Times New Roman"/>
              <a:ea typeface="微软雅黑"/>
            </a:endParaRPr>
          </a:p>
        </p:txBody>
      </p:sp>
      <p:sp>
        <p:nvSpPr>
          <p:cNvPr id="67" name="AutoShape 13"/>
          <p:cNvSpPr>
            <a:spLocks/>
          </p:cNvSpPr>
          <p:nvPr/>
        </p:nvSpPr>
        <p:spPr bwMode="auto">
          <a:xfrm>
            <a:off x="10128448" y="592954"/>
            <a:ext cx="432000" cy="252000"/>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latin typeface="Times New Roman"/>
              <a:ea typeface="微软雅黑"/>
            </a:endParaRPr>
          </a:p>
        </p:txBody>
      </p:sp>
      <p:sp>
        <p:nvSpPr>
          <p:cNvPr id="68" name="AutoShape 17"/>
          <p:cNvSpPr>
            <a:spLocks/>
          </p:cNvSpPr>
          <p:nvPr/>
        </p:nvSpPr>
        <p:spPr bwMode="auto">
          <a:xfrm rot="-1260000">
            <a:off x="10052206" y="1145284"/>
            <a:ext cx="286706" cy="449387"/>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latin typeface="Times New Roman"/>
              <a:ea typeface="微软雅黑"/>
            </a:endParaRPr>
          </a:p>
        </p:txBody>
      </p:sp>
      <p:cxnSp>
        <p:nvCxnSpPr>
          <p:cNvPr id="72" name="直接连接符 71"/>
          <p:cNvCxnSpPr/>
          <p:nvPr/>
        </p:nvCxnSpPr>
        <p:spPr>
          <a:xfrm>
            <a:off x="-150458" y="1775461"/>
            <a:ext cx="1234166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4EC2ABA-405C-4030-B275-972703C683BE}"/>
              </a:ext>
            </a:extLst>
          </p:cNvPr>
          <p:cNvPicPr>
            <a:picLocks noChangeAspect="1"/>
          </p:cNvPicPr>
          <p:nvPr/>
        </p:nvPicPr>
        <p:blipFill>
          <a:blip r:embed="rId3"/>
          <a:stretch>
            <a:fillRect/>
          </a:stretch>
        </p:blipFill>
        <p:spPr>
          <a:xfrm>
            <a:off x="2659773" y="329328"/>
            <a:ext cx="7010400" cy="943704"/>
          </a:xfrm>
          <a:prstGeom prst="rect">
            <a:avLst/>
          </a:prstGeom>
        </p:spPr>
      </p:pic>
      <p:grpSp>
        <p:nvGrpSpPr>
          <p:cNvPr id="22" name="组合 34">
            <a:extLst>
              <a:ext uri="{FF2B5EF4-FFF2-40B4-BE49-F238E27FC236}">
                <a16:creationId xmlns:a16="http://schemas.microsoft.com/office/drawing/2014/main" id="{8FA8DCEE-C574-4657-B5E3-97BAA2F63C9F}"/>
              </a:ext>
            </a:extLst>
          </p:cNvPr>
          <p:cNvGrpSpPr/>
          <p:nvPr/>
        </p:nvGrpSpPr>
        <p:grpSpPr>
          <a:xfrm>
            <a:off x="5447929" y="2641199"/>
            <a:ext cx="6230867" cy="3572311"/>
            <a:chOff x="304800" y="673100"/>
            <a:chExt cx="4000500" cy="4000500"/>
          </a:xfrm>
          <a:effectLst>
            <a:outerShdw blurRad="444500" dist="254000" dir="8100000" algn="tr" rotWithShape="0">
              <a:prstClr val="black">
                <a:alpha val="50000"/>
              </a:prstClr>
            </a:outerShdw>
          </a:effectLst>
        </p:grpSpPr>
        <p:sp>
          <p:nvSpPr>
            <p:cNvPr id="25" name="同心圆 54">
              <a:extLst>
                <a:ext uri="{FF2B5EF4-FFF2-40B4-BE49-F238E27FC236}">
                  <a16:creationId xmlns:a16="http://schemas.microsoft.com/office/drawing/2014/main" id="{30FD84E1-DE8D-4EB4-BF1D-3CCC88F2F33B}"/>
                </a:ext>
              </a:extLst>
            </p:cNvPr>
            <p:cNvSpPr/>
            <p:nvPr/>
          </p:nvSpPr>
          <p:spPr>
            <a:xfrm>
              <a:off x="304800" y="673100"/>
              <a:ext cx="4000500" cy="4000500"/>
            </a:xfrm>
            <a:prstGeom prst="roundRect">
              <a:avLst>
                <a:gd name="adj" fmla="val 9468"/>
              </a:avLst>
            </a:prstGeom>
            <a:solidFill>
              <a:srgbClr val="EE6060"/>
            </a:solidFill>
            <a:ln>
              <a:solidFill>
                <a:srgbClr val="FF9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Times New Roman"/>
                <a:ea typeface="微软雅黑"/>
              </a:endParaRPr>
            </a:p>
          </p:txBody>
        </p:sp>
        <p:sp>
          <p:nvSpPr>
            <p:cNvPr id="26" name="椭圆 55">
              <a:extLst>
                <a:ext uri="{FF2B5EF4-FFF2-40B4-BE49-F238E27FC236}">
                  <a16:creationId xmlns:a16="http://schemas.microsoft.com/office/drawing/2014/main" id="{FBAD6F9C-8169-4380-909E-98DE14EC23D6}"/>
                </a:ext>
              </a:extLst>
            </p:cNvPr>
            <p:cNvSpPr/>
            <p:nvPr/>
          </p:nvSpPr>
          <p:spPr>
            <a:xfrm>
              <a:off x="392113" y="760413"/>
              <a:ext cx="3825874" cy="3825874"/>
            </a:xfrm>
            <a:prstGeom prst="roundRect">
              <a:avLst>
                <a:gd name="adj" fmla="val 5913"/>
              </a:avLst>
            </a:prstGeom>
            <a:solidFill>
              <a:srgbClr val="FF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Times New Roman"/>
                <a:ea typeface="微软雅黑"/>
              </a:endParaRPr>
            </a:p>
          </p:txBody>
        </p:sp>
      </p:grpSp>
      <p:pic>
        <p:nvPicPr>
          <p:cNvPr id="27" name="图片 9">
            <a:extLst>
              <a:ext uri="{FF2B5EF4-FFF2-40B4-BE49-F238E27FC236}">
                <a16:creationId xmlns:a16="http://schemas.microsoft.com/office/drawing/2014/main" id="{94279ED1-0174-42D4-946D-E32619992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25" y="2277892"/>
            <a:ext cx="3847836" cy="4879909"/>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2C6E33F9-D430-4F37-9110-9F78F8C3E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8388" y="3257525"/>
            <a:ext cx="6134852" cy="2516010"/>
          </a:xfrm>
          <a:prstGeom prst="rect">
            <a:avLst/>
          </a:prstGeom>
        </p:spPr>
      </p:pic>
    </p:spTree>
    <p:extLst>
      <p:ext uri="{BB962C8B-B14F-4D97-AF65-F5344CB8AC3E}">
        <p14:creationId xmlns:p14="http://schemas.microsoft.com/office/powerpoint/2010/main" val="952780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par>
                          <p:cTn id="27" fill="hold">
                            <p:stCondLst>
                              <p:cond delay="2250"/>
                            </p:stCondLst>
                            <p:childTnLst>
                              <p:par>
                                <p:cTn id="28" presetID="2" presetClass="entr" presetSubtype="8"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0-#ppt_w/2"/>
                                          </p:val>
                                        </p:tav>
                                        <p:tav tm="100000">
                                          <p:val>
                                            <p:strVal val="#ppt_x"/>
                                          </p:val>
                                        </p:tav>
                                      </p:tavLst>
                                    </p:anim>
                                    <p:anim calcmode="lin" valueType="num">
                                      <p:cBhvr additive="base">
                                        <p:cTn id="31" dur="500" fill="hold"/>
                                        <p:tgtEl>
                                          <p:spTgt spid="27"/>
                                        </p:tgtEl>
                                        <p:attrNameLst>
                                          <p:attrName>ppt_y</p:attrName>
                                        </p:attrNameLst>
                                      </p:cBhvr>
                                      <p:tavLst>
                                        <p:tav tm="0">
                                          <p:val>
                                            <p:strVal val="#ppt_y"/>
                                          </p:val>
                                        </p:tav>
                                        <p:tav tm="100000">
                                          <p:val>
                                            <p:strVal val="#ppt_y"/>
                                          </p:val>
                                        </p:tav>
                                      </p:tavLst>
                                    </p:anim>
                                  </p:childTnLst>
                                </p:cTn>
                              </p:par>
                            </p:childTnLst>
                          </p:cTn>
                        </p:par>
                        <p:par>
                          <p:cTn id="32" fill="hold">
                            <p:stCondLst>
                              <p:cond delay="2750"/>
                            </p:stCondLst>
                            <p:childTnLst>
                              <p:par>
                                <p:cTn id="33" presetID="23" presetClass="entr" presetSubtype="272"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750" fill="hold"/>
                                        <p:tgtEl>
                                          <p:spTgt spid="22"/>
                                        </p:tgtEl>
                                        <p:attrNameLst>
                                          <p:attrName>ppt_w</p:attrName>
                                        </p:attrNameLst>
                                      </p:cBhvr>
                                      <p:tavLst>
                                        <p:tav tm="0">
                                          <p:val>
                                            <p:strVal val="2/3*#ppt_w"/>
                                          </p:val>
                                        </p:tav>
                                        <p:tav tm="100000">
                                          <p:val>
                                            <p:strVal val="#ppt_w"/>
                                          </p:val>
                                        </p:tav>
                                      </p:tavLst>
                                    </p:anim>
                                    <p:anim calcmode="lin" valueType="num">
                                      <p:cBhvr>
                                        <p:cTn id="36" dur="750" fill="hold"/>
                                        <p:tgtEl>
                                          <p:spTgt spid="22"/>
                                        </p:tgtEl>
                                        <p:attrNameLst>
                                          <p:attrName>ppt_h</p:attrName>
                                        </p:attrNameLst>
                                      </p:cBhvr>
                                      <p:tavLst>
                                        <p:tav tm="0">
                                          <p:val>
                                            <p:strVal val="2/3*#ppt_h"/>
                                          </p:val>
                                        </p:tav>
                                        <p:tav tm="100000">
                                          <p:val>
                                            <p:strVal val="#ppt_h"/>
                                          </p:val>
                                        </p:tav>
                                      </p:tavLst>
                                    </p:anim>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67" grpId="0" animBg="1"/>
      <p:bldP spid="6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158" y="-13888"/>
            <a:ext cx="12320711" cy="4058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pic>
        <p:nvPicPr>
          <p:cNvPr id="22" name="Picture 21">
            <a:extLst>
              <a:ext uri="{FF2B5EF4-FFF2-40B4-BE49-F238E27FC236}">
                <a16:creationId xmlns:a16="http://schemas.microsoft.com/office/drawing/2014/main" id="{E8EB49C2-E217-4530-ACF6-CF403D8F1B5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55725" y="2872869"/>
            <a:ext cx="5059878" cy="3927837"/>
          </a:xfrm>
          <a:prstGeom prst="rect">
            <a:avLst/>
          </a:prstGeom>
        </p:spPr>
      </p:pic>
      <p:sp>
        <p:nvSpPr>
          <p:cNvPr id="4" name="Speech Bubble: Rectangle with Corners Rounded 3">
            <a:extLst>
              <a:ext uri="{FF2B5EF4-FFF2-40B4-BE49-F238E27FC236}">
                <a16:creationId xmlns:a16="http://schemas.microsoft.com/office/drawing/2014/main" id="{B67392CC-BB4D-4D19-B23C-B5B50ED7078B}"/>
              </a:ext>
            </a:extLst>
          </p:cNvPr>
          <p:cNvSpPr/>
          <p:nvPr/>
        </p:nvSpPr>
        <p:spPr>
          <a:xfrm>
            <a:off x="2533650" y="1701294"/>
            <a:ext cx="5924550" cy="1171575"/>
          </a:xfrm>
          <a:prstGeom prst="wedgeRoundRectCallout">
            <a:avLst>
              <a:gd name="adj1" fmla="val 43138"/>
              <a:gd name="adj2" fmla="val 104782"/>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Sau </a:t>
            </a:r>
            <a:r>
              <a:rPr lang="en-US" sz="3200" dirty="0" err="1">
                <a:latin typeface="Arial" panose="020B0604020202020204" pitchFamily="34" charset="0"/>
                <a:cs typeface="Arial" panose="020B0604020202020204" pitchFamily="34" charset="0"/>
              </a:rPr>
              <a:t>khi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thấy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a:t>
            </a:r>
            <a:r>
              <a:rPr lang="en-US" sz="3200" dirty="0">
                <a:latin typeface="Arial" panose="020B0604020202020204" pitchFamily="34" charset="0"/>
                <a:cs typeface="Arial" panose="020B0604020202020204" pitchFamily="34" charset="0"/>
              </a:rPr>
              <a:t> hay?</a:t>
            </a:r>
          </a:p>
        </p:txBody>
      </p:sp>
    </p:spTree>
    <p:extLst>
      <p:ext uri="{BB962C8B-B14F-4D97-AF65-F5344CB8AC3E}">
        <p14:creationId xmlns:p14="http://schemas.microsoft.com/office/powerpoint/2010/main" val="292077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23435" y="1917061"/>
            <a:ext cx="7145131" cy="3023878"/>
          </a:xfrm>
          <a:prstGeom prst="rect">
            <a:avLst/>
          </a:prstGeom>
        </p:spPr>
      </p:pic>
    </p:spTree>
    <p:extLst>
      <p:ext uri="{BB962C8B-B14F-4D97-AF65-F5344CB8AC3E}">
        <p14:creationId xmlns:p14="http://schemas.microsoft.com/office/powerpoint/2010/main" val="125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6" presetClass="emph" presetSubtype="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5317;p41"/>
          <p:cNvSpPr txBox="1">
            <a:spLocks/>
          </p:cNvSpPr>
          <p:nvPr/>
        </p:nvSpPr>
        <p:spPr>
          <a:xfrm>
            <a:off x="2895619" y="2005449"/>
            <a:ext cx="6400762" cy="6023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sym typeface="Gloria Hallelujah"/>
              </a:rPr>
              <a:t>Thứ</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sym typeface="Gloria Hallelujah"/>
              </a:rPr>
              <a:t> …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sym typeface="Gloria Hallelujah"/>
              </a:rPr>
              <a:t>ngày</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sym typeface="Gloria Hallelujah"/>
              </a:rPr>
              <a:t> …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sym typeface="Gloria Hallelujah"/>
              </a:rPr>
              <a:t>tháng</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sym typeface="Gloria Hallelujah"/>
              </a:rPr>
              <a:t> …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sym typeface="Gloria Hallelujah"/>
              </a:rPr>
              <a:t>năm</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sym typeface="Gloria Hallelujah"/>
              </a:rPr>
              <a:t> 2022</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sym typeface="Gloria Hallelujah"/>
            </a:endParaRPr>
          </a:p>
        </p:txBody>
      </p:sp>
      <p:pic>
        <p:nvPicPr>
          <p:cNvPr id="5" name="Picture 4">
            <a:extLst>
              <a:ext uri="{FF2B5EF4-FFF2-40B4-BE49-F238E27FC236}">
                <a16:creationId xmlns:a16="http://schemas.microsoft.com/office/drawing/2014/main" id="{A5AF5110-A960-42DB-B377-FCC3E3108001}"/>
              </a:ext>
            </a:extLst>
          </p:cNvPr>
          <p:cNvPicPr>
            <a:picLocks noChangeAspect="1"/>
          </p:cNvPicPr>
          <p:nvPr/>
        </p:nvPicPr>
        <p:blipFill>
          <a:blip r:embed="rId3"/>
          <a:stretch>
            <a:fillRect/>
          </a:stretch>
        </p:blipFill>
        <p:spPr>
          <a:xfrm>
            <a:off x="4727328" y="2569388"/>
            <a:ext cx="2737341" cy="859611"/>
          </a:xfrm>
          <a:prstGeom prst="rect">
            <a:avLst/>
          </a:prstGeom>
        </p:spPr>
      </p:pic>
      <p:pic>
        <p:nvPicPr>
          <p:cNvPr id="7" name="Picture 6">
            <a:extLst>
              <a:ext uri="{FF2B5EF4-FFF2-40B4-BE49-F238E27FC236}">
                <a16:creationId xmlns:a16="http://schemas.microsoft.com/office/drawing/2014/main" id="{653BFA04-B6B3-4FCB-BBC4-BB7CE5C30FC3}"/>
              </a:ext>
            </a:extLst>
          </p:cNvPr>
          <p:cNvPicPr>
            <a:picLocks noChangeAspect="1"/>
          </p:cNvPicPr>
          <p:nvPr/>
        </p:nvPicPr>
        <p:blipFill>
          <a:blip r:embed="rId4"/>
          <a:stretch>
            <a:fillRect/>
          </a:stretch>
        </p:blipFill>
        <p:spPr>
          <a:xfrm>
            <a:off x="3072120" y="3171736"/>
            <a:ext cx="6047756" cy="1286367"/>
          </a:xfrm>
          <a:prstGeom prst="rect">
            <a:avLst/>
          </a:prstGeom>
        </p:spPr>
      </p:pic>
      <p:sp>
        <p:nvSpPr>
          <p:cNvPr id="8" name="TextBox 7">
            <a:extLst>
              <a:ext uri="{FF2B5EF4-FFF2-40B4-BE49-F238E27FC236}">
                <a16:creationId xmlns:a16="http://schemas.microsoft.com/office/drawing/2014/main" id="{B2A9E1E9-5A3F-4099-BFC9-2394E06863E8}"/>
              </a:ext>
            </a:extLst>
          </p:cNvPr>
          <p:cNvSpPr txBox="1"/>
          <p:nvPr/>
        </p:nvSpPr>
        <p:spPr>
          <a:xfrm>
            <a:off x="4867275" y="4248150"/>
            <a:ext cx="2857500"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7 + 8)</a:t>
            </a:r>
          </a:p>
        </p:txBody>
      </p:sp>
    </p:spTree>
    <p:extLst>
      <p:ext uri="{BB962C8B-B14F-4D97-AF65-F5344CB8AC3E}">
        <p14:creationId xmlns:p14="http://schemas.microsoft.com/office/powerpoint/2010/main" val="214982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Google Shape;5317;p41"/>
          <p:cNvSpPr txBox="1">
            <a:spLocks/>
          </p:cNvSpPr>
          <p:nvPr/>
        </p:nvSpPr>
        <p:spPr>
          <a:xfrm>
            <a:off x="3001036" y="848411"/>
            <a:ext cx="6189928" cy="1409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Yêu</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cầu</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cần</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đạt</a:t>
            </a:r>
            <a:endPar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endParaRPr>
          </a:p>
        </p:txBody>
      </p:sp>
      <p:sp>
        <p:nvSpPr>
          <p:cNvPr id="38" name="Google Shape;5317;p41"/>
          <p:cNvSpPr txBox="1">
            <a:spLocks/>
          </p:cNvSpPr>
          <p:nvPr/>
        </p:nvSpPr>
        <p:spPr>
          <a:xfrm>
            <a:off x="1163448" y="1845326"/>
            <a:ext cx="9848262"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457200" marR="0" lvl="0" indent="-457200" algn="l" defTabSz="914400" rtl="0" eaLnBrk="1" fontAlgn="auto" latinLnBrk="0" hangingPunct="1">
              <a:lnSpc>
                <a:spcPct val="100000"/>
              </a:lnSpc>
              <a:spcBef>
                <a:spcPts val="0"/>
              </a:spcBef>
              <a:spcAft>
                <a:spcPts val="0"/>
              </a:spcAft>
              <a:buClr>
                <a:prstClr val="black"/>
              </a:buClr>
              <a:buSzPts val="2800"/>
              <a:buFont typeface="Arial" panose="020B0604020202020204" pitchFamily="34" charset="0"/>
              <a:buChar char="•"/>
              <a:tabLst/>
              <a:defRPr/>
            </a:pPr>
            <a:r>
              <a:rPr kumimoji="0" lang="vi-VN" b="0" i="0" u="none" strike="noStrike" kern="1200" cap="none" spc="0" normalizeH="0" baseline="0" noProof="0" dirty="0">
                <a:ln>
                  <a:noFill/>
                </a:ln>
                <a:solidFill>
                  <a:schemeClr val="bg1"/>
                </a:solidFill>
                <a:effectLst/>
                <a:uLnTx/>
                <a:uFillTx/>
                <a:latin typeface="Arial" panose="020B0604020202020204" pitchFamily="34" charset="0"/>
                <a:sym typeface="Gloria Hallelujah"/>
              </a:rPr>
              <a:t>Viết đúng bài chính tả ngắn theo hình thức nghe - viết</a:t>
            </a:r>
          </a:p>
        </p:txBody>
      </p:sp>
      <p:sp>
        <p:nvSpPr>
          <p:cNvPr id="39" name="Google Shape;5317;p41"/>
          <p:cNvSpPr txBox="1">
            <a:spLocks/>
          </p:cNvSpPr>
          <p:nvPr/>
        </p:nvSpPr>
        <p:spPr>
          <a:xfrm>
            <a:off x="1163447" y="2684313"/>
            <a:ext cx="9723628"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457200" marR="0" lvl="0" indent="-457200" algn="l" defTabSz="914400" rtl="0" eaLnBrk="1" fontAlgn="auto" latinLnBrk="0" hangingPunct="1">
              <a:lnSpc>
                <a:spcPct val="100000"/>
              </a:lnSpc>
              <a:spcBef>
                <a:spcPts val="0"/>
              </a:spcBef>
              <a:spcAft>
                <a:spcPts val="0"/>
              </a:spcAft>
              <a:buClr>
                <a:prstClr val="black"/>
              </a:buClr>
              <a:buSzPts val="2800"/>
              <a:buFont typeface="Arial" panose="020B0604020202020204" pitchFamily="34" charset="0"/>
              <a:buChar char="•"/>
              <a:tabLst/>
              <a:defRPr/>
            </a:pPr>
            <a:r>
              <a:rPr lang="en-US" b="0" noProof="0" dirty="0">
                <a:solidFill>
                  <a:schemeClr val="bg1"/>
                </a:solidFill>
                <a:latin typeface="Arial" panose="020B0604020202020204" pitchFamily="34" charset="0"/>
              </a:rPr>
              <a:t>V</a:t>
            </a:r>
            <a:r>
              <a:rPr kumimoji="0" lang="vi-VN" b="0" i="0" u="none" strike="noStrike" kern="1200" cap="none" spc="0" normalizeH="0" baseline="0" noProof="0" dirty="0">
                <a:ln>
                  <a:noFill/>
                </a:ln>
                <a:solidFill>
                  <a:schemeClr val="bg1"/>
                </a:solidFill>
                <a:effectLst/>
                <a:uLnTx/>
                <a:uFillTx/>
                <a:latin typeface="Arial" panose="020B0604020202020204" pitchFamily="34" charset="0"/>
                <a:sym typeface="Gloria Hallelujah"/>
              </a:rPr>
              <a:t>iết đúng các từ ngữ có tiếng chứa âm/ vẩn dễ viết sai</a:t>
            </a:r>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0750" y="4887176"/>
            <a:ext cx="1788289" cy="1259167"/>
          </a:xfrm>
          <a:prstGeom prst="rect">
            <a:avLst/>
          </a:prstGeom>
        </p:spPr>
      </p:pic>
      <p:sp>
        <p:nvSpPr>
          <p:cNvPr id="7" name="Google Shape;5317;p41">
            <a:extLst>
              <a:ext uri="{FF2B5EF4-FFF2-40B4-BE49-F238E27FC236}">
                <a16:creationId xmlns:a16="http://schemas.microsoft.com/office/drawing/2014/main" id="{16176A13-E079-4C1B-A7BE-1E2AEE89AAED}"/>
              </a:ext>
            </a:extLst>
          </p:cNvPr>
          <p:cNvSpPr txBox="1">
            <a:spLocks/>
          </p:cNvSpPr>
          <p:nvPr/>
        </p:nvSpPr>
        <p:spPr>
          <a:xfrm>
            <a:off x="1163447" y="3523300"/>
            <a:ext cx="9245147"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457200" marR="0" lvl="0" indent="-457200" algn="just" defTabSz="914400" rtl="0" eaLnBrk="1" fontAlgn="auto" latinLnBrk="0" hangingPunct="1">
              <a:lnSpc>
                <a:spcPct val="100000"/>
              </a:lnSpc>
              <a:spcBef>
                <a:spcPts val="0"/>
              </a:spcBef>
              <a:spcAft>
                <a:spcPts val="0"/>
              </a:spcAft>
              <a:buClr>
                <a:prstClr val="black"/>
              </a:buClr>
              <a:buSzPts val="2800"/>
              <a:buFont typeface="Arial" panose="020B0604020202020204" pitchFamily="34" charset="0"/>
              <a:buChar char="•"/>
              <a:tabLst/>
              <a:defRPr/>
            </a:pPr>
            <a:r>
              <a:rPr kumimoji="0" lang="vi-VN" b="0" i="0" u="none" strike="noStrike" kern="1200" cap="none" spc="0" normalizeH="0" baseline="0" noProof="0" dirty="0">
                <a:ln>
                  <a:noFill/>
                </a:ln>
                <a:solidFill>
                  <a:schemeClr val="bg1"/>
                </a:solidFill>
                <a:effectLst/>
                <a:uLnTx/>
                <a:uFillTx/>
                <a:latin typeface="Arial" panose="020B0604020202020204" pitchFamily="34" charset="0"/>
                <a:sym typeface="Gloria Hallelujah"/>
              </a:rPr>
              <a:t>Viết được đoạn văn kể về việc em đã giúp đỡ người khác hoặc em được người khác giúp đỡ</a:t>
            </a:r>
          </a:p>
        </p:txBody>
      </p:sp>
    </p:spTree>
    <p:extLst>
      <p:ext uri="{BB962C8B-B14F-4D97-AF65-F5344CB8AC3E}">
        <p14:creationId xmlns:p14="http://schemas.microsoft.com/office/powerpoint/2010/main" val="118661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21298"/>
            <a:ext cx="4048095" cy="3700593"/>
          </a:xfrm>
          <a:prstGeom prst="rect">
            <a:avLst/>
          </a:prstGeom>
        </p:spPr>
      </p:pic>
      <p:pic>
        <p:nvPicPr>
          <p:cNvPr id="5" name="Picture 4">
            <a:extLst>
              <a:ext uri="{FF2B5EF4-FFF2-40B4-BE49-F238E27FC236}">
                <a16:creationId xmlns:a16="http://schemas.microsoft.com/office/drawing/2014/main" id="{B5F40FB5-93A3-4332-B6E9-8074E36B9EAD}"/>
              </a:ext>
            </a:extLst>
          </p:cNvPr>
          <p:cNvPicPr>
            <a:picLocks noChangeAspect="1"/>
          </p:cNvPicPr>
          <p:nvPr/>
        </p:nvPicPr>
        <p:blipFill>
          <a:blip r:embed="rId4"/>
          <a:stretch>
            <a:fillRect/>
          </a:stretch>
        </p:blipFill>
        <p:spPr>
          <a:xfrm>
            <a:off x="5172591" y="2673404"/>
            <a:ext cx="5675868" cy="1682642"/>
          </a:xfrm>
          <a:prstGeom prst="rect">
            <a:avLst/>
          </a:prstGeom>
        </p:spPr>
      </p:pic>
    </p:spTree>
    <p:extLst>
      <p:ext uri="{BB962C8B-B14F-4D97-AF65-F5344CB8AC3E}">
        <p14:creationId xmlns:p14="http://schemas.microsoft.com/office/powerpoint/2010/main" val="116170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0599" y="126459"/>
            <a:ext cx="11867745" cy="6605081"/>
          </a:xfrm>
          <a:prstGeom prst="roundRect">
            <a:avLst>
              <a:gd name="adj" fmla="val 7536"/>
            </a:avLst>
          </a:prstGeom>
          <a:solidFill>
            <a:srgbClr val="EBF5FF">
              <a:alpha val="91000"/>
            </a:srgb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29486D">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p:cNvSpPr/>
          <p:nvPr/>
        </p:nvSpPr>
        <p:spPr>
          <a:xfrm>
            <a:off x="880856" y="1009934"/>
            <a:ext cx="4500993"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Bọ dừa dừng nấu cơm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Cào cào ngưng giã gạo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Xén tóc thôi cắt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Đều bảo nhau đi </a:t>
            </a:r>
            <a:r>
              <a:rPr kumimoji="0" lang="vi-VN" sz="3200" b="0" i="0" u="none" strike="noStrike" kern="1200" cap="none" spc="0" normalizeH="0" baseline="0" noProof="0" dirty="0" smtClean="0">
                <a:ln>
                  <a:noFill/>
                </a:ln>
                <a:solidFill>
                  <a:srgbClr val="142436"/>
                </a:solidFill>
                <a:effectLst/>
                <a:uLnTx/>
                <a:uFillTx/>
                <a:latin typeface="Arial" panose="020B0604020202020204" pitchFamily="34" charset="0"/>
                <a:ea typeface="+mn-ea"/>
                <a:cs typeface="+mn-cs"/>
              </a:rPr>
              <a:t>tìm</a:t>
            </a:r>
            <a:r>
              <a:rPr kumimoji="0" lang="en-US" sz="3200" b="0" i="0" u="none" strike="noStrike" kern="1200" cap="none" spc="0" normalizeH="0" baseline="0" noProof="0" dirty="0" smtClean="0">
                <a:ln>
                  <a:noFill/>
                </a:ln>
                <a:solidFill>
                  <a:srgbClr val="142436"/>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endParaRPr>
          </a:p>
        </p:txBody>
      </p:sp>
      <p:sp>
        <p:nvSpPr>
          <p:cNvPr id="5" name="Rectangle 4"/>
          <p:cNvSpPr/>
          <p:nvPr/>
        </p:nvSpPr>
        <p:spPr>
          <a:xfrm>
            <a:off x="2664050" y="3330132"/>
            <a:ext cx="4718778"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Khu vườn hoang lặng 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Bỗng </a:t>
            </a:r>
            <a:r>
              <a:rPr kumimoji="0" lang="en-US" sz="32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râm</a:t>
            </a:r>
            <a:r>
              <a:rPr kumimoji="0" lang="en-US"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ran </a:t>
            </a: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khắp lối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Có điều ai cũng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Cánh cam về nhà tôi.</a:t>
            </a:r>
          </a:p>
        </p:txBody>
      </p:sp>
      <p:pic>
        <p:nvPicPr>
          <p:cNvPr id="15" name="Picture 14" descr="Background pattern&#10;&#10;Description automatically generated">
            <a:extLst>
              <a:ext uri="{FF2B5EF4-FFF2-40B4-BE49-F238E27FC236}">
                <a16:creationId xmlns:a16="http://schemas.microsoft.com/office/drawing/2014/main" id="{97FCA40F-AF84-4CE1-9CC4-6211E78C4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001" y="3127763"/>
            <a:ext cx="2461871" cy="3603777"/>
          </a:xfrm>
          <a:prstGeom prst="rect">
            <a:avLst/>
          </a:prstGeom>
        </p:spPr>
      </p:pic>
      <p:pic>
        <p:nvPicPr>
          <p:cNvPr id="17" name="Picture 16">
            <a:extLst>
              <a:ext uri="{FF2B5EF4-FFF2-40B4-BE49-F238E27FC236}">
                <a16:creationId xmlns:a16="http://schemas.microsoft.com/office/drawing/2014/main" id="{155EF240-190C-42F2-A917-9F554CC0C918}"/>
              </a:ext>
            </a:extLst>
          </p:cNvPr>
          <p:cNvPicPr>
            <a:picLocks noChangeAspect="1"/>
          </p:cNvPicPr>
          <p:nvPr/>
        </p:nvPicPr>
        <p:blipFill>
          <a:blip r:embed="rId4"/>
          <a:stretch>
            <a:fillRect/>
          </a:stretch>
        </p:blipFill>
        <p:spPr>
          <a:xfrm>
            <a:off x="719307" y="105704"/>
            <a:ext cx="6029467" cy="1176630"/>
          </a:xfrm>
          <a:prstGeom prst="rect">
            <a:avLst/>
          </a:prstGeom>
        </p:spPr>
      </p:pic>
      <p:grpSp>
        <p:nvGrpSpPr>
          <p:cNvPr id="18" name="Group 17">
            <a:extLst>
              <a:ext uri="{FF2B5EF4-FFF2-40B4-BE49-F238E27FC236}">
                <a16:creationId xmlns:a16="http://schemas.microsoft.com/office/drawing/2014/main" id="{8AFB813F-458E-4535-9A12-DF29B9ED5250}"/>
              </a:ext>
            </a:extLst>
          </p:cNvPr>
          <p:cNvGrpSpPr/>
          <p:nvPr/>
        </p:nvGrpSpPr>
        <p:grpSpPr>
          <a:xfrm>
            <a:off x="1213524" y="347460"/>
            <a:ext cx="10814820" cy="3907313"/>
            <a:chOff x="3683544" y="1353399"/>
            <a:chExt cx="9370220" cy="3907313"/>
          </a:xfrm>
        </p:grpSpPr>
        <p:grpSp>
          <p:nvGrpSpPr>
            <p:cNvPr id="19" name="Group 18">
              <a:extLst>
                <a:ext uri="{FF2B5EF4-FFF2-40B4-BE49-F238E27FC236}">
                  <a16:creationId xmlns:a16="http://schemas.microsoft.com/office/drawing/2014/main" id="{8F4621D2-150A-4918-B552-0D7A57B7908F}"/>
                </a:ext>
              </a:extLst>
            </p:cNvPr>
            <p:cNvGrpSpPr/>
            <p:nvPr/>
          </p:nvGrpSpPr>
          <p:grpSpPr>
            <a:xfrm>
              <a:off x="8360817" y="1698270"/>
              <a:ext cx="4692947" cy="1948369"/>
              <a:chOff x="8360817" y="1698270"/>
              <a:chExt cx="4692947" cy="1948369"/>
            </a:xfrm>
          </p:grpSpPr>
          <p:sp>
            <p:nvSpPr>
              <p:cNvPr id="23" name="Rounded Rectangle 8">
                <a:extLst>
                  <a:ext uri="{FF2B5EF4-FFF2-40B4-BE49-F238E27FC236}">
                    <a16:creationId xmlns:a16="http://schemas.microsoft.com/office/drawing/2014/main" id="{A26B2AC0-E33A-43B6-B07A-E1E4A60BB8D5}"/>
                  </a:ext>
                </a:extLst>
              </p:cNvPr>
              <p:cNvSpPr/>
              <p:nvPr/>
            </p:nvSpPr>
            <p:spPr>
              <a:xfrm>
                <a:off x="8360817" y="1698270"/>
                <a:ext cx="4628049" cy="1948369"/>
              </a:xfrm>
              <a:prstGeom prst="roundRect">
                <a:avLst/>
              </a:prstGeom>
              <a:solidFill>
                <a:schemeClr val="accent2">
                  <a:lumMod val="20000"/>
                  <a:lumOff val="80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766976-BC68-4B58-8CF5-11C76F7636B6}"/>
                  </a:ext>
                </a:extLst>
              </p:cNvPr>
              <p:cNvSpPr/>
              <p:nvPr/>
            </p:nvSpPr>
            <p:spPr>
              <a:xfrm>
                <a:off x="8479417" y="1698270"/>
                <a:ext cx="4574347" cy="1754326"/>
              </a:xfrm>
              <a:prstGeom prst="rect">
                <a:avLst/>
              </a:prstGeom>
            </p:spPr>
            <p:txBody>
              <a:bodyPr wrap="square">
                <a:spAutoFit/>
              </a:bodyPr>
              <a:lstStyle/>
              <a:p>
                <a:pPr algn="ctr">
                  <a:defRPr/>
                </a:pPr>
                <a:r>
                  <a:rPr lang="vi-VN" sz="3600" b="1" dirty="0">
                    <a:solidFill>
                      <a:srgbClr val="FF6709"/>
                    </a:solidFill>
                  </a:rPr>
                  <a:t>Bọ dừa, cào cào, xén tóc đã làm gì và nói gì để an ủi cánh cam?</a:t>
                </a:r>
              </a:p>
            </p:txBody>
          </p:sp>
        </p:grpSp>
        <p:grpSp>
          <p:nvGrpSpPr>
            <p:cNvPr id="20" name="Group 19">
              <a:extLst>
                <a:ext uri="{FF2B5EF4-FFF2-40B4-BE49-F238E27FC236}">
                  <a16:creationId xmlns:a16="http://schemas.microsoft.com/office/drawing/2014/main" id="{CE233112-4D45-40AF-BD05-15645CDF3307}"/>
                </a:ext>
              </a:extLst>
            </p:cNvPr>
            <p:cNvGrpSpPr/>
            <p:nvPr/>
          </p:nvGrpSpPr>
          <p:grpSpPr>
            <a:xfrm>
              <a:off x="3683544" y="1353399"/>
              <a:ext cx="4795874" cy="3907313"/>
              <a:chOff x="3979246" y="1641187"/>
              <a:chExt cx="3434875" cy="3215944"/>
            </a:xfrm>
          </p:grpSpPr>
          <p:pic>
            <p:nvPicPr>
              <p:cNvPr id="21" name="Picture 20">
                <a:extLst>
                  <a:ext uri="{FF2B5EF4-FFF2-40B4-BE49-F238E27FC236}">
                    <a16:creationId xmlns:a16="http://schemas.microsoft.com/office/drawing/2014/main" id="{7027564A-3B81-4336-A102-2C116BA7A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7502" y="1641187"/>
                <a:ext cx="376619" cy="433518"/>
              </a:xfrm>
              <a:prstGeom prst="rect">
                <a:avLst/>
              </a:prstGeom>
            </p:spPr>
          </p:pic>
          <p:sp>
            <p:nvSpPr>
              <p:cNvPr id="22" name="Google Shape;5342;p41">
                <a:extLst>
                  <a:ext uri="{FF2B5EF4-FFF2-40B4-BE49-F238E27FC236}">
                    <a16:creationId xmlns:a16="http://schemas.microsoft.com/office/drawing/2014/main" id="{F3BEFC84-A6E8-431F-96D6-A07FB43B93FC}"/>
                  </a:ext>
                </a:extLst>
              </p:cNvPr>
              <p:cNvSpPr/>
              <p:nvPr/>
            </p:nvSpPr>
            <p:spPr>
              <a:xfrm rot="10388515">
                <a:off x="3979246" y="4299204"/>
                <a:ext cx="637729" cy="557927"/>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76D9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98552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Google Shape;5317;p41"/>
          <p:cNvSpPr txBox="1">
            <a:spLocks/>
          </p:cNvSpPr>
          <p:nvPr/>
        </p:nvSpPr>
        <p:spPr>
          <a:xfrm>
            <a:off x="3001036" y="848411"/>
            <a:ext cx="6189928" cy="1409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Đọc</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thầm</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đoạn</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văn</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và</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thực</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hiện</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các</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yêu</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cầu</a:t>
            </a:r>
            <a:endPar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endParaRPr>
          </a:p>
        </p:txBody>
      </p:sp>
      <p:sp>
        <p:nvSpPr>
          <p:cNvPr id="38" name="Google Shape;5317;p41"/>
          <p:cNvSpPr txBox="1">
            <a:spLocks/>
          </p:cNvSpPr>
          <p:nvPr/>
        </p:nvSpPr>
        <p:spPr>
          <a:xfrm>
            <a:off x="1163448" y="2723410"/>
            <a:ext cx="9848262"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Arial" panose="020B0604020202020204" pitchFamily="34" charset="0"/>
                <a:sym typeface="Gloria Hallelujah"/>
              </a:rPr>
              <a:t>1. Gạch chân dưới tiếng/từ khó đọc, dễ viết sai.</a:t>
            </a:r>
          </a:p>
        </p:txBody>
      </p:sp>
      <p:sp>
        <p:nvSpPr>
          <p:cNvPr id="39" name="Google Shape;5317;p41"/>
          <p:cNvSpPr txBox="1">
            <a:spLocks/>
          </p:cNvSpPr>
          <p:nvPr/>
        </p:nvSpPr>
        <p:spPr>
          <a:xfrm>
            <a:off x="1163448" y="3805293"/>
            <a:ext cx="9245147"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Arial" panose="020B0604020202020204" pitchFamily="34" charset="0"/>
                <a:sym typeface="Gloria Hallelujah"/>
              </a:rPr>
              <a:t>2. Em cần lưu ý điều gì khi trình bày bài viết.</a:t>
            </a:r>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0750" y="4887176"/>
            <a:ext cx="1788289" cy="1259167"/>
          </a:xfrm>
          <a:prstGeom prst="rect">
            <a:avLst/>
          </a:prstGeom>
        </p:spPr>
      </p:pic>
    </p:spTree>
    <p:extLst>
      <p:ext uri="{BB962C8B-B14F-4D97-AF65-F5344CB8AC3E}">
        <p14:creationId xmlns:p14="http://schemas.microsoft.com/office/powerpoint/2010/main" val="396491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17;p41"/>
          <p:cNvSpPr txBox="1">
            <a:spLocks/>
          </p:cNvSpPr>
          <p:nvPr/>
        </p:nvSpPr>
        <p:spPr>
          <a:xfrm>
            <a:off x="3553945" y="84866"/>
            <a:ext cx="5084111" cy="6023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Cùng</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luyện</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từ</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khó</a:t>
            </a:r>
            <a:endPar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endParaRPr>
          </a:p>
        </p:txBody>
      </p:sp>
      <p:sp>
        <p:nvSpPr>
          <p:cNvPr id="8" name="TextBox 7"/>
          <p:cNvSpPr txBox="1"/>
          <p:nvPr/>
        </p:nvSpPr>
        <p:spPr>
          <a:xfrm>
            <a:off x="2102403" y="1879836"/>
            <a:ext cx="22124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giã</a:t>
            </a:r>
            <a:r>
              <a:rPr kumimoji="0" lang="en-US" sz="4000" b="0" i="0" u="none" strike="noStrike" kern="1200" cap="none" spc="0" normalizeH="0" noProof="0" dirty="0">
                <a:ln>
                  <a:noFill/>
                </a:ln>
                <a:solidFill>
                  <a:srgbClr val="FFFF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FFFF00"/>
                </a:solidFill>
                <a:effectLst/>
                <a:uLnTx/>
                <a:uFillTx/>
                <a:latin typeface="Arial" panose="020B0604020202020204" pitchFamily="34" charset="0"/>
                <a:ea typeface="+mn-ea"/>
                <a:cs typeface="+mn-cs"/>
              </a:rPr>
              <a:t>gạo</a:t>
            </a:r>
            <a:endParaRPr kumimoji="0" lang="vi-VN"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12" name="TextBox 11"/>
          <p:cNvSpPr txBox="1"/>
          <p:nvPr/>
        </p:nvSpPr>
        <p:spPr>
          <a:xfrm>
            <a:off x="4530282" y="3288008"/>
            <a:ext cx="41077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giã</a:t>
            </a:r>
            <a:r>
              <a:rPr kumimoji="0" lang="en-US" sz="8000" b="0" i="0" u="none" strike="noStrike" kern="1200" cap="none" spc="0" normalizeH="0" noProof="0" dirty="0">
                <a:ln>
                  <a:noFill/>
                </a:ln>
                <a:solidFill>
                  <a:srgbClr val="FFFFFF"/>
                </a:solidFill>
                <a:effectLst/>
                <a:uLnTx/>
                <a:uFillTx/>
                <a:latin typeface="Arial" panose="020B0604020202020204" pitchFamily="34" charset="0"/>
                <a:ea typeface="+mn-ea"/>
                <a:cs typeface="+mn-cs"/>
              </a:rPr>
              <a:t> </a:t>
            </a:r>
            <a:r>
              <a:rPr kumimoji="0" lang="en-US" sz="8000" b="0" i="0" u="none" strike="noStrike" kern="1200" cap="none" spc="0" normalizeH="0" noProof="0" dirty="0" err="1">
                <a:ln>
                  <a:noFill/>
                </a:ln>
                <a:solidFill>
                  <a:srgbClr val="FFFFFF"/>
                </a:solidFill>
                <a:effectLst/>
                <a:uLnTx/>
                <a:uFillTx/>
                <a:latin typeface="Arial" panose="020B0604020202020204" pitchFamily="34" charset="0"/>
                <a:ea typeface="+mn-ea"/>
                <a:cs typeface="+mn-cs"/>
              </a:rPr>
              <a:t>gạo</a:t>
            </a:r>
            <a:endParaRPr kumimoji="0" lang="vi-VN" sz="8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47" y="0"/>
            <a:ext cx="1383848" cy="1014221"/>
          </a:xfrm>
          <a:prstGeom prst="rect">
            <a:avLst/>
          </a:prstGeom>
        </p:spPr>
      </p:pic>
    </p:spTree>
    <p:extLst>
      <p:ext uri="{BB962C8B-B14F-4D97-AF65-F5344CB8AC3E}">
        <p14:creationId xmlns:p14="http://schemas.microsoft.com/office/powerpoint/2010/main" val="196970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17;p41"/>
          <p:cNvSpPr txBox="1">
            <a:spLocks/>
          </p:cNvSpPr>
          <p:nvPr/>
        </p:nvSpPr>
        <p:spPr>
          <a:xfrm>
            <a:off x="3553945" y="84866"/>
            <a:ext cx="5084111" cy="6023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Cùng</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luyện</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từ</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khó</a:t>
            </a:r>
            <a:endPar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endParaRPr>
          </a:p>
        </p:txBody>
      </p:sp>
      <p:sp>
        <p:nvSpPr>
          <p:cNvPr id="8" name="TextBox 7"/>
          <p:cNvSpPr txBox="1"/>
          <p:nvPr/>
        </p:nvSpPr>
        <p:spPr>
          <a:xfrm>
            <a:off x="2219326" y="1879836"/>
            <a:ext cx="20077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giã</a:t>
            </a:r>
            <a:r>
              <a:rPr kumimoji="0" lang="en-US" sz="4000" b="0" i="0" u="none" strike="noStrike" kern="1200" cap="none" spc="0" normalizeH="0" noProof="0" dirty="0">
                <a:ln>
                  <a:noFill/>
                </a:ln>
                <a:solidFill>
                  <a:srgbClr val="FFFF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FFFF00"/>
                </a:solidFill>
                <a:effectLst/>
                <a:uLnTx/>
                <a:uFillTx/>
                <a:latin typeface="Arial" panose="020B0604020202020204" pitchFamily="34" charset="0"/>
                <a:ea typeface="+mn-ea"/>
                <a:cs typeface="+mn-cs"/>
              </a:rPr>
              <a:t>gạo</a:t>
            </a:r>
            <a:endParaRPr kumimoji="0" lang="vi-VN"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9" name="TextBox 8"/>
          <p:cNvSpPr txBox="1"/>
          <p:nvPr/>
        </p:nvSpPr>
        <p:spPr>
          <a:xfrm>
            <a:off x="4875817" y="1879836"/>
            <a:ext cx="32676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vườn</a:t>
            </a:r>
            <a:r>
              <a:rPr kumimoji="0" lang="en-US"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hoang</a:t>
            </a:r>
            <a:endParaRPr kumimoji="0" lang="en-US"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13" name="TextBox 12"/>
          <p:cNvSpPr txBox="1"/>
          <p:nvPr/>
        </p:nvSpPr>
        <p:spPr>
          <a:xfrm>
            <a:off x="2833299" y="3780344"/>
            <a:ext cx="652540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vườn</a:t>
            </a:r>
            <a:r>
              <a:rPr kumimoji="0" lang="en-US" sz="8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8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hoang</a:t>
            </a:r>
            <a:endParaRPr kumimoji="0" lang="en-US" sz="8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47" y="0"/>
            <a:ext cx="1383848" cy="1014221"/>
          </a:xfrm>
          <a:prstGeom prst="rect">
            <a:avLst/>
          </a:prstGeom>
        </p:spPr>
      </p:pic>
    </p:spTree>
    <p:extLst>
      <p:ext uri="{BB962C8B-B14F-4D97-AF65-F5344CB8AC3E}">
        <p14:creationId xmlns:p14="http://schemas.microsoft.com/office/powerpoint/2010/main" val="351028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set>
                                      <p:cBhvr>
                                        <p:cTn id="15" dur="1" fill="hold">
                                          <p:stCondLst>
                                            <p:cond delay="499"/>
                                          </p:stCondLst>
                                        </p:cTn>
                                        <p:tgtEl>
                                          <p:spTgt spid="13"/>
                                        </p:tgtEl>
                                        <p:attrNameLst>
                                          <p:attrName>style.visibility</p:attrName>
                                        </p:attrNameLst>
                                      </p:cBhvr>
                                      <p:to>
                                        <p:strVal val="hidden"/>
                                      </p:to>
                                    </p:set>
                                  </p:childTnLst>
                                </p:cTn>
                              </p:par>
                              <p:par>
                                <p:cTn id="16" presetID="2" presetClass="entr" presetSubtype="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3" grpId="1"/>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1965</TotalTime>
  <Words>539</Words>
  <Application>Microsoft Office PowerPoint</Application>
  <PresentationFormat>Widescreen</PresentationFormat>
  <Paragraphs>83</Paragraphs>
  <Slides>26</Slides>
  <Notes>13</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26</vt:i4>
      </vt:variant>
    </vt:vector>
  </HeadingPairs>
  <TitlesOfParts>
    <vt:vector size="42" baseType="lpstr">
      <vt:lpstr>微软雅黑</vt:lpstr>
      <vt:lpstr>宋体</vt:lpstr>
      <vt:lpstr>arial</vt:lpstr>
      <vt:lpstr>arial</vt:lpstr>
      <vt:lpstr>Arial-Rounded</vt:lpstr>
      <vt:lpstr>Calibri</vt:lpstr>
      <vt:lpstr>Cambria</vt:lpstr>
      <vt:lpstr>等线</vt:lpstr>
      <vt:lpstr>Gloria Hallelujah</vt:lpstr>
      <vt:lpstr>HP001 4 hàng</vt:lpstr>
      <vt:lpstr>Impact</vt:lpstr>
      <vt:lpstr>Times New Roman</vt:lpstr>
      <vt:lpstr>VNI-Avo</vt:lpstr>
      <vt:lpstr>字魂70号-灵悦黑体</vt:lpstr>
      <vt:lpstr>千图网海量PPT模板www.58pic.com​​</vt:lpstr>
      <vt:lpstr>www.33ppt.com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23</cp:revision>
  <dcterms:created xsi:type="dcterms:W3CDTF">2022-03-11T14:05:09Z</dcterms:created>
  <dcterms:modified xsi:type="dcterms:W3CDTF">2025-04-10T07:02:39Z</dcterms:modified>
</cp:coreProperties>
</file>