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media/audio3.wav" ContentType="audio/x-wav"/>
  <Override PartName="/ppt/media/audio4.wav" ContentType="audio/x-wav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0" r:id="rId3"/>
    <p:sldMasterId id="2147483728" r:id="rId4"/>
    <p:sldMasterId id="2147483743" r:id="rId5"/>
    <p:sldMasterId id="2147483745" r:id="rId6"/>
  </p:sldMasterIdLst>
  <p:notesMasterIdLst>
    <p:notesMasterId r:id="rId36"/>
  </p:notesMasterIdLst>
  <p:sldIdLst>
    <p:sldId id="257" r:id="rId7"/>
    <p:sldId id="259" r:id="rId8"/>
    <p:sldId id="298" r:id="rId9"/>
    <p:sldId id="299" r:id="rId10"/>
    <p:sldId id="300" r:id="rId11"/>
    <p:sldId id="301" r:id="rId12"/>
    <p:sldId id="302" r:id="rId13"/>
    <p:sldId id="303" r:id="rId14"/>
    <p:sldId id="267" r:id="rId15"/>
    <p:sldId id="295" r:id="rId16"/>
    <p:sldId id="311" r:id="rId17"/>
    <p:sldId id="269" r:id="rId18"/>
    <p:sldId id="286" r:id="rId19"/>
    <p:sldId id="272" r:id="rId20"/>
    <p:sldId id="364" r:id="rId21"/>
    <p:sldId id="271" r:id="rId22"/>
    <p:sldId id="365" r:id="rId23"/>
    <p:sldId id="366" r:id="rId24"/>
    <p:sldId id="278" r:id="rId25"/>
    <p:sldId id="321" r:id="rId26"/>
    <p:sldId id="290" r:id="rId27"/>
    <p:sldId id="282" r:id="rId28"/>
    <p:sldId id="367" r:id="rId29"/>
    <p:sldId id="369" r:id="rId30"/>
    <p:sldId id="368" r:id="rId31"/>
    <p:sldId id="340" r:id="rId32"/>
    <p:sldId id="354" r:id="rId33"/>
    <p:sldId id="370" r:id="rId34"/>
    <p:sldId id="28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88" autoAdjust="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FD23F-8A56-4E14-895C-479D6C1384E3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10852-4BF7-48C2-B4A0-C5A3D7EDC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7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69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655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62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18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94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53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15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21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97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7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7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2043E91-0332-46B7-84BF-5D2845605838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2043E91-0332-46B7-84BF-5D2845605838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426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10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5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74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583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16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4.xml"/><Relationship Id="rId4" Type="http://schemas.openxmlformats.org/officeDocument/2006/relationships/slide" Target="../slides/slide1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9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0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9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4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3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5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58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7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63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5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4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91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64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27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79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25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52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21608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1945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30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73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566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853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472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295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386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30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34101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2572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7753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214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48718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8250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85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01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3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7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7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6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9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61F04-BC36-4E52-8D5D-AE25ABF0F558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9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4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26/3/2025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0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10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2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928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15.xml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11" Type="http://schemas.openxmlformats.org/officeDocument/2006/relationships/image" Target="../media/image55.sv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3.png"/><Relationship Id="rId1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sv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openxmlformats.org/officeDocument/2006/relationships/image" Target="../media/image65.png"/><Relationship Id="rId10" Type="http://schemas.openxmlformats.org/officeDocument/2006/relationships/image" Target="../media/image63.sv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0.xml"/><Relationship Id="rId7" Type="http://schemas.openxmlformats.org/officeDocument/2006/relationships/image" Target="../media/image4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19.jp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openxmlformats.org/officeDocument/2006/relationships/image" Target="../media/image25.png"/><Relationship Id="rId1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image" Target="../media/image33.jpeg"/><Relationship Id="rId9" Type="http://schemas.openxmlformats.org/officeDocument/2006/relationships/image" Target="../media/image34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0.png"/><Relationship Id="rId4" Type="http://schemas.openxmlformats.org/officeDocument/2006/relationships/tags" Target="../tags/tag4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op Stage photography backdrop red theater curtain - whose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9">
            <a:extLst>
              <a:ext uri="{FF2B5EF4-FFF2-40B4-BE49-F238E27FC236}">
                <a16:creationId xmlns:a16="http://schemas.microsoft.com/office/drawing/2014/main" id="{AE8B2F7A-4065-451E-BA42-E6F4F2040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DC48B90-D2BD-4027-B428-C35E30B34F4A}"/>
              </a:ext>
            </a:extLst>
          </p:cNvPr>
          <p:cNvSpPr txBox="1"/>
          <p:nvPr/>
        </p:nvSpPr>
        <p:spPr>
          <a:xfrm>
            <a:off x="4295775" y="1019175"/>
            <a:ext cx="442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95930B-D750-459E-919D-8C2CCA4BDE9F}"/>
              </a:ext>
            </a:extLst>
          </p:cNvPr>
          <p:cNvSpPr txBox="1"/>
          <p:nvPr/>
        </p:nvSpPr>
        <p:spPr>
          <a:xfrm>
            <a:off x="1257300" y="1924050"/>
            <a:ext cx="10372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white"/>
                </a:solidFill>
                <a:cs typeface="Arial" panose="020B0604020202020204" pitchFamily="34" charset="0"/>
              </a:rPr>
              <a:t>N</a:t>
            </a:r>
            <a:r>
              <a:rPr lang="vi-VN" sz="3000" b="1" dirty="0">
                <a:solidFill>
                  <a:prstClr val="white"/>
                </a:solidFill>
                <a:cs typeface="Arial" panose="020B0604020202020204" pitchFamily="34" charset="0"/>
              </a:rPr>
              <a:t>hận biết được đơn vị đo độ dài ki-lô-mét và quan hệ giữa đơn vị đo độ dài ki-lô-mét và mét.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F493559-C5DB-4B11-905A-ABB067F50A77}"/>
              </a:ext>
            </a:extLst>
          </p:cNvPr>
          <p:cNvSpPr txBox="1"/>
          <p:nvPr/>
        </p:nvSpPr>
        <p:spPr>
          <a:xfrm>
            <a:off x="1143000" y="3112502"/>
            <a:ext cx="10372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prstClr val="white"/>
                </a:solidFill>
                <a:cs typeface="Arial" panose="020B0604020202020204" pitchFamily="34" charset="0"/>
              </a:rPr>
              <a:t>Biết thực hiện chuyển đổi và ước lượng các số đo đơn giản theo độ dài của các đơn vị đo đã học.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816078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768811" y="5043055"/>
            <a:ext cx="5342613" cy="1814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C6C6B-A29F-4EFF-A3B7-86694CEF76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5552" y="2468772"/>
            <a:ext cx="4600895" cy="2300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A9346-82BD-40E0-AEAB-60BC02C6B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613" y="4516369"/>
            <a:ext cx="9089924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98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FC41AF-C6DC-4C40-8489-75360E579D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633" y="315936"/>
            <a:ext cx="1976892" cy="988445"/>
          </a:xfrm>
          <a:prstGeom prst="rect">
            <a:avLst/>
          </a:prstGeom>
        </p:spPr>
      </p:pic>
      <p:sp>
        <p:nvSpPr>
          <p:cNvPr id="13" name="Google Shape;4531;p17">
            <a:extLst>
              <a:ext uri="{FF2B5EF4-FFF2-40B4-BE49-F238E27FC236}">
                <a16:creationId xmlns:a16="http://schemas.microsoft.com/office/drawing/2014/main" id="{4B15B88F-AF2A-40C7-9FEE-0B0A697C5CD1}"/>
              </a:ext>
            </a:extLst>
          </p:cNvPr>
          <p:cNvSpPr txBox="1"/>
          <p:nvPr/>
        </p:nvSpPr>
        <p:spPr>
          <a:xfrm>
            <a:off x="4790686" y="548569"/>
            <a:ext cx="25804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Ki- lô- mét</a:t>
            </a:r>
            <a:endParaRPr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" name="Picture 4" descr="Hành xác: 1 Tây Bắc 3 hành trình ... | Page 3 | Phuot.vn">
            <a:extLst>
              <a:ext uri="{FF2B5EF4-FFF2-40B4-BE49-F238E27FC236}">
                <a16:creationId xmlns:a16="http://schemas.microsoft.com/office/drawing/2014/main" id="{E3991D60-7DE5-43A3-82BF-49D7E9D6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83" y="1284609"/>
            <a:ext cx="3980347" cy="5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3C72F1F-722E-433A-8587-5CFE25B3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8" y="1284608"/>
            <a:ext cx="7087754" cy="531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45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5" name="Picture 2" descr="THÔNG TIN QUY HOẠCH ĐƯỜNG CAO TỐC TP HCM - MỘC BÀI">
            <a:extLst>
              <a:ext uri="{FF2B5EF4-FFF2-40B4-BE49-F238E27FC236}">
                <a16:creationId xmlns:a16="http://schemas.microsoft.com/office/drawing/2014/main" id="{401A3360-9C03-41FE-935E-2EAC79D00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569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64943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773E53-6382-4FD7-BC85-EDE07DF9DA1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94" y="362343"/>
            <a:ext cx="1474755" cy="737377"/>
          </a:xfrm>
          <a:prstGeom prst="rect">
            <a:avLst/>
          </a:prstGeom>
        </p:spPr>
      </p:pic>
      <p:sp>
        <p:nvSpPr>
          <p:cNvPr id="42" name="Google Shape;4531;p17">
            <a:extLst>
              <a:ext uri="{FF2B5EF4-FFF2-40B4-BE49-F238E27FC236}">
                <a16:creationId xmlns:a16="http://schemas.microsoft.com/office/drawing/2014/main" id="{C2C8AD19-EDAA-43D4-A514-FD186A63F580}"/>
              </a:ext>
            </a:extLst>
          </p:cNvPr>
          <p:cNvSpPr txBox="1"/>
          <p:nvPr/>
        </p:nvSpPr>
        <p:spPr>
          <a:xfrm>
            <a:off x="4790686" y="548569"/>
            <a:ext cx="25804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Ki- lô- mét</a:t>
            </a:r>
            <a:endParaRPr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" name="Google Shape;4532;p17">
            <a:extLst>
              <a:ext uri="{FF2B5EF4-FFF2-40B4-BE49-F238E27FC236}">
                <a16:creationId xmlns:a16="http://schemas.microsoft.com/office/drawing/2014/main" id="{B2189A6C-BB51-48B7-81B2-82D4650EE11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2038"/>
          <a:stretch/>
        </p:blipFill>
        <p:spPr>
          <a:xfrm>
            <a:off x="1057983" y="1080754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533;p17">
            <a:extLst>
              <a:ext uri="{FF2B5EF4-FFF2-40B4-BE49-F238E27FC236}">
                <a16:creationId xmlns:a16="http://schemas.microsoft.com/office/drawing/2014/main" id="{1A226E8B-C903-4E3C-9466-6CAAA0EEFE7F}"/>
              </a:ext>
            </a:extLst>
          </p:cNvPr>
          <p:cNvSpPr/>
          <p:nvPr/>
        </p:nvSpPr>
        <p:spPr>
          <a:xfrm>
            <a:off x="1281330" y="4457902"/>
            <a:ext cx="9599177" cy="222021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Ki-lô-mét là một đơn vị đo độ dài.</a:t>
            </a: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17500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Ki-lô-mét viết là km.</a:t>
            </a: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17500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km = 1000 m; 1000 m = 1 km </a:t>
            </a: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17500" marR="0" lvl="0" indent="-3175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Từ một cột cây số đến cây cột cây số tiếp theo là dài 1 km.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F047EF2-262E-4986-A5EE-E78521BDD0AA}"/>
              </a:ext>
            </a:extLst>
          </p:cNvPr>
          <p:cNvSpPr/>
          <p:nvPr/>
        </p:nvSpPr>
        <p:spPr>
          <a:xfrm>
            <a:off x="9605382" y="810159"/>
            <a:ext cx="914400" cy="91440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29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8287365-557B-4828-8973-A455443E4DA8}"/>
              </a:ext>
            </a:extLst>
          </p:cNvPr>
          <p:cNvSpPr/>
          <p:nvPr/>
        </p:nvSpPr>
        <p:spPr>
          <a:xfrm>
            <a:off x="1872956" y="2821029"/>
            <a:ext cx="914400" cy="91440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30</a:t>
            </a:r>
          </a:p>
        </p:txBody>
      </p:sp>
      <p:sp>
        <p:nvSpPr>
          <p:cNvPr id="47" name="Double Brace 34">
            <a:extLst>
              <a:ext uri="{FF2B5EF4-FFF2-40B4-BE49-F238E27FC236}">
                <a16:creationId xmlns:a16="http://schemas.microsoft.com/office/drawing/2014/main" id="{2DED9C03-9B3A-4FB6-A244-102BB2280C3E}"/>
              </a:ext>
            </a:extLst>
          </p:cNvPr>
          <p:cNvSpPr/>
          <p:nvPr/>
        </p:nvSpPr>
        <p:spPr>
          <a:xfrm rot="4519458">
            <a:off x="5437327" y="-2009600"/>
            <a:ext cx="2011680" cy="8709612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84DA095-AAAF-4DC0-B6DA-416FFF96C101}"/>
              </a:ext>
            </a:extLst>
          </p:cNvPr>
          <p:cNvSpPr/>
          <p:nvPr/>
        </p:nvSpPr>
        <p:spPr>
          <a:xfrm rot="20494284">
            <a:off x="6248667" y="3423154"/>
            <a:ext cx="1433025" cy="62454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33600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48400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05054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8800" b="1" kern="0">
                <a:solidFill>
                  <a:srgbClr val="FFFFFF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  <a:sym typeface="Arial"/>
              </a:rPr>
              <a:t>km</a:t>
            </a:r>
            <a:endParaRPr lang="en-US" sz="8800" kern="0">
              <a:solidFill>
                <a:srgbClr val="FFFFFF"/>
              </a:solidFill>
              <a:latin typeface="HP001 5 hàng" pitchFamily="34" charset="0"/>
              <a:ea typeface="HP001 4H" pitchFamily="34" charset="-127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4" y="4650178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D0CE62-AAB2-46EE-9FBC-2733A3263A6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1218" y="2714476"/>
            <a:ext cx="5342614" cy="26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4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609099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2" name="Google Shape;4386;p6">
            <a:extLst>
              <a:ext uri="{FF2B5EF4-FFF2-40B4-BE49-F238E27FC236}">
                <a16:creationId xmlns:a16="http://schemas.microsoft.com/office/drawing/2014/main" id="{C8997C19-DFD6-4100-B6D5-5023866FBBF6}"/>
              </a:ext>
            </a:extLst>
          </p:cNvPr>
          <p:cNvGrpSpPr/>
          <p:nvPr/>
        </p:nvGrpSpPr>
        <p:grpSpPr>
          <a:xfrm>
            <a:off x="761621" y="583935"/>
            <a:ext cx="3207256" cy="707846"/>
            <a:chOff x="1167577" y="1395675"/>
            <a:chExt cx="3207256" cy="707846"/>
          </a:xfrm>
        </p:grpSpPr>
        <p:sp>
          <p:nvSpPr>
            <p:cNvPr id="14" name="Google Shape;4387;p6">
              <a:extLst>
                <a:ext uri="{FF2B5EF4-FFF2-40B4-BE49-F238E27FC236}">
                  <a16:creationId xmlns:a16="http://schemas.microsoft.com/office/drawing/2014/main" id="{78EBF7A5-109B-4133-A28B-A953BD9F184A}"/>
                </a:ext>
              </a:extLst>
            </p:cNvPr>
            <p:cNvSpPr txBox="1"/>
            <p:nvPr/>
          </p:nvSpPr>
          <p:spPr>
            <a:xfrm>
              <a:off x="1804762" y="1395675"/>
              <a:ext cx="257007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a) Số 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388;p6">
              <a:extLst>
                <a:ext uri="{FF2B5EF4-FFF2-40B4-BE49-F238E27FC236}">
                  <a16:creationId xmlns:a16="http://schemas.microsoft.com/office/drawing/2014/main" id="{A6CB9199-8D0A-4259-8E45-9D050D520C6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6DB25F-2864-4196-9816-6B4A1A9D0819}"/>
              </a:ext>
            </a:extLst>
          </p:cNvPr>
          <p:cNvGrpSpPr/>
          <p:nvPr/>
        </p:nvGrpSpPr>
        <p:grpSpPr>
          <a:xfrm>
            <a:off x="1398806" y="1515352"/>
            <a:ext cx="5400265" cy="707846"/>
            <a:chOff x="1398807" y="1832168"/>
            <a:chExt cx="5400265" cy="707846"/>
          </a:xfrm>
        </p:grpSpPr>
        <p:sp>
          <p:nvSpPr>
            <p:cNvPr id="21" name="Google Shape;4387;p6">
              <a:extLst>
                <a:ext uri="{FF2B5EF4-FFF2-40B4-BE49-F238E27FC236}">
                  <a16:creationId xmlns:a16="http://schemas.microsoft.com/office/drawing/2014/main" id="{ED6F61F0-C9AF-4A41-A8F5-D22E7A5B6F82}"/>
                </a:ext>
              </a:extLst>
            </p:cNvPr>
            <p:cNvSpPr txBox="1"/>
            <p:nvPr/>
          </p:nvSpPr>
          <p:spPr>
            <a:xfrm>
              <a:off x="1398807" y="1862946"/>
              <a:ext cx="5400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 km =           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394;p6">
              <a:extLst>
                <a:ext uri="{FF2B5EF4-FFF2-40B4-BE49-F238E27FC236}">
                  <a16:creationId xmlns:a16="http://schemas.microsoft.com/office/drawing/2014/main" id="{2E27AB31-E624-4471-ABA0-53E7AD06D525}"/>
                </a:ext>
              </a:extLst>
            </p:cNvPr>
            <p:cNvSpPr/>
            <p:nvPr/>
          </p:nvSpPr>
          <p:spPr>
            <a:xfrm>
              <a:off x="3018678" y="1832168"/>
              <a:ext cx="1096123" cy="7078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4398D-BBD0-4185-A3EA-D13118709512}"/>
              </a:ext>
            </a:extLst>
          </p:cNvPr>
          <p:cNvGrpSpPr/>
          <p:nvPr/>
        </p:nvGrpSpPr>
        <p:grpSpPr>
          <a:xfrm>
            <a:off x="5989137" y="1484574"/>
            <a:ext cx="5744540" cy="707846"/>
            <a:chOff x="1054532" y="1801390"/>
            <a:chExt cx="5744540" cy="707846"/>
          </a:xfrm>
        </p:grpSpPr>
        <p:sp>
          <p:nvSpPr>
            <p:cNvPr id="24" name="Google Shape;4387;p6">
              <a:extLst>
                <a:ext uri="{FF2B5EF4-FFF2-40B4-BE49-F238E27FC236}">
                  <a16:creationId xmlns:a16="http://schemas.microsoft.com/office/drawing/2014/main" id="{EEFB66F2-3280-48D3-B58A-4F3E6043245F}"/>
                </a:ext>
              </a:extLst>
            </p:cNvPr>
            <p:cNvSpPr txBox="1"/>
            <p:nvPr/>
          </p:nvSpPr>
          <p:spPr>
            <a:xfrm>
              <a:off x="1398807" y="1862946"/>
              <a:ext cx="5400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     m = 1 km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8A73E85E-68C2-46C5-A8B6-DEA75717B421}"/>
                </a:ext>
              </a:extLst>
            </p:cNvPr>
            <p:cNvSpPr/>
            <p:nvPr/>
          </p:nvSpPr>
          <p:spPr>
            <a:xfrm>
              <a:off x="1054532" y="1801390"/>
              <a:ext cx="1166794" cy="7078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" name="Google Shape;4387;p6">
            <a:extLst>
              <a:ext uri="{FF2B5EF4-FFF2-40B4-BE49-F238E27FC236}">
                <a16:creationId xmlns:a16="http://schemas.microsoft.com/office/drawing/2014/main" id="{99317A3F-29E4-49FF-B1E9-15E84D957C26}"/>
              </a:ext>
            </a:extLst>
          </p:cNvPr>
          <p:cNvSpPr txBox="1"/>
          <p:nvPr/>
        </p:nvSpPr>
        <p:spPr>
          <a:xfrm>
            <a:off x="1398806" y="3010911"/>
            <a:ext cx="119230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Chọn câu trả lời thích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Quãng đường từ nhà Mai đến trường dài khoảng: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4387;p6">
            <a:extLst>
              <a:ext uri="{FF2B5EF4-FFF2-40B4-BE49-F238E27FC236}">
                <a16:creationId xmlns:a16="http://schemas.microsoft.com/office/drawing/2014/main" id="{0B980A27-FF27-4929-9232-629997AC182D}"/>
              </a:ext>
            </a:extLst>
          </p:cNvPr>
          <p:cNvSpPr txBox="1"/>
          <p:nvPr/>
        </p:nvSpPr>
        <p:spPr>
          <a:xfrm>
            <a:off x="1332209" y="4602280"/>
            <a:ext cx="119230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2 dm			B. 2 m			C. 2 km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269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609099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95F5941-CC11-4A51-B9C2-431F1B775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5499" y="676909"/>
            <a:ext cx="3797144" cy="529298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5665DBF-978F-46E6-BAFA-94076628E2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13493" y="3901966"/>
            <a:ext cx="2128409" cy="21519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FFCB545-FF58-49C7-86C5-4D71A3C44665}"/>
              </a:ext>
            </a:extLst>
          </p:cNvPr>
          <p:cNvGrpSpPr/>
          <p:nvPr/>
        </p:nvGrpSpPr>
        <p:grpSpPr>
          <a:xfrm>
            <a:off x="4614530" y="977462"/>
            <a:ext cx="5895815" cy="2268931"/>
            <a:chOff x="5747965" y="977462"/>
            <a:chExt cx="4762380" cy="2268931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643C4F41-5608-4F5F-97F5-3FB8FD4B766D}"/>
                </a:ext>
              </a:extLst>
            </p:cNvPr>
            <p:cNvSpPr/>
            <p:nvPr/>
          </p:nvSpPr>
          <p:spPr>
            <a:xfrm>
              <a:off x="5747965" y="977462"/>
              <a:ext cx="4762380" cy="2268931"/>
            </a:xfrm>
            <a:prstGeom prst="wedgeRoundRectCallout">
              <a:avLst>
                <a:gd name="adj1" fmla="val 20896"/>
                <a:gd name="adj2" fmla="val 81842"/>
                <a:gd name="adj3" fmla="val 16667"/>
              </a:avLst>
            </a:prstGeom>
            <a:solidFill>
              <a:srgbClr val="FEE2D7"/>
            </a:solidFill>
            <a:ln w="12700" cap="flat" cmpd="sng" algn="ctr">
              <a:solidFill>
                <a:srgbClr val="FEE2D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7D4290-C1CA-4DA6-92C4-2643F95E37C0}"/>
                </a:ext>
              </a:extLst>
            </p:cNvPr>
            <p:cNvSpPr txBox="1"/>
            <p:nvPr/>
          </p:nvSpPr>
          <p:spPr>
            <a:xfrm>
              <a:off x="5811952" y="999624"/>
              <a:ext cx="463440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GẤU TRÚC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thập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ấy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01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609099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4C66E4F4-155B-4BE1-BCD0-0AC1643AF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84567" y="5051988"/>
            <a:ext cx="1835269" cy="1855604"/>
          </a:xfrm>
          <a:prstGeom prst="rect">
            <a:avLst/>
          </a:prstGeom>
        </p:spPr>
      </p:pic>
      <p:pic>
        <p:nvPicPr>
          <p:cNvPr id="29" name="PA_图片 1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774FBC2-96B6-4645-A713-E9363370D8AD}"/>
              </a:ext>
            </a:extLst>
          </p:cNvPr>
          <p:cNvSpPr/>
          <p:nvPr/>
        </p:nvSpPr>
        <p:spPr>
          <a:xfrm>
            <a:off x="8651295" y="4498585"/>
            <a:ext cx="674557" cy="674557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2" name="Google Shape;4386;p6">
            <a:extLst>
              <a:ext uri="{FF2B5EF4-FFF2-40B4-BE49-F238E27FC236}">
                <a16:creationId xmlns:a16="http://schemas.microsoft.com/office/drawing/2014/main" id="{C8997C19-DFD6-4100-B6D5-5023866FBBF6}"/>
              </a:ext>
            </a:extLst>
          </p:cNvPr>
          <p:cNvGrpSpPr/>
          <p:nvPr/>
        </p:nvGrpSpPr>
        <p:grpSpPr>
          <a:xfrm>
            <a:off x="761621" y="583935"/>
            <a:ext cx="3207256" cy="707846"/>
            <a:chOff x="1167577" y="1395675"/>
            <a:chExt cx="3207256" cy="707846"/>
          </a:xfrm>
        </p:grpSpPr>
        <p:sp>
          <p:nvSpPr>
            <p:cNvPr id="14" name="Google Shape;4387;p6">
              <a:extLst>
                <a:ext uri="{FF2B5EF4-FFF2-40B4-BE49-F238E27FC236}">
                  <a16:creationId xmlns:a16="http://schemas.microsoft.com/office/drawing/2014/main" id="{78EBF7A5-109B-4133-A28B-A953BD9F184A}"/>
                </a:ext>
              </a:extLst>
            </p:cNvPr>
            <p:cNvSpPr txBox="1"/>
            <p:nvPr/>
          </p:nvSpPr>
          <p:spPr>
            <a:xfrm>
              <a:off x="1804762" y="1395675"/>
              <a:ext cx="257007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r>
                <a:rPr lang="en-US" sz="40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4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388;p6">
              <a:extLst>
                <a:ext uri="{FF2B5EF4-FFF2-40B4-BE49-F238E27FC236}">
                  <a16:creationId xmlns:a16="http://schemas.microsoft.com/office/drawing/2014/main" id="{A6CB9199-8D0A-4259-8E45-9D050D520C6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6DB25F-2864-4196-9816-6B4A1A9D0819}"/>
              </a:ext>
            </a:extLst>
          </p:cNvPr>
          <p:cNvGrpSpPr/>
          <p:nvPr/>
        </p:nvGrpSpPr>
        <p:grpSpPr>
          <a:xfrm>
            <a:off x="1398806" y="1515352"/>
            <a:ext cx="5400265" cy="707846"/>
            <a:chOff x="1398807" y="1832168"/>
            <a:chExt cx="5400265" cy="707846"/>
          </a:xfrm>
        </p:grpSpPr>
        <p:sp>
          <p:nvSpPr>
            <p:cNvPr id="21" name="Google Shape;4387;p6">
              <a:extLst>
                <a:ext uri="{FF2B5EF4-FFF2-40B4-BE49-F238E27FC236}">
                  <a16:creationId xmlns:a16="http://schemas.microsoft.com/office/drawing/2014/main" id="{ED6F61F0-C9AF-4A41-A8F5-D22E7A5B6F82}"/>
                </a:ext>
              </a:extLst>
            </p:cNvPr>
            <p:cNvSpPr txBox="1"/>
            <p:nvPr/>
          </p:nvSpPr>
          <p:spPr>
            <a:xfrm>
              <a:off x="1398807" y="1862946"/>
              <a:ext cx="5400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 km =           m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394;p6">
              <a:extLst>
                <a:ext uri="{FF2B5EF4-FFF2-40B4-BE49-F238E27FC236}">
                  <a16:creationId xmlns:a16="http://schemas.microsoft.com/office/drawing/2014/main" id="{2E27AB31-E624-4471-ABA0-53E7AD06D525}"/>
                </a:ext>
              </a:extLst>
            </p:cNvPr>
            <p:cNvSpPr/>
            <p:nvPr/>
          </p:nvSpPr>
          <p:spPr>
            <a:xfrm>
              <a:off x="3018678" y="1832168"/>
              <a:ext cx="1096123" cy="7078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4398D-BBD0-4185-A3EA-D13118709512}"/>
              </a:ext>
            </a:extLst>
          </p:cNvPr>
          <p:cNvGrpSpPr/>
          <p:nvPr/>
        </p:nvGrpSpPr>
        <p:grpSpPr>
          <a:xfrm>
            <a:off x="5989137" y="1484574"/>
            <a:ext cx="5744540" cy="707846"/>
            <a:chOff x="1054532" y="1801390"/>
            <a:chExt cx="5744540" cy="707846"/>
          </a:xfrm>
        </p:grpSpPr>
        <p:sp>
          <p:nvSpPr>
            <p:cNvPr id="24" name="Google Shape;4387;p6">
              <a:extLst>
                <a:ext uri="{FF2B5EF4-FFF2-40B4-BE49-F238E27FC236}">
                  <a16:creationId xmlns:a16="http://schemas.microsoft.com/office/drawing/2014/main" id="{EEFB66F2-3280-48D3-B58A-4F3E6043245F}"/>
                </a:ext>
              </a:extLst>
            </p:cNvPr>
            <p:cNvSpPr txBox="1"/>
            <p:nvPr/>
          </p:nvSpPr>
          <p:spPr>
            <a:xfrm>
              <a:off x="1398807" y="1862946"/>
              <a:ext cx="5400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     m = 1 km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8A73E85E-68C2-46C5-A8B6-DEA75717B421}"/>
                </a:ext>
              </a:extLst>
            </p:cNvPr>
            <p:cNvSpPr/>
            <p:nvPr/>
          </p:nvSpPr>
          <p:spPr>
            <a:xfrm>
              <a:off x="1054532" y="1801390"/>
              <a:ext cx="1166794" cy="7078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4387;p6">
            <a:extLst>
              <a:ext uri="{FF2B5EF4-FFF2-40B4-BE49-F238E27FC236}">
                <a16:creationId xmlns:a16="http://schemas.microsoft.com/office/drawing/2014/main" id="{99317A3F-29E4-49FF-B1E9-15E84D957C26}"/>
              </a:ext>
            </a:extLst>
          </p:cNvPr>
          <p:cNvSpPr txBox="1"/>
          <p:nvPr/>
        </p:nvSpPr>
        <p:spPr>
          <a:xfrm>
            <a:off x="1398806" y="3010911"/>
            <a:ext cx="119230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thích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Quãng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đường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Mai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trường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dài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khoảng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4387;p6">
            <a:extLst>
              <a:ext uri="{FF2B5EF4-FFF2-40B4-BE49-F238E27FC236}">
                <a16:creationId xmlns:a16="http://schemas.microsoft.com/office/drawing/2014/main" id="{0B980A27-FF27-4929-9232-629997AC182D}"/>
              </a:ext>
            </a:extLst>
          </p:cNvPr>
          <p:cNvSpPr txBox="1"/>
          <p:nvPr/>
        </p:nvSpPr>
        <p:spPr>
          <a:xfrm>
            <a:off x="1398806" y="4498585"/>
            <a:ext cx="119230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2 dm			B. 2 m			C. 2 km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394;p6">
            <a:extLst>
              <a:ext uri="{FF2B5EF4-FFF2-40B4-BE49-F238E27FC236}">
                <a16:creationId xmlns:a16="http://schemas.microsoft.com/office/drawing/2014/main" id="{EF3FF12D-C9BD-4255-BDC1-D7241FE55045}"/>
              </a:ext>
            </a:extLst>
          </p:cNvPr>
          <p:cNvSpPr/>
          <p:nvPr/>
        </p:nvSpPr>
        <p:spPr>
          <a:xfrm>
            <a:off x="2865005" y="1515352"/>
            <a:ext cx="1288935" cy="7078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1000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394;p6">
            <a:extLst>
              <a:ext uri="{FF2B5EF4-FFF2-40B4-BE49-F238E27FC236}">
                <a16:creationId xmlns:a16="http://schemas.microsoft.com/office/drawing/2014/main" id="{31014106-AA17-4CC3-BD67-C67E58D07EB4}"/>
              </a:ext>
            </a:extLst>
          </p:cNvPr>
          <p:cNvSpPr/>
          <p:nvPr/>
        </p:nvSpPr>
        <p:spPr>
          <a:xfrm>
            <a:off x="5620139" y="1516106"/>
            <a:ext cx="1513134" cy="7078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1000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9804492-4375-4652-A1B8-29A13677E4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4431">
            <a:off x="4715189" y="1508512"/>
            <a:ext cx="628240" cy="62824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7F85B193-40B6-4D8A-9D71-7A799CBAF6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6409">
            <a:off x="10294146" y="4476170"/>
            <a:ext cx="558718" cy="558718"/>
          </a:xfrm>
          <a:prstGeom prst="rect">
            <a:avLst/>
          </a:prstGeom>
        </p:spPr>
      </p:pic>
      <p:pic>
        <p:nvPicPr>
          <p:cNvPr id="46" name="Picture 2" descr="Icon miễn phí bức tường tường">
            <a:extLst>
              <a:ext uri="{FF2B5EF4-FFF2-40B4-BE49-F238E27FC236}">
                <a16:creationId xmlns:a16="http://schemas.microsoft.com/office/drawing/2014/main" id="{F4AAB1AD-D1CF-4ED4-8BCD-B330E901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852" y="1559670"/>
            <a:ext cx="607087" cy="60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1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5.55112E-17 0.00069 L 0.01706 -0.00695 C 0.02435 -0.00996 0.03125 -0.0169 0.03867 -0.0176 C 0.05482 -0.02061 0.07135 -0.02037 0.08763 -0.02061 C 0.12396 -0.0169 0.16068 -0.01829 0.19688 -0.00695 C 0.20456 -0.00486 0.21055 0.01064 0.21758 0.01875 C 0.22344 0.02546 0.22956 0.03009 0.23555 0.0368 C 0.24505 0.04768 0.25391 0.06296 0.26367 0.07314 C 0.27135 0.08102 0.27917 0.08449 0.28711 0.09166 C 0.29219 0.09583 0.29727 0.10139 0.30234 0.10578 C 0.30677 0.10995 0.3112 0.11203 0.31523 0.11666 C 0.31992 0.12268 0.32383 0.13217 0.32813 0.13889 C 0.34583 0.16551 0.3418 0.15416 0.35911 0.18588 C 0.36888 0.20439 0.36237 0.19722 0.37188 0.21852 C 0.38021 0.2375 0.38997 0.25208 0.39779 0.27361 C 0.40547 0.29514 0.4151 0.3206 0.42214 0.34606 C 0.42513 0.3581 0.42813 0.37083 0.43112 0.3831 C 0.43828 0.48356 0.42839 0.35602 0.43867 0.45139 C 0.43971 0.45949 0.43932 0.46875 0.43997 0.47685 C 0.44063 0.48217 0.44245 0.48634 0.44271 0.49166 C 0.44323 0.50648 0.44271 0.5206 0.44271 0.53611 L 0.44271 0.5368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2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721 0.14375 L -0.77721 0.14398 C -0.68802 0.15787 -0.59153 0.17129 -0.52005 0.18703 C -0.47721 0.19653 -0.45937 0.20856 -0.42721 0.21921 C -0.39505 0.22801 -0.35573 0.23634 -0.32721 0.24537 C -0.29505 0.25509 -0.28437 0.26528 -0.24856 0.27453 C -0.21289 0.28518 -0.16289 0.29421 -0.1164 0.30393 C -0.08789 0.31736 -0.04505 0.33078 -0.03424 0.34444 C -0.02356 0.38264 -0.0164 0.4206 -0.00221 0.45833 C 0.00495 0.46528 0.0086 0.47222 0.02292 0.47847 C 0.0336 0.48449 0.04427 0.49051 0.0586 0.49606 C 0.06576 0.50208 0.06927 0.5081 0.0836 0.51366 C 0.08711 0.52153 0.1086 0.52916 0.11576 0.53703 C 0.12644 0.54491 0.12644 0.55278 0.13008 0.56065 C 0.12644 0.58078 0.12644 0.60116 0.11576 0.62176 C 0.1086 0.63611 0.09792 0.66574 0.09792 0.6662 L 0.09792 0.66574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2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2.5E-6 -0.00116 C 0.00442 0.00949 0.00885 0.01273 0.01302 0.02731 C 0.02187 0.0588 0.03021 0.10092 0.0388 0.13819 C 0.0401 0.14329 0.04127 0.15162 0.04258 0.15463 C 0.04505 0.15995 0.04752 0.16366 0.05 0.1713 C 0.06263 0.20833 0.05247 0.19305 0.06263 0.20393 C 0.06901 0.24167 0.06354 0.2162 0.07109 0.23194 C 0.07734 0.24491 0.07187 0.24236 0.07617 0.24236 L 0.07617 0.24167 " pathEditMode="relative" rAng="0" ptsTypes="AAAAAAAA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5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004486C-097E-4515-8642-66E6CFD2A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950820" y="760969"/>
            <a:ext cx="3797144" cy="529298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4E1FE8-1AE4-4FEE-8DAE-0BEA3F278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13493" y="3901966"/>
            <a:ext cx="2128409" cy="215199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E303570-8A7F-47C4-8B82-38A044E253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20252" y="5438001"/>
            <a:ext cx="3082749" cy="659030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D07C9C-DFB4-438C-94AC-B30301976C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4431">
            <a:off x="2290484" y="3540782"/>
            <a:ext cx="334831" cy="334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1BADC-9219-4040-90DE-094D4692E0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356225" y="3600981"/>
            <a:ext cx="258338" cy="1156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4C7A91-60C8-424D-9469-717371F1B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3536683" y="4239290"/>
            <a:ext cx="1143223" cy="2143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94A65-96E5-465F-A1F3-48389BB5E6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3878554" y="3744324"/>
            <a:ext cx="909093" cy="1704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E0CAD-6383-463D-8D1D-507E341E16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7192" y="3629798"/>
            <a:ext cx="453825" cy="453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96D913-472D-4990-9819-2BC18CFD38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5990"/>
          <a:stretch/>
        </p:blipFill>
        <p:spPr>
          <a:xfrm>
            <a:off x="5078471" y="3514429"/>
            <a:ext cx="312625" cy="13894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99071A-4AC8-437B-824D-DA00225F6B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5109" y="4215114"/>
            <a:ext cx="470319" cy="26814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2ED73CC-0891-4B7B-AC21-408DD05C1EF8}"/>
              </a:ext>
            </a:extLst>
          </p:cNvPr>
          <p:cNvGrpSpPr/>
          <p:nvPr/>
        </p:nvGrpSpPr>
        <p:grpSpPr>
          <a:xfrm>
            <a:off x="5733172" y="1113941"/>
            <a:ext cx="5061062" cy="1978572"/>
            <a:chOff x="5747965" y="977463"/>
            <a:chExt cx="5061062" cy="1978572"/>
          </a:xfrm>
        </p:grpSpPr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id="{E7318E0B-05D3-455D-9F13-93EA6783C0FD}"/>
                </a:ext>
              </a:extLst>
            </p:cNvPr>
            <p:cNvSpPr/>
            <p:nvPr/>
          </p:nvSpPr>
          <p:spPr>
            <a:xfrm>
              <a:off x="5747965" y="977463"/>
              <a:ext cx="5061062" cy="1978572"/>
            </a:xfrm>
            <a:prstGeom prst="wedgeRoundRectCallout">
              <a:avLst>
                <a:gd name="adj1" fmla="val 20896"/>
                <a:gd name="adj2" fmla="val 81842"/>
                <a:gd name="adj3" fmla="val 16667"/>
              </a:avLst>
            </a:prstGeom>
            <a:solidFill>
              <a:srgbClr val="FEE2D7"/>
            </a:solidFill>
            <a:ln>
              <a:solidFill>
                <a:srgbClr val="FEE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B6F1F1-3171-416E-848F-B53C7A4ED9FE}"/>
                </a:ext>
              </a:extLst>
            </p:cNvPr>
            <p:cNvSpPr txBox="1"/>
            <p:nvPr/>
          </p:nvSpPr>
          <p:spPr>
            <a:xfrm>
              <a:off x="5779958" y="1095159"/>
              <a:ext cx="499707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sửa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chữa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căn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0.00139 L -2.5E-6 0.00162 C 0.00183 0.11551 -0.00013 0.06528 0.00196 0.03981 C 0.00261 0.03171 0.00378 0.02361 0.00482 0.01551 C 0.00508 0.0081 0.00391 -0.00023 0.00573 -0.00671 C 0.00677 -0.01042 0.00768 0.00116 0.00768 0.00555 C 0.00768 0.01968 0.00664 0.0338 0.00573 0.04815 C 0.00534 0.05417 0.00443 0.05995 0.00378 0.0662 C 0.00339 0.07014 0.00313 0.0743 0.00287 0.07847 C 0.00196 0.07037 0.00065 0.06227 -2.5E-6 0.05393 C -0.00065 0.04537 0.00065 0.01944 -0.00091 0.02778 C -0.00312 0.03889 -0.00143 0.05185 -0.00195 0.06412 C -0.00208 0.0706 -0.00325 0.09699 -0.00377 0.1044 C -0.00495 0.12153 -0.00468 0.10833 -0.00468 0.12083 L -0.00468 0.1213 " pathEditMode="relative" rAng="0" ptsTypes="AAAAAAAAAAAAAAA">
                                          <p:cBhvr>
                                            <p:cTn id="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5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11107 0.10023 L 0.11107 0.10023 C 0.11823 0.1 0.12526 0.1 0.13242 0.1 C 0.17461 0.10046 0.15091 0.10139 0.17188 0.10023 C 0.17188 0.1 0.17188 0.0993 0.17162 0.09907 C 0.17123 0.09861 0.16927 0.09838 0.16888 0.09838 L 0.13125 0.09884 L 0.1069 0.09907 C 0.10821 0.09954 0.10886 0.09977 0.11042 0.10023 C 0.11172 0.10046 0.11315 0.10046 0.11433 0.10069 C 0.11602 0.10116 0.11758 0.10162 0.11914 0.10185 C 0.12032 0.10208 0.12136 0.10208 0.12253 0.10255 C 0.12344 0.10255 0.12435 0.10278 0.12526 0.10301 C 0.12748 0.10324 0.13008 0.10347 0.13242 0.1037 C 0.13412 0.10347 0.13568 0.10324 0.13724 0.10324 C 0.1388 0.10301 0.14024 0.10278 0.1418 0.10255 C 0.14362 0.10255 0.14545 0.10255 0.14727 0.10255 L 0.17435 0.10185 C 0.17487 0.10162 0.17591 0.10185 0.17591 0.10139 C 0.17591 0.10116 0.17487 0.10116 0.17435 0.10116 C 0.17305 0.10093 0.17175 0.10069 0.17045 0.10046 C 0.16289 0.09954 0.16706 0.10023 0.15964 0.09954 C 0.15703 0.0993 0.15456 0.09907 0.15209 0.09884 C 0.14883 0.09861 0.14558 0.09838 0.14245 0.09792 C 0.14063 0.09792 0.13893 0.09768 0.13724 0.09745 C 0.13268 0.09699 0.13477 0.09699 0.13308 0.09699 L 0.13308 0.09699 " pathEditMode="relative" rAng="0" ptsTypes="AAAAAAAAAAAAAAAAAAAAAAAAAAA">
                                          <p:cBhvr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3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99 0.32106 L 0.00599 0.32106 L 0.22279 0.31805 C 0.22526 0.31782 0.21784 0.31898 0.2155 0.31944 C 0.21367 0.31991 0.21185 0.3206 0.21003 0.32106 C 0.17839 0.32963 0.19271 0.32708 0.16146 0.32917 C 0.15508 0.33148 0.14883 0.33449 0.14232 0.33565 C 0.13477 0.33727 0.12709 0.3375 0.1194 0.33727 C 0.09076 0.33704 0.06211 0.33518 0.03347 0.33403 L 0.02253 0.33241 C 0.0142 0.33148 0.00586 0.33218 -0.00221 0.32917 C -0.00325 0.32893 -0.00143 0.325 -0.00039 0.3243 C 0.00469 0.32153 0.01003 0.32106 0.01511 0.31944 L 0.17617 0.32268 C 0.17891 0.32292 0.18164 0.32546 0.18438 0.32593 C 0.18867 0.32708 0.19297 0.32708 0.19714 0.32755 C 0.24479 0.32292 0.20313 0.32963 0.21641 0.3243 C 0.21823 0.32361 0.22005 0.32338 0.22188 0.32268 C 0.22344 0.32222 0.228 0.32106 0.22643 0.32106 C 0.21758 0.32106 0.20873 0.32245 0.19987 0.32268 L 0.16237 0.3243 L 0.06276 0.32755 C 0.05078 0.3287 0.03893 0.33055 0.02709 0.33079 C 0.02188 0.33102 0.01667 0.33009 0.01146 0.32917 C 0.00964 0.32893 0.00599 0.32755 0.00599 0.32106 Z " pathEditMode="relative" ptsTypes="AAAAAAAAAAAAAAAAAAAAAAAAA">
                                          <p:cBhvr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2546 L 0.00052 -0.02523 C -0.00013 0.01134 0.00091 -0.05139 0.00013 0.04745 C 0.00013 0.05023 -0.00013 0.05301 -0.00026 0.05579 C -0.00066 0.06504 -0.00066 0.06805 -0.00079 0.07662 C -0.00066 0.08958 -0.00066 0.10254 -0.00039 0.11551 C -0.00013 0.13171 0.00078 0.09792 -0.00026 0.1287 C -0.00026 0.1294 -0.00066 0.13148 -0.00039 0.13079 C 4.375E-6 0.12917 0.00026 0.12731 0.00065 0.12569 C 0.00078 0.12361 0.00078 0.12153 0.00091 0.11967 C 0.0013 0.1125 0.00182 0.10555 0.00208 0.09861 C 0.00221 0.09259 0.00234 0.0868 0.00247 0.08102 C 0.00247 0.07893 0.0026 0.07708 0.0026 0.07523 C 0.00247 0.07222 0.00234 0.06898 0.00221 0.06597 C 0.00117 0.01805 0.00234 0.04004 0.00104 0.01875 C 0.00156 0.01018 0.00182 0.00139 0.00247 -0.00718 C 0.00247 -0.0088 0.00299 -0.01019 0.00325 -0.01158 C 0.00351 -0.01343 0.00351 -0.01528 0.0039 -0.01713 C 0.00442 -0.01921 0.00429 -0.01829 0.00455 -0.01991 C 0.00455 -0.0206 0.00468 -0.02292 0.00468 -0.02222 C 0.00494 -0.01852 0.00507 -0.01134 0.00507 -0.01111 C 0.00546 0.01643 0.00546 0.04398 0.00612 0.07176 C 0.00625 0.07963 0.00651 0.09236 0.00677 0.09884 C 0.00703 0.10208 0.00742 0.10509 0.00781 0.1081 C 0.00807 0.11597 0.0082 0.11643 0.00755 0.12616 C 0.00742 0.12847 0.00716 0.13079 0.00677 0.1331 C 0.00638 0.13588 0.00507 0.14143 0.00507 0.14167 C 0.00481 0.14028 0.00455 0.13912 0.00429 0.13796 C 0.00403 0.13565 0.00377 0.13333 0.00351 0.13125 C 0.00312 0.12685 0.00273 0.12222 0.00221 0.11782 C 0.00143 0.11134 0.00065 0.10463 -0.00039 0.09815 C -0.00521 0.06944 -0.00352 0.09051 -0.00625 0.05995 C -0.00717 0.04815 -0.00795 0.03634 -0.00886 0.02454 C -0.00925 0.02037 -0.00977 0.0118 -0.00977 0.01204 C -0.00925 -0.00023 -0.01003 -0.0044 -0.00795 -0.01296 C -0.00769 -0.01412 -0.0073 -0.01505 -0.00691 -0.01597 C -0.00664 -0.01713 -0.00638 -0.01829 -0.00625 -0.01945 C -0.00586 -0.02083 -0.00586 -0.02176 -0.00547 -0.02292 C -0.00534 -0.02315 -0.00521 -0.02338 -0.00508 -0.02361 L -0.00508 -0.02338 " pathEditMode="relative" rAng="0" ptsTypes="AAAAAAAAAAAAAAAAAAAAAAAAAAAAAAAAAAAAAAAA">
                                          <p:cBhvr>
                                            <p:cTn id="3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" y="8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0.00139 L -2.5E-6 0.00162 C 0.00183 0.11551 -0.00013 0.06528 0.00196 0.03981 C 0.00261 0.03171 0.00378 0.02361 0.00482 0.01551 C 0.00508 0.0081 0.00391 -0.00023 0.00573 -0.00671 C 0.00677 -0.01042 0.00768 0.00116 0.00768 0.00555 C 0.00768 0.01968 0.00664 0.0338 0.00573 0.04815 C 0.00534 0.05417 0.00443 0.05995 0.00378 0.0662 C 0.00339 0.07014 0.00313 0.0743 0.00287 0.07847 C 0.00196 0.07037 0.00065 0.06227 -2.5E-6 0.05393 C -0.00065 0.04537 0.00065 0.01944 -0.00091 0.02778 C -0.00312 0.03889 -0.00143 0.05185 -0.00195 0.06412 C -0.00208 0.0706 -0.00325 0.09699 -0.00377 0.1044 C -0.00495 0.12153 -0.00468 0.10833 -0.00468 0.12083 L -0.00468 0.1213 " pathEditMode="relative" rAng="0" ptsTypes="AAAAAAAAAAAAAAA">
                                          <p:cBhvr>
                                            <p:cTn id="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5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11107 0.10023 L 0.11107 0.10023 C 0.11823 0.1 0.12526 0.1 0.13242 0.1 C 0.17461 0.10046 0.15091 0.10139 0.17188 0.10023 C 0.17188 0.1 0.17188 0.0993 0.17162 0.09907 C 0.17123 0.09861 0.16927 0.09838 0.16888 0.09838 L 0.13125 0.09884 L 0.1069 0.09907 C 0.10821 0.09954 0.10886 0.09977 0.11042 0.10023 C 0.11172 0.10046 0.11315 0.10046 0.11433 0.10069 C 0.11602 0.10116 0.11758 0.10162 0.11914 0.10185 C 0.12032 0.10208 0.12136 0.10208 0.12253 0.10255 C 0.12344 0.10255 0.12435 0.10278 0.12526 0.10301 C 0.12748 0.10324 0.13008 0.10347 0.13242 0.1037 C 0.13412 0.10347 0.13568 0.10324 0.13724 0.10324 C 0.1388 0.10301 0.14024 0.10278 0.1418 0.10255 C 0.14362 0.10255 0.14545 0.10255 0.14727 0.10255 L 0.17435 0.10185 C 0.17487 0.10162 0.17591 0.10185 0.17591 0.10139 C 0.17591 0.10116 0.17487 0.10116 0.17435 0.10116 C 0.17305 0.10093 0.17175 0.10069 0.17045 0.10046 C 0.16289 0.09954 0.16706 0.10023 0.15964 0.09954 C 0.15703 0.0993 0.15456 0.09907 0.15209 0.09884 C 0.14883 0.09861 0.14558 0.09838 0.14245 0.09792 C 0.14063 0.09792 0.13893 0.09768 0.13724 0.09745 C 0.13268 0.09699 0.13477 0.09699 0.13308 0.09699 L 0.13308 0.09699 " pathEditMode="relative" rAng="0" ptsTypes="AAAAAAAAAAAAAAAAAAAAAAAAAAA">
                                          <p:cBhvr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3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99 0.32106 L 0.00599 0.32106 L 0.22279 0.31805 C 0.22526 0.31782 0.21784 0.31898 0.2155 0.31944 C 0.21367 0.31991 0.21185 0.3206 0.21003 0.32106 C 0.17839 0.32963 0.19271 0.32708 0.16146 0.32917 C 0.15508 0.33148 0.14883 0.33449 0.14232 0.33565 C 0.13477 0.33727 0.12709 0.3375 0.1194 0.33727 C 0.09076 0.33704 0.06211 0.33518 0.03347 0.33403 L 0.02253 0.33241 C 0.0142 0.33148 0.00586 0.33218 -0.00221 0.32917 C -0.00325 0.32893 -0.00143 0.325 -0.00039 0.3243 C 0.00469 0.32153 0.01003 0.32106 0.01511 0.31944 L 0.17617 0.32268 C 0.17891 0.32292 0.18164 0.32546 0.18438 0.32593 C 0.18867 0.32708 0.19297 0.32708 0.19714 0.32755 C 0.24479 0.32292 0.20313 0.32963 0.21641 0.3243 C 0.21823 0.32361 0.22005 0.32338 0.22188 0.32268 C 0.22344 0.32222 0.228 0.32106 0.22643 0.32106 C 0.21758 0.32106 0.20873 0.32245 0.19987 0.32268 L 0.16237 0.3243 L 0.06276 0.32755 C 0.05078 0.3287 0.03893 0.33055 0.02709 0.33079 C 0.02188 0.33102 0.01667 0.33009 0.01146 0.32917 C 0.00964 0.32893 0.00599 0.32755 0.00599 0.32106 Z " pathEditMode="relative" ptsTypes="AAAAAAAAAAAAAAAAAAAAAAAAA">
                                          <p:cBhvr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2546 L 0.00052 -0.02523 C -0.00013 0.01134 0.00091 -0.05139 0.00013 0.04745 C 0.00013 0.05023 -0.00013 0.05301 -0.00026 0.05579 C -0.00066 0.06504 -0.00066 0.06805 -0.00079 0.07662 C -0.00066 0.08958 -0.00066 0.10254 -0.00039 0.11551 C -0.00013 0.13171 0.00078 0.09792 -0.00026 0.1287 C -0.00026 0.1294 -0.00066 0.13148 -0.00039 0.13079 C 4.375E-6 0.12917 0.00026 0.12731 0.00065 0.12569 C 0.00078 0.12361 0.00078 0.12153 0.00091 0.11967 C 0.0013 0.1125 0.00182 0.10555 0.00208 0.09861 C 0.00221 0.09259 0.00234 0.0868 0.00247 0.08102 C 0.00247 0.07893 0.0026 0.07708 0.0026 0.07523 C 0.00247 0.07222 0.00234 0.06898 0.00221 0.06597 C 0.00117 0.01805 0.00234 0.04004 0.00104 0.01875 C 0.00156 0.01018 0.00182 0.00139 0.00247 -0.00718 C 0.00247 -0.0088 0.00299 -0.01019 0.00325 -0.01158 C 0.00351 -0.01343 0.00351 -0.01528 0.0039 -0.01713 C 0.00442 -0.01921 0.00429 -0.01829 0.00455 -0.01991 C 0.00455 -0.0206 0.00468 -0.02292 0.00468 -0.02222 C 0.00494 -0.01852 0.00507 -0.01134 0.00507 -0.01111 C 0.00546 0.01643 0.00546 0.04398 0.00612 0.07176 C 0.00625 0.07963 0.00651 0.09236 0.00677 0.09884 C 0.00703 0.10208 0.00742 0.10509 0.00781 0.1081 C 0.00807 0.11597 0.0082 0.11643 0.00755 0.12616 C 0.00742 0.12847 0.00716 0.13079 0.00677 0.1331 C 0.00638 0.13588 0.00507 0.14143 0.00507 0.14167 C 0.00481 0.14028 0.00455 0.13912 0.00429 0.13796 C 0.00403 0.13565 0.00377 0.13333 0.00351 0.13125 C 0.00312 0.12685 0.00273 0.12222 0.00221 0.11782 C 0.00143 0.11134 0.00065 0.10463 -0.00039 0.09815 C -0.00521 0.06944 -0.00352 0.09051 -0.00625 0.05995 C -0.00717 0.04815 -0.00795 0.03634 -0.00886 0.02454 C -0.00925 0.02037 -0.00977 0.0118 -0.00977 0.01204 C -0.00925 -0.00023 -0.01003 -0.0044 -0.00795 -0.01296 C -0.00769 -0.01412 -0.0073 -0.01505 -0.00691 -0.01597 C -0.00664 -0.01713 -0.00638 -0.01829 -0.00625 -0.01945 C -0.00586 -0.02083 -0.00586 -0.02176 -0.00547 -0.02292 C -0.00534 -0.02315 -0.00521 -0.02338 -0.00508 -0.02361 L -0.00508 -0.02338 " pathEditMode="relative" rAng="0" ptsTypes="AAAAAAAAAAAAAAAAAAAAAAAAAAAAAAAAAAAAAAAA">
                                          <p:cBhvr>
                                            <p:cTn id="3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" y="8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grpSp>
        <p:nvGrpSpPr>
          <p:cNvPr id="48" name="Google Shape;4386;p6">
            <a:extLst>
              <a:ext uri="{FF2B5EF4-FFF2-40B4-BE49-F238E27FC236}">
                <a16:creationId xmlns:a16="http://schemas.microsoft.com/office/drawing/2014/main" id="{78D08DBC-4EEA-4C5E-A9F2-C4D16BD307AD}"/>
              </a:ext>
            </a:extLst>
          </p:cNvPr>
          <p:cNvGrpSpPr/>
          <p:nvPr/>
        </p:nvGrpSpPr>
        <p:grpSpPr>
          <a:xfrm>
            <a:off x="918877" y="558775"/>
            <a:ext cx="1890378" cy="614083"/>
            <a:chOff x="1183343" y="1464304"/>
            <a:chExt cx="1890378" cy="614083"/>
          </a:xfrm>
        </p:grpSpPr>
        <p:sp>
          <p:nvSpPr>
            <p:cNvPr id="49" name="Google Shape;4387;p6">
              <a:extLst>
                <a:ext uri="{FF2B5EF4-FFF2-40B4-BE49-F238E27FC236}">
                  <a16:creationId xmlns:a16="http://schemas.microsoft.com/office/drawing/2014/main" id="{43A4DD9C-D921-47DE-80E2-4426ADC9EB39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388;p6">
              <a:extLst>
                <a:ext uri="{FF2B5EF4-FFF2-40B4-BE49-F238E27FC236}">
                  <a16:creationId xmlns:a16="http://schemas.microsoft.com/office/drawing/2014/main" id="{983D0298-F1B3-4C63-BC99-9893608C38A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64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4391;p6">
            <a:extLst>
              <a:ext uri="{FF2B5EF4-FFF2-40B4-BE49-F238E27FC236}">
                <a16:creationId xmlns:a16="http://schemas.microsoft.com/office/drawing/2014/main" id="{6FD6C63A-C573-4679-BEEB-40C5BDF0004A}"/>
              </a:ext>
            </a:extLst>
          </p:cNvPr>
          <p:cNvSpPr txBox="1"/>
          <p:nvPr/>
        </p:nvSpPr>
        <p:spPr>
          <a:xfrm>
            <a:off x="661910" y="1273322"/>
            <a:ext cx="11304117" cy="646290"/>
          </a:xfrm>
          <a:prstGeom prst="rect">
            <a:avLst/>
          </a:prstGeom>
          <a:solidFill>
            <a:srgbClr val="F5EF97">
              <a:lumMod val="75000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Mẫu:  4 km + 3 km = 7 km      25 km – 10 km = 15 km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Google Shape;4392;p6">
            <a:extLst>
              <a:ext uri="{FF2B5EF4-FFF2-40B4-BE49-F238E27FC236}">
                <a16:creationId xmlns:a16="http://schemas.microsoft.com/office/drawing/2014/main" id="{2364BD94-7C6E-4CE1-B2D1-9BFC27809167}"/>
              </a:ext>
            </a:extLst>
          </p:cNvPr>
          <p:cNvGrpSpPr/>
          <p:nvPr/>
        </p:nvGrpSpPr>
        <p:grpSpPr>
          <a:xfrm>
            <a:off x="1996227" y="2475776"/>
            <a:ext cx="9134228" cy="1200288"/>
            <a:chOff x="2096652" y="1880109"/>
            <a:chExt cx="9134228" cy="1200288"/>
          </a:xfrm>
        </p:grpSpPr>
        <p:sp>
          <p:nvSpPr>
            <p:cNvPr id="55" name="Google Shape;4393;p6">
              <a:extLst>
                <a:ext uri="{FF2B5EF4-FFF2-40B4-BE49-F238E27FC236}">
                  <a16:creationId xmlns:a16="http://schemas.microsoft.com/office/drawing/2014/main" id="{9FA1A846-4E42-4145-9C4F-FFE174572B12}"/>
                </a:ext>
              </a:extLst>
            </p:cNvPr>
            <p:cNvSpPr txBox="1"/>
            <p:nvPr/>
          </p:nvSpPr>
          <p:spPr>
            <a:xfrm>
              <a:off x="2096652" y="1880109"/>
              <a:ext cx="9134228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 km + 9 km =         km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394;p6">
              <a:extLst>
                <a:ext uri="{FF2B5EF4-FFF2-40B4-BE49-F238E27FC236}">
                  <a16:creationId xmlns:a16="http://schemas.microsoft.com/office/drawing/2014/main" id="{F259E70F-3513-4EEA-AD7F-B943F718BFDD}"/>
                </a:ext>
              </a:extLst>
            </p:cNvPr>
            <p:cNvSpPr/>
            <p:nvPr/>
          </p:nvSpPr>
          <p:spPr>
            <a:xfrm>
              <a:off x="5168618" y="2285730"/>
              <a:ext cx="1012726" cy="586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4395;p6">
            <a:extLst>
              <a:ext uri="{FF2B5EF4-FFF2-40B4-BE49-F238E27FC236}">
                <a16:creationId xmlns:a16="http://schemas.microsoft.com/office/drawing/2014/main" id="{C43A24CE-DBE5-48CC-9860-E9D365BD4180}"/>
              </a:ext>
            </a:extLst>
          </p:cNvPr>
          <p:cNvSpPr/>
          <p:nvPr/>
        </p:nvSpPr>
        <p:spPr>
          <a:xfrm>
            <a:off x="5191931" y="2881397"/>
            <a:ext cx="765250" cy="58688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softEdge rad="1270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17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" name="Google Shape;4392;p6">
            <a:extLst>
              <a:ext uri="{FF2B5EF4-FFF2-40B4-BE49-F238E27FC236}">
                <a16:creationId xmlns:a16="http://schemas.microsoft.com/office/drawing/2014/main" id="{48DE4798-E545-4947-B5E2-9C8BC72C8F86}"/>
              </a:ext>
            </a:extLst>
          </p:cNvPr>
          <p:cNvGrpSpPr/>
          <p:nvPr/>
        </p:nvGrpSpPr>
        <p:grpSpPr>
          <a:xfrm>
            <a:off x="1996227" y="3768973"/>
            <a:ext cx="9717552" cy="1200288"/>
            <a:chOff x="2096652" y="1880109"/>
            <a:chExt cx="9691222" cy="1200288"/>
          </a:xfrm>
        </p:grpSpPr>
        <p:sp>
          <p:nvSpPr>
            <p:cNvPr id="69" name="Google Shape;4393;p6">
              <a:extLst>
                <a:ext uri="{FF2B5EF4-FFF2-40B4-BE49-F238E27FC236}">
                  <a16:creationId xmlns:a16="http://schemas.microsoft.com/office/drawing/2014/main" id="{981BF088-2EF1-4F7F-948E-686C30B83629}"/>
                </a:ext>
              </a:extLst>
            </p:cNvPr>
            <p:cNvSpPr txBox="1"/>
            <p:nvPr/>
          </p:nvSpPr>
          <p:spPr>
            <a:xfrm>
              <a:off x="2096652" y="1880109"/>
              <a:ext cx="9691222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32 km – 14 km =         km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4394;p6">
              <a:extLst>
                <a:ext uri="{FF2B5EF4-FFF2-40B4-BE49-F238E27FC236}">
                  <a16:creationId xmlns:a16="http://schemas.microsoft.com/office/drawing/2014/main" id="{15B49FB9-F7BF-4B43-A1A2-A1EFE695882F}"/>
                </a:ext>
              </a:extLst>
            </p:cNvPr>
            <p:cNvSpPr/>
            <p:nvPr/>
          </p:nvSpPr>
          <p:spPr>
            <a:xfrm>
              <a:off x="5638666" y="2238434"/>
              <a:ext cx="1012726" cy="586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4395;p6">
            <a:extLst>
              <a:ext uri="{FF2B5EF4-FFF2-40B4-BE49-F238E27FC236}">
                <a16:creationId xmlns:a16="http://schemas.microsoft.com/office/drawing/2014/main" id="{306BD3C7-46C7-4B6E-9165-44CC8EBD92BB}"/>
              </a:ext>
            </a:extLst>
          </p:cNvPr>
          <p:cNvSpPr/>
          <p:nvPr/>
        </p:nvSpPr>
        <p:spPr>
          <a:xfrm>
            <a:off x="5672977" y="4127297"/>
            <a:ext cx="765250" cy="58688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softEdge rad="1270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18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96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5" y="280416"/>
            <a:ext cx="11683929" cy="641960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5" name="Google Shape;4386;p6">
            <a:extLst>
              <a:ext uri="{FF2B5EF4-FFF2-40B4-BE49-F238E27FC236}">
                <a16:creationId xmlns:a16="http://schemas.microsoft.com/office/drawing/2014/main" id="{BD364FEB-1EC7-4CCE-A5C1-2E5733239D71}"/>
              </a:ext>
            </a:extLst>
          </p:cNvPr>
          <p:cNvGrpSpPr/>
          <p:nvPr/>
        </p:nvGrpSpPr>
        <p:grpSpPr>
          <a:xfrm>
            <a:off x="427449" y="349026"/>
            <a:ext cx="10979106" cy="1077178"/>
            <a:chOff x="1234174" y="1493652"/>
            <a:chExt cx="11549693" cy="1077178"/>
          </a:xfrm>
        </p:grpSpPr>
        <p:sp>
          <p:nvSpPr>
            <p:cNvPr id="6" name="Google Shape;4387;p6">
              <a:extLst>
                <a:ext uri="{FF2B5EF4-FFF2-40B4-BE49-F238E27FC236}">
                  <a16:creationId xmlns:a16="http://schemas.microsoft.com/office/drawing/2014/main" id="{0EA896D0-9918-45C5-898B-017A4DEB8A69}"/>
                </a:ext>
              </a:extLst>
            </p:cNvPr>
            <p:cNvSpPr txBox="1"/>
            <p:nvPr/>
          </p:nvSpPr>
          <p:spPr>
            <a:xfrm>
              <a:off x="1804762" y="1493652"/>
              <a:ext cx="1097910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vi-VN" sz="3200" ker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lang="vi-VN" sz="2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4388;p6">
              <a:extLst>
                <a:ext uri="{FF2B5EF4-FFF2-40B4-BE49-F238E27FC236}">
                  <a16:creationId xmlns:a16="http://schemas.microsoft.com/office/drawing/2014/main" id="{D6233A4E-BD17-4576-9D26-7D2F0F6B420E}"/>
                </a:ext>
              </a:extLst>
            </p:cNvPr>
            <p:cNvSpPr/>
            <p:nvPr/>
          </p:nvSpPr>
          <p:spPr>
            <a:xfrm>
              <a:off x="1234174" y="171734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64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9" name="Google Shape;4574;p20">
            <a:extLst>
              <a:ext uri="{FF2B5EF4-FFF2-40B4-BE49-F238E27FC236}">
                <a16:creationId xmlns:a16="http://schemas.microsoft.com/office/drawing/2014/main" id="{9DEF702B-5183-4A9A-A368-41BD98DD46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577540"/>
              </p:ext>
            </p:extLst>
          </p:nvPr>
        </p:nvGraphicFramePr>
        <p:xfrm>
          <a:off x="3361906" y="1187685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  <a:endParaRPr sz="240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  <a:endParaRPr sz="200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Hà Nam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Thái Bình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106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Cao Bằng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240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Lạng Sơn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155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Google Shape;4387;p6">
            <a:extLst>
              <a:ext uri="{FF2B5EF4-FFF2-40B4-BE49-F238E27FC236}">
                <a16:creationId xmlns:a16="http://schemas.microsoft.com/office/drawing/2014/main" id="{AEA9CA72-6AA3-482D-A878-EB4CF95241E4}"/>
              </a:ext>
            </a:extLst>
          </p:cNvPr>
          <p:cNvSpPr txBox="1"/>
          <p:nvPr/>
        </p:nvSpPr>
        <p:spPr>
          <a:xfrm>
            <a:off x="998036" y="4762394"/>
            <a:ext cx="1097910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xa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100 km?</a:t>
            </a:r>
            <a:endParaRPr lang="vi-VN"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1F86AE-E7E4-4066-A846-5ACF822DE276}"/>
              </a:ext>
            </a:extLst>
          </p:cNvPr>
          <p:cNvGrpSpPr/>
          <p:nvPr/>
        </p:nvGrpSpPr>
        <p:grpSpPr>
          <a:xfrm>
            <a:off x="8680449" y="2172049"/>
            <a:ext cx="3511551" cy="1639591"/>
            <a:chOff x="5876916" y="975793"/>
            <a:chExt cx="4684259" cy="21545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0799F13-6594-42B7-A0F9-F504CC4A7AA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5" name="图片 2" descr="2">
                <a:extLst>
                  <a:ext uri="{FF2B5EF4-FFF2-40B4-BE49-F238E27FC236}">
                    <a16:creationId xmlns:a16="http://schemas.microsoft.com/office/drawing/2014/main" id="{76C94FFC-10C6-4194-A4DC-D6D5F63CF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6" name="图片 1" descr="1">
                <a:extLst>
                  <a:ext uri="{FF2B5EF4-FFF2-40B4-BE49-F238E27FC236}">
                    <a16:creationId xmlns:a16="http://schemas.microsoft.com/office/drawing/2014/main" id="{5172367D-9B99-4063-B5A0-455F71739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17" name="图片 2" descr="3">
                <a:extLst>
                  <a:ext uri="{FF2B5EF4-FFF2-40B4-BE49-F238E27FC236}">
                    <a16:creationId xmlns:a16="http://schemas.microsoft.com/office/drawing/2014/main" id="{FE825CFF-843F-4271-896A-F376F1B55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4" name="Rounded Rectangle 29">
              <a:extLst>
                <a:ext uri="{FF2B5EF4-FFF2-40B4-BE49-F238E27FC236}">
                  <a16:creationId xmlns:a16="http://schemas.microsoft.com/office/drawing/2014/main" id="{45A80516-5420-4D98-835B-59AA393E6A74}"/>
                </a:ext>
              </a:extLst>
            </p:cNvPr>
            <p:cNvSpPr/>
            <p:nvPr/>
          </p:nvSpPr>
          <p:spPr>
            <a:xfrm>
              <a:off x="6025155" y="2356296"/>
              <a:ext cx="4536020" cy="77402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91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5" y="165924"/>
            <a:ext cx="11683929" cy="653409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Google Shape;4388;p6">
            <a:extLst>
              <a:ext uri="{FF2B5EF4-FFF2-40B4-BE49-F238E27FC236}">
                <a16:creationId xmlns:a16="http://schemas.microsoft.com/office/drawing/2014/main" id="{5A541EC7-0CF7-42F3-A6C1-F33D9DE57E2D}"/>
              </a:ext>
            </a:extLst>
          </p:cNvPr>
          <p:cNvSpPr/>
          <p:nvPr/>
        </p:nvSpPr>
        <p:spPr>
          <a:xfrm>
            <a:off x="937339" y="447269"/>
            <a:ext cx="570588" cy="570588"/>
          </a:xfrm>
          <a:prstGeom prst="ellipse">
            <a:avLst/>
          </a:prstGeom>
          <a:solidFill>
            <a:srgbClr val="AA26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19" name="Google Shape;4574;p20">
            <a:extLst>
              <a:ext uri="{FF2B5EF4-FFF2-40B4-BE49-F238E27FC236}">
                <a16:creationId xmlns:a16="http://schemas.microsoft.com/office/drawing/2014/main" id="{7DC2028B-B7E0-401C-A264-EE9C6798A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145050"/>
              </p:ext>
            </p:extLst>
          </p:nvPr>
        </p:nvGraphicFramePr>
        <p:xfrm>
          <a:off x="3361906" y="264602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  <a:endParaRPr sz="240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  <a:endParaRPr sz="200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Hà Nam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Thái Bình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106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Cao Bằng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240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Lạng Sơn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155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54AD1A55-7A5B-4B26-90EE-A4221FF29C39}"/>
              </a:ext>
            </a:extLst>
          </p:cNvPr>
          <p:cNvSpPr txBox="1"/>
          <p:nvPr/>
        </p:nvSpPr>
        <p:spPr>
          <a:xfrm>
            <a:off x="1057996" y="3780506"/>
            <a:ext cx="1097910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 các tỉnh trên, tỉnh nào xa Hà Nội nhất, tỉnh nào gần Hà Nội nhất? </a:t>
            </a:r>
          </a:p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endParaRPr lang="en-US"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endParaRPr lang="en-US"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 các tỉnh trên, đường bộ từ Hà Nội đến những tỉnh nào dài hơn 100 km?</a:t>
            </a:r>
            <a:endParaRPr lang="vi-VN" sz="2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4576;p20">
            <a:extLst>
              <a:ext uri="{FF2B5EF4-FFF2-40B4-BE49-F238E27FC236}">
                <a16:creationId xmlns:a16="http://schemas.microsoft.com/office/drawing/2014/main" id="{5829B047-5A84-4604-9156-D2BF17DC876F}"/>
              </a:ext>
            </a:extLst>
          </p:cNvPr>
          <p:cNvSpPr txBox="1"/>
          <p:nvPr/>
        </p:nvSpPr>
        <p:spPr>
          <a:xfrm>
            <a:off x="1530884" y="4324718"/>
            <a:ext cx="10251384" cy="51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4000"/>
              </a:lnSpc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 các tỉnh trên, Cao Bằng xa Hà Nội nhất</a:t>
            </a: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Hà Nam gần Hà Nội nhất.</a:t>
            </a:r>
            <a:endParaRPr sz="24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4576;p20">
            <a:extLst>
              <a:ext uri="{FF2B5EF4-FFF2-40B4-BE49-F238E27FC236}">
                <a16:creationId xmlns:a16="http://schemas.microsoft.com/office/drawing/2014/main" id="{945A6E8C-F946-491D-B784-ECFB71CF5991}"/>
              </a:ext>
            </a:extLst>
          </p:cNvPr>
          <p:cNvSpPr txBox="1"/>
          <p:nvPr/>
        </p:nvSpPr>
        <p:spPr>
          <a:xfrm>
            <a:off x="1530884" y="5757758"/>
            <a:ext cx="10251384" cy="9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4000"/>
              </a:lnSpc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Trong các tỉnh trên, đường bộ từ Hà Nội đến những tỉnh có chiều dài hơn 100 km là: Hà Nội – Thái Bình; Hà Nội – Cao Bằng; </a:t>
            </a:r>
            <a:r>
              <a:rPr lang="vi-VN" sz="2400" kern="0">
                <a:solidFill>
                  <a:srgbClr val="FF0000"/>
                </a:solidFill>
                <a:cs typeface="Arial"/>
                <a:sym typeface="Arial"/>
              </a:rPr>
              <a:t>H</a:t>
            </a: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à Nội</a:t>
            </a:r>
            <a:r>
              <a:rPr lang="vi-VN" sz="2400" kern="0">
                <a:solidFill>
                  <a:srgbClr val="FF0000"/>
                </a:solidFill>
                <a:cs typeface="Arial"/>
                <a:sym typeface="Arial"/>
              </a:rPr>
              <a:t> – Lạng Sơn.</a:t>
            </a:r>
          </a:p>
        </p:txBody>
      </p:sp>
    </p:spTree>
    <p:extLst>
      <p:ext uri="{BB962C8B-B14F-4D97-AF65-F5344CB8AC3E}">
        <p14:creationId xmlns:p14="http://schemas.microsoft.com/office/powerpoint/2010/main" val="368503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5" y="165924"/>
            <a:ext cx="11683929" cy="653409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4FD5860C-507C-46AD-A1E2-66684B98B776}"/>
              </a:ext>
            </a:extLst>
          </p:cNvPr>
          <p:cNvGrpSpPr/>
          <p:nvPr/>
        </p:nvGrpSpPr>
        <p:grpSpPr>
          <a:xfrm>
            <a:off x="892547" y="288482"/>
            <a:ext cx="8943455" cy="584735"/>
            <a:chOff x="1699273" y="1433108"/>
            <a:chExt cx="8943455" cy="584735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407C4FE3-1D4D-4B50-8759-DA760901FF2A}"/>
                </a:ext>
              </a:extLst>
            </p:cNvPr>
            <p:cNvSpPr txBox="1"/>
            <p:nvPr/>
          </p:nvSpPr>
          <p:spPr>
            <a:xfrm>
              <a:off x="2230065" y="1433108"/>
              <a:ext cx="841266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32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kiện</a:t>
              </a:r>
              <a:r>
                <a:rPr lang="en-US" sz="32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D5280B84-CB33-4851-9C29-A3BC416572F0}"/>
                </a:ext>
              </a:extLst>
            </p:cNvPr>
            <p:cNvSpPr/>
            <p:nvPr/>
          </p:nvSpPr>
          <p:spPr>
            <a:xfrm>
              <a:off x="1699273" y="1433108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4</a:t>
              </a: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4587;p21">
            <a:extLst>
              <a:ext uri="{FF2B5EF4-FFF2-40B4-BE49-F238E27FC236}">
                <a16:creationId xmlns:a16="http://schemas.microsoft.com/office/drawing/2014/main" id="{0A0557C2-34B7-4972-A65E-341DC5BDEBD5}"/>
              </a:ext>
            </a:extLst>
          </p:cNvPr>
          <p:cNvSpPr/>
          <p:nvPr/>
        </p:nvSpPr>
        <p:spPr>
          <a:xfrm>
            <a:off x="486363" y="890266"/>
            <a:ext cx="11675475" cy="28969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Hành trình cóc lên Thiên Đình kiện Trời làm mưa cứu muôn loại được cho như sau: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Cóc đi 28 km thì gặp cua. Cóc và cua đi thêm 36 km nữa thì gặp hổ và gấu. 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Cóc, cua, hổ và gấu đi thêm 46 km nữa thì gặp ong mật và cáo. Hỏi: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Cóc đi bao nhiêu ki-lô-mét thì gặp hổ và gấu?</a:t>
            </a: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Tính từ chỗ gặp cua, cóc đi bao nhiêu ki-lô-mét thì gặp ong mật và cáo?</a:t>
            </a: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589;p21">
            <a:extLst>
              <a:ext uri="{FF2B5EF4-FFF2-40B4-BE49-F238E27FC236}">
                <a16:creationId xmlns:a16="http://schemas.microsoft.com/office/drawing/2014/main" id="{A8923D71-20F2-4EE6-B3A0-FAC491E245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0816"/>
          <a:stretch/>
        </p:blipFill>
        <p:spPr>
          <a:xfrm>
            <a:off x="3614492" y="3764635"/>
            <a:ext cx="5312469" cy="3093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59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5" y="165924"/>
            <a:ext cx="11683929" cy="653409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BDE58176-48F3-41F7-9DC5-04F018FA6BFF}"/>
              </a:ext>
            </a:extLst>
          </p:cNvPr>
          <p:cNvGrpSpPr/>
          <p:nvPr/>
        </p:nvGrpSpPr>
        <p:grpSpPr>
          <a:xfrm>
            <a:off x="376617" y="319678"/>
            <a:ext cx="9034082" cy="614083"/>
            <a:chOff x="1183343" y="1464304"/>
            <a:chExt cx="903408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4CFAC81F-07B0-4B96-AB59-121AF0416E23}"/>
                </a:ext>
              </a:extLst>
            </p:cNvPr>
            <p:cNvSpPr txBox="1"/>
            <p:nvPr/>
          </p:nvSpPr>
          <p:spPr>
            <a:xfrm>
              <a:off x="1804762" y="1493652"/>
              <a:ext cx="841266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Cóc kiện Trời.</a:t>
              </a: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99DC3FA8-50A5-49A2-AAD5-0917D62AB6D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4</a:t>
              </a: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4587;p21">
            <a:extLst>
              <a:ext uri="{FF2B5EF4-FFF2-40B4-BE49-F238E27FC236}">
                <a16:creationId xmlns:a16="http://schemas.microsoft.com/office/drawing/2014/main" id="{7FDCA6BB-0096-4ECC-9E3A-098E3495AADA}"/>
              </a:ext>
            </a:extLst>
          </p:cNvPr>
          <p:cNvSpPr/>
          <p:nvPr/>
        </p:nvSpPr>
        <p:spPr>
          <a:xfrm>
            <a:off x="998036" y="890266"/>
            <a:ext cx="10964115" cy="6455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hổ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gấu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589;p21">
            <a:extLst>
              <a:ext uri="{FF2B5EF4-FFF2-40B4-BE49-F238E27FC236}">
                <a16:creationId xmlns:a16="http://schemas.microsoft.com/office/drawing/2014/main" id="{B414750D-B005-4267-8227-434A987E93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0816"/>
          <a:stretch/>
        </p:blipFill>
        <p:spPr>
          <a:xfrm>
            <a:off x="2651711" y="2053652"/>
            <a:ext cx="7967688" cy="46394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587;p21">
            <a:extLst>
              <a:ext uri="{FF2B5EF4-FFF2-40B4-BE49-F238E27FC236}">
                <a16:creationId xmlns:a16="http://schemas.microsoft.com/office/drawing/2014/main" id="{58719D67-1540-4380-8FAA-719314BE2AF2}"/>
              </a:ext>
            </a:extLst>
          </p:cNvPr>
          <p:cNvSpPr/>
          <p:nvPr/>
        </p:nvSpPr>
        <p:spPr>
          <a:xfrm>
            <a:off x="944349" y="1522359"/>
            <a:ext cx="10964115" cy="11890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chỗ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302D4E7E-A95D-4820-9EAF-A309D0A62C41}"/>
              </a:ext>
            </a:extLst>
          </p:cNvPr>
          <p:cNvSpPr/>
          <p:nvPr/>
        </p:nvSpPr>
        <p:spPr>
          <a:xfrm rot="15698300">
            <a:off x="6374560" y="4058519"/>
            <a:ext cx="497477" cy="4401446"/>
          </a:xfrm>
          <a:prstGeom prst="leftBrace">
            <a:avLst>
              <a:gd name="adj1" fmla="val 16597"/>
              <a:gd name="adj2" fmla="val 5366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50F7B53-20ED-4190-AC60-1D16A33009D6}"/>
              </a:ext>
            </a:extLst>
          </p:cNvPr>
          <p:cNvSpPr/>
          <p:nvPr/>
        </p:nvSpPr>
        <p:spPr>
          <a:xfrm>
            <a:off x="6900530" y="4306178"/>
            <a:ext cx="1998921" cy="1702751"/>
          </a:xfrm>
          <a:custGeom>
            <a:avLst/>
            <a:gdLst>
              <a:gd name="connsiteX0" fmla="*/ 0 w 1998921"/>
              <a:gd name="connsiteY0" fmla="*/ 1690585 h 1702751"/>
              <a:gd name="connsiteX1" fmla="*/ 606056 w 1998921"/>
              <a:gd name="connsiteY1" fmla="*/ 1679952 h 1702751"/>
              <a:gd name="connsiteX2" fmla="*/ 723014 w 1998921"/>
              <a:gd name="connsiteY2" fmla="*/ 1658687 h 1702751"/>
              <a:gd name="connsiteX3" fmla="*/ 839972 w 1998921"/>
              <a:gd name="connsiteY3" fmla="*/ 1648055 h 1702751"/>
              <a:gd name="connsiteX4" fmla="*/ 988828 w 1998921"/>
              <a:gd name="connsiteY4" fmla="*/ 1616157 h 1702751"/>
              <a:gd name="connsiteX5" fmla="*/ 1212112 w 1998921"/>
              <a:gd name="connsiteY5" fmla="*/ 1594892 h 1702751"/>
              <a:gd name="connsiteX6" fmla="*/ 1318437 w 1998921"/>
              <a:gd name="connsiteY6" fmla="*/ 1562994 h 1702751"/>
              <a:gd name="connsiteX7" fmla="*/ 1371600 w 1998921"/>
              <a:gd name="connsiteY7" fmla="*/ 1552362 h 1702751"/>
              <a:gd name="connsiteX8" fmla="*/ 1467293 w 1998921"/>
              <a:gd name="connsiteY8" fmla="*/ 1520464 h 1702751"/>
              <a:gd name="connsiteX9" fmla="*/ 1552354 w 1998921"/>
              <a:gd name="connsiteY9" fmla="*/ 1509831 h 1702751"/>
              <a:gd name="connsiteX10" fmla="*/ 1616149 w 1998921"/>
              <a:gd name="connsiteY10" fmla="*/ 1499199 h 1702751"/>
              <a:gd name="connsiteX11" fmla="*/ 1796903 w 1998921"/>
              <a:gd name="connsiteY11" fmla="*/ 1477934 h 1702751"/>
              <a:gd name="connsiteX12" fmla="*/ 1850065 w 1998921"/>
              <a:gd name="connsiteY12" fmla="*/ 1414138 h 1702751"/>
              <a:gd name="connsiteX13" fmla="*/ 1871330 w 1998921"/>
              <a:gd name="connsiteY13" fmla="*/ 1371608 h 1702751"/>
              <a:gd name="connsiteX14" fmla="*/ 1924493 w 1998921"/>
              <a:gd name="connsiteY14" fmla="*/ 1286548 h 1702751"/>
              <a:gd name="connsiteX15" fmla="*/ 1945758 w 1998921"/>
              <a:gd name="connsiteY15" fmla="*/ 1201487 h 1702751"/>
              <a:gd name="connsiteX16" fmla="*/ 1998921 w 1998921"/>
              <a:gd name="connsiteY16" fmla="*/ 999469 h 1702751"/>
              <a:gd name="connsiteX17" fmla="*/ 1967023 w 1998921"/>
              <a:gd name="connsiteY17" fmla="*/ 680492 h 1702751"/>
              <a:gd name="connsiteX18" fmla="*/ 1935126 w 1998921"/>
              <a:gd name="connsiteY18" fmla="*/ 584799 h 1702751"/>
              <a:gd name="connsiteX19" fmla="*/ 1892596 w 1998921"/>
              <a:gd name="connsiteY19" fmla="*/ 574166 h 1702751"/>
              <a:gd name="connsiteX20" fmla="*/ 1860698 w 1998921"/>
              <a:gd name="connsiteY20" fmla="*/ 563534 h 1702751"/>
              <a:gd name="connsiteX21" fmla="*/ 1786270 w 1998921"/>
              <a:gd name="connsiteY21" fmla="*/ 489106 h 1702751"/>
              <a:gd name="connsiteX22" fmla="*/ 1743740 w 1998921"/>
              <a:gd name="connsiteY22" fmla="*/ 446575 h 1702751"/>
              <a:gd name="connsiteX23" fmla="*/ 1690577 w 1998921"/>
              <a:gd name="connsiteY23" fmla="*/ 425310 h 1702751"/>
              <a:gd name="connsiteX24" fmla="*/ 1520456 w 1998921"/>
              <a:gd name="connsiteY24" fmla="*/ 340250 h 1702751"/>
              <a:gd name="connsiteX25" fmla="*/ 1467293 w 1998921"/>
              <a:gd name="connsiteY25" fmla="*/ 318985 h 1702751"/>
              <a:gd name="connsiteX26" fmla="*/ 1339703 w 1998921"/>
              <a:gd name="connsiteY26" fmla="*/ 287087 h 1702751"/>
              <a:gd name="connsiteX27" fmla="*/ 1180214 w 1998921"/>
              <a:gd name="connsiteY27" fmla="*/ 233924 h 1702751"/>
              <a:gd name="connsiteX28" fmla="*/ 1148317 w 1998921"/>
              <a:gd name="connsiteY28" fmla="*/ 212659 h 1702751"/>
              <a:gd name="connsiteX29" fmla="*/ 850605 w 1998921"/>
              <a:gd name="connsiteY29" fmla="*/ 159496 h 1702751"/>
              <a:gd name="connsiteX30" fmla="*/ 797442 w 1998921"/>
              <a:gd name="connsiteY30" fmla="*/ 148864 h 1702751"/>
              <a:gd name="connsiteX31" fmla="*/ 691117 w 1998921"/>
              <a:gd name="connsiteY31" fmla="*/ 116966 h 1702751"/>
              <a:gd name="connsiteX32" fmla="*/ 520996 w 1998921"/>
              <a:gd name="connsiteY32" fmla="*/ 85069 h 1702751"/>
              <a:gd name="connsiteX33" fmla="*/ 414670 w 1998921"/>
              <a:gd name="connsiteY33" fmla="*/ 63803 h 1702751"/>
              <a:gd name="connsiteX34" fmla="*/ 287079 w 1998921"/>
              <a:gd name="connsiteY34" fmla="*/ 42538 h 1702751"/>
              <a:gd name="connsiteX35" fmla="*/ 233917 w 1998921"/>
              <a:gd name="connsiteY35" fmla="*/ 10641 h 1702751"/>
              <a:gd name="connsiteX36" fmla="*/ 170121 w 1998921"/>
              <a:gd name="connsiteY36" fmla="*/ 8 h 17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98921" h="1702751">
                <a:moveTo>
                  <a:pt x="0" y="1690585"/>
                </a:moveTo>
                <a:cubicBezTo>
                  <a:pt x="294204" y="1708972"/>
                  <a:pt x="167444" y="1707365"/>
                  <a:pt x="606056" y="1679952"/>
                </a:cubicBezTo>
                <a:cubicBezTo>
                  <a:pt x="782941" y="1668897"/>
                  <a:pt x="604864" y="1674440"/>
                  <a:pt x="723014" y="1658687"/>
                </a:cubicBezTo>
                <a:cubicBezTo>
                  <a:pt x="761817" y="1653513"/>
                  <a:pt x="800986" y="1651599"/>
                  <a:pt x="839972" y="1648055"/>
                </a:cubicBezTo>
                <a:cubicBezTo>
                  <a:pt x="917916" y="1625784"/>
                  <a:pt x="908847" y="1624726"/>
                  <a:pt x="988828" y="1616157"/>
                </a:cubicBezTo>
                <a:cubicBezTo>
                  <a:pt x="1063167" y="1608192"/>
                  <a:pt x="1212112" y="1594892"/>
                  <a:pt x="1212112" y="1594892"/>
                </a:cubicBezTo>
                <a:cubicBezTo>
                  <a:pt x="1247554" y="1584259"/>
                  <a:pt x="1282684" y="1572528"/>
                  <a:pt x="1318437" y="1562994"/>
                </a:cubicBezTo>
                <a:cubicBezTo>
                  <a:pt x="1335899" y="1558338"/>
                  <a:pt x="1354223" y="1557327"/>
                  <a:pt x="1371600" y="1552362"/>
                </a:cubicBezTo>
                <a:cubicBezTo>
                  <a:pt x="1403929" y="1543125"/>
                  <a:pt x="1434564" y="1528165"/>
                  <a:pt x="1467293" y="1520464"/>
                </a:cubicBezTo>
                <a:cubicBezTo>
                  <a:pt x="1495108" y="1513919"/>
                  <a:pt x="1524067" y="1513872"/>
                  <a:pt x="1552354" y="1509831"/>
                </a:cubicBezTo>
                <a:cubicBezTo>
                  <a:pt x="1573696" y="1506782"/>
                  <a:pt x="1594772" y="1501987"/>
                  <a:pt x="1616149" y="1499199"/>
                </a:cubicBezTo>
                <a:cubicBezTo>
                  <a:pt x="1676306" y="1491353"/>
                  <a:pt x="1736652" y="1485022"/>
                  <a:pt x="1796903" y="1477934"/>
                </a:cubicBezTo>
                <a:cubicBezTo>
                  <a:pt x="1814624" y="1456669"/>
                  <a:pt x="1834191" y="1436815"/>
                  <a:pt x="1850065" y="1414138"/>
                </a:cubicBezTo>
                <a:cubicBezTo>
                  <a:pt x="1859154" y="1401153"/>
                  <a:pt x="1863344" y="1385299"/>
                  <a:pt x="1871330" y="1371608"/>
                </a:cubicBezTo>
                <a:cubicBezTo>
                  <a:pt x="1888177" y="1342727"/>
                  <a:pt x="1906772" y="1314901"/>
                  <a:pt x="1924493" y="1286548"/>
                </a:cubicBezTo>
                <a:cubicBezTo>
                  <a:pt x="1950502" y="1156509"/>
                  <a:pt x="1921239" y="1291390"/>
                  <a:pt x="1945758" y="1201487"/>
                </a:cubicBezTo>
                <a:cubicBezTo>
                  <a:pt x="1964079" y="1134309"/>
                  <a:pt x="1981200" y="1066808"/>
                  <a:pt x="1998921" y="999469"/>
                </a:cubicBezTo>
                <a:cubicBezTo>
                  <a:pt x="1988288" y="893143"/>
                  <a:pt x="1978823" y="786694"/>
                  <a:pt x="1967023" y="680492"/>
                </a:cubicBezTo>
                <a:cubicBezTo>
                  <a:pt x="1964479" y="657592"/>
                  <a:pt x="1962311" y="602922"/>
                  <a:pt x="1935126" y="584799"/>
                </a:cubicBezTo>
                <a:cubicBezTo>
                  <a:pt x="1922967" y="576693"/>
                  <a:pt x="1906647" y="578180"/>
                  <a:pt x="1892596" y="574166"/>
                </a:cubicBezTo>
                <a:cubicBezTo>
                  <a:pt x="1881819" y="571087"/>
                  <a:pt x="1871331" y="567078"/>
                  <a:pt x="1860698" y="563534"/>
                </a:cubicBezTo>
                <a:cubicBezTo>
                  <a:pt x="1821673" y="504995"/>
                  <a:pt x="1858597" y="553397"/>
                  <a:pt x="1786270" y="489106"/>
                </a:cubicBezTo>
                <a:cubicBezTo>
                  <a:pt x="1771285" y="475786"/>
                  <a:pt x="1760422" y="457696"/>
                  <a:pt x="1743740" y="446575"/>
                </a:cubicBezTo>
                <a:cubicBezTo>
                  <a:pt x="1727859" y="435988"/>
                  <a:pt x="1707809" y="433516"/>
                  <a:pt x="1690577" y="425310"/>
                </a:cubicBezTo>
                <a:cubicBezTo>
                  <a:pt x="1633335" y="398052"/>
                  <a:pt x="1579322" y="363796"/>
                  <a:pt x="1520456" y="340250"/>
                </a:cubicBezTo>
                <a:cubicBezTo>
                  <a:pt x="1502735" y="333162"/>
                  <a:pt x="1485604" y="324370"/>
                  <a:pt x="1467293" y="318985"/>
                </a:cubicBezTo>
                <a:cubicBezTo>
                  <a:pt x="1425235" y="306615"/>
                  <a:pt x="1379764" y="304892"/>
                  <a:pt x="1339703" y="287087"/>
                </a:cubicBezTo>
                <a:cubicBezTo>
                  <a:pt x="1224309" y="235801"/>
                  <a:pt x="1278441" y="250296"/>
                  <a:pt x="1180214" y="233924"/>
                </a:cubicBezTo>
                <a:cubicBezTo>
                  <a:pt x="1169582" y="226836"/>
                  <a:pt x="1160440" y="216700"/>
                  <a:pt x="1148317" y="212659"/>
                </a:cubicBezTo>
                <a:cubicBezTo>
                  <a:pt x="1085819" y="191827"/>
                  <a:pt x="876793" y="164733"/>
                  <a:pt x="850605" y="159496"/>
                </a:cubicBezTo>
                <a:cubicBezTo>
                  <a:pt x="832884" y="155952"/>
                  <a:pt x="814904" y="153520"/>
                  <a:pt x="797442" y="148864"/>
                </a:cubicBezTo>
                <a:cubicBezTo>
                  <a:pt x="761689" y="139330"/>
                  <a:pt x="727172" y="125286"/>
                  <a:pt x="691117" y="116966"/>
                </a:cubicBezTo>
                <a:cubicBezTo>
                  <a:pt x="634899" y="103993"/>
                  <a:pt x="577571" y="96384"/>
                  <a:pt x="520996" y="85069"/>
                </a:cubicBezTo>
                <a:cubicBezTo>
                  <a:pt x="485554" y="77980"/>
                  <a:pt x="450451" y="68914"/>
                  <a:pt x="414670" y="63803"/>
                </a:cubicBezTo>
                <a:cubicBezTo>
                  <a:pt x="322352" y="50615"/>
                  <a:pt x="364816" y="58086"/>
                  <a:pt x="287079" y="42538"/>
                </a:cubicBezTo>
                <a:cubicBezTo>
                  <a:pt x="269358" y="31906"/>
                  <a:pt x="253105" y="18316"/>
                  <a:pt x="233917" y="10641"/>
                </a:cubicBezTo>
                <a:cubicBezTo>
                  <a:pt x="205597" y="-687"/>
                  <a:pt x="193272" y="8"/>
                  <a:pt x="170121" y="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7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" grpId="0" animBg="1"/>
      <p:bldP spid="2" grpId="1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1"/>
            <a:ext cx="10639901" cy="3841444"/>
            <a:chOff x="631064" y="1"/>
            <a:chExt cx="10639901" cy="3841444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52123"/>
            <a:stretch/>
          </p:blipFill>
          <p:spPr bwMode="auto">
            <a:xfrm>
              <a:off x="631064" y="1"/>
              <a:ext cx="10639901" cy="3841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631064" y="1"/>
              <a:ext cx="0" cy="384144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66741" y="3019936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Cŉ đi số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 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κ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ì gặp hổ và gấu là: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10896" y="375820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28 + 36 = 64 (km)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70135" y="698336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i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Thứ … wgày … </a:t>
            </a:r>
            <a:r>
              <a:rPr lang="en-US" sz="3800" b="1" kern="0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  <a:sym typeface="Arial"/>
              </a:rPr>
              <a:t>Ǉ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háng … wăm 2022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62000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TǨn:     Đề-xi-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t. Mét.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 (Ǉ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Η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Ğt 2)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62000" y="230932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4.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72896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Bài giải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1D76A440-0F2B-445F-9203-2075A0A2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24" y="3023513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a)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3" name="Google Shape;4589;p21">
            <a:extLst>
              <a:ext uri="{FF2B5EF4-FFF2-40B4-BE49-F238E27FC236}">
                <a16:creationId xmlns:a16="http://schemas.microsoft.com/office/drawing/2014/main" id="{FE5AD291-6BC1-4AE0-8D42-F0F966EBBB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816"/>
          <a:stretch/>
        </p:blipFill>
        <p:spPr>
          <a:xfrm>
            <a:off x="15082" y="4355795"/>
            <a:ext cx="4142633" cy="2412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66742" y="833479"/>
            <a:ext cx="1025565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just">
              <a:spcAft>
                <a:spcPts val="750"/>
              </a:spcAft>
              <a:buClr>
                <a:srgbClr val="000000"/>
              </a:buClr>
              <a:defRPr/>
            </a:pP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Tí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ζ 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Ǉừ 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ỗ gặp cua, cŉ đi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số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 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κ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ì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gặp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10896" y="229126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36 + 46 = 82 (km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65189" y="3011117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Đáp số: 	a) 64 km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1D76A440-0F2B-445F-9203-2075A0A2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84" y="83347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b)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3" name="Google Shape;4589;p21">
            <a:extLst>
              <a:ext uri="{FF2B5EF4-FFF2-40B4-BE49-F238E27FC236}">
                <a16:creationId xmlns:a16="http://schemas.microsoft.com/office/drawing/2014/main" id="{FE5AD291-6BC1-4AE0-8D42-F0F966EBBB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816"/>
          <a:stretch/>
        </p:blipFill>
        <p:spPr>
          <a:xfrm>
            <a:off x="15082" y="4355795"/>
            <a:ext cx="4142633" cy="241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9996B418-26C5-49F3-BBDF-69369D7D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25" y="1556431"/>
            <a:ext cx="961108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just">
              <a:spcAft>
                <a:spcPts val="750"/>
              </a:spcAft>
              <a:buClr>
                <a:srgbClr val="000000"/>
              </a:buClr>
              <a:defRPr/>
            </a:pP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Ϊ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g jật và cáo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là: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9FD71502-1D76-4554-BADC-E983EE44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189" y="374905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	b) 82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.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910D0BC0-A19D-4298-8195-0BA557202558}"/>
              </a:ext>
            </a:extLst>
          </p:cNvPr>
          <p:cNvSpPr txBox="1">
            <a:spLocks/>
          </p:cNvSpPr>
          <p:nvPr/>
        </p:nvSpPr>
        <p:spPr>
          <a:xfrm>
            <a:off x="2262474" y="3067689"/>
            <a:ext cx="7955869" cy="1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nnie Use Your Telescope"/>
              <a:buNone/>
              <a:defRPr sz="10640" b="1" i="0" u="none" strike="noStrike" cap="none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kern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6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4EDB4CD2-DF55-411B-BB5E-449DB80AE2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2128" y="279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23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23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5333" b="1">
                <a:solidFill>
                  <a:srgbClr val="FF6600"/>
                </a:solidFill>
              </a:rPr>
              <a:t>100 cm = … m</a:t>
            </a:r>
            <a:endParaRPr lang="en-US" sz="5333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1000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89510" y="912662"/>
            <a:ext cx="576895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>
                <a:solidFill>
                  <a:srgbClr val="FF6600"/>
                </a:solidFill>
                <a:latin typeface="Calibri"/>
              </a:rPr>
              <a:t>Cen-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ti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-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mét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cd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400899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cm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28840" y="971210"/>
            <a:ext cx="569595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dm</a:t>
            </a:r>
            <a:r>
              <a:rPr kumimoji="0" lang="en-US" sz="5333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+ 5 dm = ? dm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98794" y="801265"/>
            <a:ext cx="680401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sz="5333" b="1" dirty="0" err="1">
                <a:solidFill>
                  <a:srgbClr val="FF6600"/>
                </a:solidFill>
              </a:rPr>
              <a:t>Sải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tay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em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dài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khoảng</a:t>
            </a:r>
            <a:r>
              <a:rPr lang="en-US" sz="5333" b="1" dirty="0">
                <a:solidFill>
                  <a:srgbClr val="FF6600"/>
                </a:solidFill>
              </a:rPr>
              <a:t> … 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km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cm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17857C-04B4-4270-B56D-E6F76E09D1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226" y="3308096"/>
            <a:ext cx="1010194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891</Words>
  <Application>Microsoft Office PowerPoint</Application>
  <PresentationFormat>Widescreen</PresentationFormat>
  <Paragraphs>157</Paragraphs>
  <Slides>29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60" baseType="lpstr">
      <vt:lpstr>Microsoft YaHei</vt:lpstr>
      <vt:lpstr>Microsoft YaHei</vt:lpstr>
      <vt:lpstr>Anaheim</vt:lpstr>
      <vt:lpstr>Annie Use Your Telescope</vt:lpstr>
      <vt:lpstr>Arial</vt:lpstr>
      <vt:lpstr>Arial-Rounded</vt:lpstr>
      <vt:lpstr>Barlow Condensed</vt:lpstr>
      <vt:lpstr>Barriecito</vt:lpstr>
      <vt:lpstr>Boogaloo</vt:lpstr>
      <vt:lpstr>Calibri</vt:lpstr>
      <vt:lpstr>Calibri Light</vt:lpstr>
      <vt:lpstr>Coiny</vt:lpstr>
      <vt:lpstr>Dekko</vt:lpstr>
      <vt:lpstr>等线</vt:lpstr>
      <vt:lpstr>Exo</vt:lpstr>
      <vt:lpstr>HP001 4 hàng</vt:lpstr>
      <vt:lpstr>HP001 4H</vt:lpstr>
      <vt:lpstr>HP001 5 hàng</vt:lpstr>
      <vt:lpstr>Lato</vt:lpstr>
      <vt:lpstr>Open Sans</vt:lpstr>
      <vt:lpstr>RocknRoll One</vt:lpstr>
      <vt:lpstr>SVN-Gretoon</vt:lpstr>
      <vt:lpstr>Times New Roman</vt:lpstr>
      <vt:lpstr>Wingdings</vt:lpstr>
      <vt:lpstr>字魂59号-创粗黑</vt:lpstr>
      <vt:lpstr>1_Office Theme</vt:lpstr>
      <vt:lpstr>1_Office 主题​​</vt:lpstr>
      <vt:lpstr>2_Office Theme</vt:lpstr>
      <vt:lpstr>Math Subject for Middle School - 7th Grade: Ratio, Proportion and Percent by Slidesgo</vt:lpstr>
      <vt:lpstr>3_Office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17</cp:revision>
  <dcterms:created xsi:type="dcterms:W3CDTF">2022-03-06T09:09:23Z</dcterms:created>
  <dcterms:modified xsi:type="dcterms:W3CDTF">2025-03-26T02:46:43Z</dcterms:modified>
</cp:coreProperties>
</file>