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1" r:id="rId3"/>
    <p:sldMasterId id="2147483714" r:id="rId4"/>
    <p:sldMasterId id="2147483726" r:id="rId5"/>
    <p:sldMasterId id="2147483761" r:id="rId6"/>
  </p:sldMasterIdLst>
  <p:notesMasterIdLst>
    <p:notesMasterId r:id="rId46"/>
  </p:notesMasterIdLst>
  <p:sldIdLst>
    <p:sldId id="256" r:id="rId7"/>
    <p:sldId id="367" r:id="rId8"/>
    <p:sldId id="368" r:id="rId9"/>
    <p:sldId id="369" r:id="rId10"/>
    <p:sldId id="370" r:id="rId11"/>
    <p:sldId id="371" r:id="rId12"/>
    <p:sldId id="372" r:id="rId13"/>
    <p:sldId id="7540" r:id="rId14"/>
    <p:sldId id="852" r:id="rId15"/>
    <p:sldId id="920" r:id="rId16"/>
    <p:sldId id="7547" r:id="rId17"/>
    <p:sldId id="7550" r:id="rId18"/>
    <p:sldId id="260" r:id="rId19"/>
    <p:sldId id="262" r:id="rId20"/>
    <p:sldId id="2007577098" r:id="rId21"/>
    <p:sldId id="263" r:id="rId22"/>
    <p:sldId id="261" r:id="rId23"/>
    <p:sldId id="2007577100" r:id="rId24"/>
    <p:sldId id="2007577101" r:id="rId25"/>
    <p:sldId id="2007577102" r:id="rId26"/>
    <p:sldId id="7554" r:id="rId27"/>
    <p:sldId id="2007577097" r:id="rId28"/>
    <p:sldId id="7584" r:id="rId29"/>
    <p:sldId id="264" r:id="rId30"/>
    <p:sldId id="7548" r:id="rId31"/>
    <p:sldId id="931" r:id="rId32"/>
    <p:sldId id="932" r:id="rId33"/>
    <p:sldId id="934" r:id="rId34"/>
    <p:sldId id="937" r:id="rId35"/>
    <p:sldId id="936" r:id="rId36"/>
    <p:sldId id="939" r:id="rId37"/>
    <p:sldId id="269" r:id="rId38"/>
    <p:sldId id="909" r:id="rId39"/>
    <p:sldId id="940" r:id="rId40"/>
    <p:sldId id="941" r:id="rId41"/>
    <p:sldId id="942" r:id="rId42"/>
    <p:sldId id="7549" r:id="rId43"/>
    <p:sldId id="2007577103" r:id="rId44"/>
    <p:sldId id="200757710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9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56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56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89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833770"/>
            <a:ext cx="12192000" cy="20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0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945730" y="641479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8025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94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66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Freeform 34"/>
          <p:cNvSpPr>
            <a:spLocks noEditPoints="1"/>
          </p:cNvSpPr>
          <p:nvPr userDrawn="1"/>
        </p:nvSpPr>
        <p:spPr bwMode="auto">
          <a:xfrm>
            <a:off x="4411790" y="731035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21"/>
          <p:cNvSpPr/>
          <p:nvPr userDrawn="1"/>
        </p:nvSpPr>
        <p:spPr>
          <a:xfrm>
            <a:off x="367377" y="913211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accent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03825" y="651601"/>
            <a:ext cx="313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输入您的标题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 flipV="1">
            <a:off x="274178" y="136525"/>
            <a:ext cx="739929" cy="763583"/>
            <a:chOff x="1308" y="1009"/>
            <a:chExt cx="1001" cy="1033"/>
          </a:xfrm>
          <a:solidFill>
            <a:schemeClr val="accent1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031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325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394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784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271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299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7720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016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528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86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342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375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494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527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74679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16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8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60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7223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285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556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124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886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578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995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532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906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69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4980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648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6010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378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675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0751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3595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551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913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07" indent="0" algn="ctr">
              <a:buNone/>
              <a:defRPr/>
            </a:lvl2pPr>
            <a:lvl3pPr marL="1219020" indent="0" algn="ctr">
              <a:buNone/>
              <a:defRPr/>
            </a:lvl3pPr>
            <a:lvl4pPr marL="1828528" indent="0" algn="ctr">
              <a:buNone/>
              <a:defRPr/>
            </a:lvl4pPr>
            <a:lvl5pPr marL="2438038" indent="0" algn="ctr">
              <a:buNone/>
              <a:defRPr/>
            </a:lvl5pPr>
            <a:lvl6pPr marL="3047544" indent="0" algn="ctr">
              <a:buNone/>
              <a:defRPr/>
            </a:lvl6pPr>
            <a:lvl7pPr marL="3657051" indent="0" algn="ctr">
              <a:buNone/>
              <a:defRPr/>
            </a:lvl7pPr>
            <a:lvl8pPr marL="4266560" indent="0" algn="ctr">
              <a:buNone/>
              <a:defRPr/>
            </a:lvl8pPr>
            <a:lvl9pPr marL="48760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3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968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07" indent="0">
              <a:buNone/>
              <a:defRPr sz="2400"/>
            </a:lvl2pPr>
            <a:lvl3pPr marL="1219020" indent="0">
              <a:buNone/>
              <a:defRPr sz="2133"/>
            </a:lvl3pPr>
            <a:lvl4pPr marL="1828528" indent="0">
              <a:buNone/>
              <a:defRPr sz="1867"/>
            </a:lvl4pPr>
            <a:lvl5pPr marL="2438038" indent="0">
              <a:buNone/>
              <a:defRPr sz="1867"/>
            </a:lvl5pPr>
            <a:lvl6pPr marL="3047544" indent="0">
              <a:buNone/>
              <a:defRPr sz="1867"/>
            </a:lvl6pPr>
            <a:lvl7pPr marL="3657051" indent="0">
              <a:buNone/>
              <a:defRPr sz="1867"/>
            </a:lvl7pPr>
            <a:lvl8pPr marL="4266560" indent="0">
              <a:buNone/>
              <a:defRPr sz="1867"/>
            </a:lvl8pPr>
            <a:lvl9pPr marL="4876069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21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99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75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10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668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61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7" indent="0">
              <a:buNone/>
              <a:defRPr sz="3733"/>
            </a:lvl2pPr>
            <a:lvl3pPr marL="1219020" indent="0">
              <a:buNone/>
              <a:defRPr sz="3200"/>
            </a:lvl3pPr>
            <a:lvl4pPr marL="1828528" indent="0">
              <a:buNone/>
              <a:defRPr sz="2667"/>
            </a:lvl4pPr>
            <a:lvl5pPr marL="2438038" indent="0">
              <a:buNone/>
              <a:defRPr sz="2667"/>
            </a:lvl5pPr>
            <a:lvl6pPr marL="3047544" indent="0">
              <a:buNone/>
              <a:defRPr sz="2667"/>
            </a:lvl6pPr>
            <a:lvl7pPr marL="3657051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276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067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1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1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7" y="617539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89580"/>
      </p:ext>
    </p:extLst>
  </p:cSld>
  <p:clrMapOvr>
    <a:masterClrMapping/>
  </p:clrMapOvr>
  <p:transition spd="med" advClick="0" advTm="10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image" Target="../media/image8.png"/><Relationship Id="rId8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1ED3A9B-6858-46C5-9957-74D52F60B572}" type="datetimeFigureOut">
              <a:rPr lang="zh-CN" altLang="en-US" smtClean="0"/>
              <a:t>2025/3/31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CF3A091-A28E-42F4-979B-75C3C6B544DC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screen"/>
          <a:srcRect r="2542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0317FF-82DA-4468-BE41-0C9867AE8F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097" y="195470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D04133-30E1-49D9-805B-A6F63E43491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097" y="195470"/>
            <a:ext cx="1121995" cy="11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609507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121902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82852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2438038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457131" indent="-457131" algn="l" rtl="0" fontAlgn="base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rtl="0" fontAlgn="base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773" indent="-30475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280" indent="-304752" algn="l" rtl="0" fontAlgn="base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2790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29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1808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316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0824" indent="-30475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50.jpeg"/><Relationship Id="rId4" Type="http://schemas.openxmlformats.org/officeDocument/2006/relationships/image" Target="../media/image39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2.png"/><Relationship Id="rId5" Type="http://schemas.openxmlformats.org/officeDocument/2006/relationships/tags" Target="../tags/tag5.xml"/><Relationship Id="rId10" Type="http://schemas.openxmlformats.org/officeDocument/2006/relationships/image" Target="../media/image6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4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8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0.png"/><Relationship Id="rId5" Type="http://schemas.openxmlformats.org/officeDocument/2006/relationships/image" Target="../media/image74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gif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22.jpg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1.jpeg"/><Relationship Id="rId5" Type="http://schemas.openxmlformats.org/officeDocument/2006/relationships/image" Target="../media/image74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8.jpe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74.jpe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audio" Target="../media/audio3.wav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9.jpeg"/><Relationship Id="rId5" Type="http://schemas.openxmlformats.org/officeDocument/2006/relationships/image" Target="../media/image73.jp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92.jpeg"/><Relationship Id="rId5" Type="http://schemas.openxmlformats.org/officeDocument/2006/relationships/image" Target="../media/image8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94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8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gif"/><Relationship Id="rId4" Type="http://schemas.openxmlformats.org/officeDocument/2006/relationships/image" Target="../media/image38.jpeg"/><Relationship Id="rId9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249382" y="1257300"/>
            <a:ext cx="11203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43339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NHỮNG CÁCH CHÀO ĐỘC ĐÁO</a:t>
            </a:r>
            <a:endParaRPr lang="vi-VN" sz="2933" b="1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93526" y="811808"/>
            <a:ext cx="10163116" cy="106476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40">
                <a:defRPr/>
              </a:pPr>
              <a:endParaRPr lang="en-US" sz="2400" kern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927648" y="836713"/>
            <a:ext cx="8970387" cy="9439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667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32459" y="716592"/>
            <a:ext cx="1600200" cy="7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1" y="2955987"/>
            <a:ext cx="2253935" cy="231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543606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943873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344139" y="2832506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744406" y="2794425"/>
            <a:ext cx="2253935" cy="2708729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05" name="Picture 9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8EBB5"/>
              </a:clrFrom>
              <a:clrTo>
                <a:srgbClr val="68EB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98" y="3162350"/>
            <a:ext cx="1999549" cy="20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32" y="3043205"/>
            <a:ext cx="1976213" cy="232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ople Greeting With Feet And Feet Stock Illustration - Download Image Now  - iStock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072"/>
          <a:stretch/>
        </p:blipFill>
        <p:spPr bwMode="auto">
          <a:xfrm>
            <a:off x="7322565" y="3211147"/>
            <a:ext cx="2230615" cy="199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659" y="3043204"/>
            <a:ext cx="1995260" cy="216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42765" y="1952771"/>
            <a:ext cx="8970387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9" grpId="0" animBg="1"/>
      <p:bldP spid="40" grpId="0" animBg="1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50" y="2115953"/>
            <a:ext cx="5968501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556" y="1343112"/>
            <a:ext cx="238374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34891" y="3078790"/>
            <a:ext cx="2695696" cy="3303003"/>
          </a:xfrm>
          <a:prstGeom prst="rect">
            <a:avLst/>
          </a:prstGeom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25131" y="232022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22" y="232022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116584" y="5041378"/>
            <a:ext cx="4115776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Trên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thế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giới</a:t>
            </a:r>
            <a:r>
              <a:rPr lang="en-US" sz="3600" dirty="0">
                <a:latin typeface="+mj-lt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có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những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chào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phổ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biến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như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bắt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tay</a:t>
            </a:r>
            <a:r>
              <a:rPr lang="en-US" sz="3600" dirty="0">
                <a:latin typeface="+mj-lt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vẫy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cúi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chào</a:t>
            </a:r>
            <a:r>
              <a:rPr lang="vi-VN" sz="3600" dirty="0">
                <a:latin typeface="+mj-lt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//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4836284" y="225969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Giải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nghĩa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từ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ĐỌC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883631" y="930688"/>
            <a:ext cx="283897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Niu</a:t>
            </a:r>
            <a:r>
              <a:rPr lang="en-US" sz="2800" dirty="0">
                <a:solidFill>
                  <a:prstClr val="black"/>
                </a:solidFill>
              </a:rPr>
              <a:t>-Di-</a:t>
            </a:r>
            <a:r>
              <a:rPr lang="en-US" sz="2800" dirty="0" err="1">
                <a:solidFill>
                  <a:prstClr val="black"/>
                </a:solidFill>
              </a:rPr>
              <a:t>Lân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5465227" y="905204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châu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Đại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Dương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pic>
        <p:nvPicPr>
          <p:cNvPr id="1026" name="Picture 2" descr="Cờ New Zealand và những ý nghĩa thực sự, bạn có biết?">
            <a:extLst>
              <a:ext uri="{FF2B5EF4-FFF2-40B4-BE49-F238E27FC236}">
                <a16:creationId xmlns:a16="http://schemas.microsoft.com/office/drawing/2014/main" id="{B19634D4-9C1A-4C27-B6D4-9ACCC71A1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85" y="1968677"/>
            <a:ext cx="6508411" cy="32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4836284" y="225969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nghĩa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4448710" y="930688"/>
            <a:ext cx="227390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noProof="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5465227" y="905204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b="1">
                <a:solidFill>
                  <a:srgbClr val="002060"/>
                </a:solidFill>
              </a:rPr>
              <a:t>: một nước ở Châu Á.</a:t>
            </a:r>
            <a:endParaRPr lang="vi-VN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Điểm qua 10 địa điểm du lịch Ấn Độ đẹp, hấp dẫn bạn nhất định phải đi">
            <a:extLst>
              <a:ext uri="{FF2B5EF4-FFF2-40B4-BE49-F238E27FC236}">
                <a16:creationId xmlns:a16="http://schemas.microsoft.com/office/drawing/2014/main" id="{C585A0A3-5BA4-44C6-8DA8-12734AA3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46" y="2021286"/>
            <a:ext cx="6622979" cy="38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9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4836284" y="225969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Giải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nghĩa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4798030" y="930688"/>
            <a:ext cx="192457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5465227" y="905204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</a:rPr>
              <a:t>: một nước ở châu Mỹ.</a:t>
            </a:r>
          </a:p>
        </p:txBody>
      </p:sp>
      <p:pic>
        <p:nvPicPr>
          <p:cNvPr id="3074" name="Picture 2" descr="Nước Mỹ thuộc châu nào? | Cẩm nang cần biết khi du lịch Mỹ">
            <a:extLst>
              <a:ext uri="{FF2B5EF4-FFF2-40B4-BE49-F238E27FC236}">
                <a16:creationId xmlns:a16="http://schemas.microsoft.com/office/drawing/2014/main" id="{6C934090-6881-459C-9877-2755730D0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21" y="1840680"/>
            <a:ext cx="643975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4836284" y="225969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Giải nghĩa từ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318554" y="930688"/>
            <a:ext cx="340405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Dim-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-</a:t>
            </a:r>
            <a:r>
              <a:rPr lang="en-US" sz="2800" dirty="0" err="1">
                <a:solidFill>
                  <a:prstClr val="black"/>
                </a:solidFill>
              </a:rPr>
              <a:t>bu</a:t>
            </a:r>
            <a:r>
              <a:rPr lang="en-US" sz="2800" dirty="0">
                <a:solidFill>
                  <a:prstClr val="black"/>
                </a:solidFill>
              </a:rPr>
              <a:t>-ê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5465227" y="905204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</a:rPr>
              <a:t>: một nước ở châu Phi.</a:t>
            </a:r>
          </a:p>
        </p:txBody>
      </p:sp>
      <p:pic>
        <p:nvPicPr>
          <p:cNvPr id="4098" name="Picture 2" descr="Dim-ba-bu-ê (Zimbabwe) | Hồ sơ - Sự kiện - Nhân chứng">
            <a:extLst>
              <a:ext uri="{FF2B5EF4-FFF2-40B4-BE49-F238E27FC236}">
                <a16:creationId xmlns:a16="http://schemas.microsoft.com/office/drawing/2014/main" id="{2745C402-6644-47D0-9F3C-53FBF711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38" y="2157573"/>
            <a:ext cx="7360308" cy="368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151" y="1826420"/>
            <a:ext cx="559981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60226">
            <a:off x="2522125" y="4440521"/>
            <a:ext cx="4171068" cy="1648917"/>
            <a:chOff x="561349" y="4544613"/>
            <a:chExt cx="4171068" cy="1648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58" y="1703071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130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295" y="3449319"/>
            <a:ext cx="1814471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23" y="2081720"/>
            <a:ext cx="5358848" cy="2780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013" y="1340064"/>
            <a:ext cx="238374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481464" y="3044958"/>
            <a:ext cx="8282633" cy="1557167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1474137"/>
            <a:ext cx="10753196" cy="761063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154646" y="740700"/>
            <a:ext cx="5228481" cy="672074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933" b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933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58341" y="1474283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bài đọc, trên thế giới có những cách chào phổ biến nào?</a:t>
            </a:r>
            <a:endParaRPr lang="en-US" sz="2933" b="1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1444370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670557" y="3044957"/>
            <a:ext cx="7904443" cy="138935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tay</a:t>
            </a:r>
            <a:r>
              <a:rPr lang="vi-VN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 tay </a:t>
            </a:r>
            <a:r>
              <a:rPr lang="vi-VN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 chào </a:t>
            </a:r>
            <a:r>
              <a:rPr lang="vi-VN" sz="2933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cách chào phổ biến trên thế giới.</a:t>
            </a:r>
            <a:endParaRPr lang="en-US" sz="2933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335112" y="3044958"/>
            <a:ext cx="2541381" cy="311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0615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98221"/>
              </p:ext>
            </p:extLst>
          </p:nvPr>
        </p:nvGraphicFramePr>
        <p:xfrm>
          <a:off x="335361" y="2660915"/>
          <a:ext cx="4853785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Người</a:t>
                      </a:r>
                      <a:r>
                        <a:rPr lang="en-US" sz="2900" baseline="0"/>
                        <a:t> Ma-ô-ri ở Niu Di-lân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Người</a:t>
                      </a:r>
                      <a:r>
                        <a:rPr lang="en-US" sz="2900" baseline="0"/>
                        <a:t> Ấn Độ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Nhiều</a:t>
                      </a:r>
                      <a:r>
                        <a:rPr lang="en-US" sz="2900" baseline="0"/>
                        <a:t> người ở Mỹ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Người</a:t>
                      </a:r>
                      <a:r>
                        <a:rPr lang="en-US" sz="2900" baseline="0"/>
                        <a:t> Dim-ba-bu-ê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07454"/>
              </p:ext>
            </p:extLst>
          </p:nvPr>
        </p:nvGraphicFramePr>
        <p:xfrm>
          <a:off x="6096000" y="2660915"/>
          <a:ext cx="5856651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6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chắp</a:t>
                      </a:r>
                      <a:r>
                        <a:rPr lang="en-US" sz="2900" baseline="0"/>
                        <a:t> hai tay, cúi đầu.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chạm</a:t>
                      </a:r>
                      <a:r>
                        <a:rPr lang="en-US" sz="2900" baseline="0"/>
                        <a:t> nhẹ mũi và trán.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vỗ</a:t>
                      </a:r>
                      <a:r>
                        <a:rPr lang="en-US" sz="2900" baseline="0"/>
                        <a:t> tay.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2900"/>
                        <a:t>đấm</a:t>
                      </a:r>
                      <a:r>
                        <a:rPr lang="en-US" sz="2900" baseline="0"/>
                        <a:t> nhẹ vào nắm tay của nhau.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5231904" y="3621022"/>
            <a:ext cx="864096" cy="768085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207563" y="3621022"/>
            <a:ext cx="864096" cy="768085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56244" y="5061182"/>
            <a:ext cx="864096" cy="768085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207563" y="5061182"/>
            <a:ext cx="864096" cy="768085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407702" y="1840279"/>
            <a:ext cx="4978113" cy="724628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5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121871" tIns="60936" rIns="121871" bIns="60936" rtlCol="0">
              <a:spAutoFit/>
            </a:bodyPr>
            <a:lstStyle/>
            <a:p>
              <a:pPr algn="ctr" defTabSz="914309"/>
              <a:endPara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66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sz="3733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733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thầm đoạn 2</a:t>
              </a:r>
              <a:endParaRPr lang="en-US" sz="3733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351459" y="3332989"/>
            <a:ext cx="4856103" cy="576064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Flowchart: Process 51"/>
          <p:cNvSpPr/>
          <p:nvPr/>
        </p:nvSpPr>
        <p:spPr>
          <a:xfrm>
            <a:off x="6160438" y="4005064"/>
            <a:ext cx="5792212" cy="57232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342053" y="4005064"/>
            <a:ext cx="4856103" cy="576064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Flowchart: Process 55"/>
          <p:cNvSpPr/>
          <p:nvPr/>
        </p:nvSpPr>
        <p:spPr>
          <a:xfrm>
            <a:off x="6160438" y="3336733"/>
            <a:ext cx="5792212" cy="57232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Flowchart: Process 56"/>
          <p:cNvSpPr/>
          <p:nvPr/>
        </p:nvSpPr>
        <p:spPr>
          <a:xfrm>
            <a:off x="351459" y="4773149"/>
            <a:ext cx="4856103" cy="576064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Flowchart: Process 57"/>
          <p:cNvSpPr/>
          <p:nvPr/>
        </p:nvSpPr>
        <p:spPr>
          <a:xfrm>
            <a:off x="6160438" y="5445224"/>
            <a:ext cx="5792212" cy="57232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Flowchart: Process 58"/>
          <p:cNvSpPr/>
          <p:nvPr/>
        </p:nvSpPr>
        <p:spPr>
          <a:xfrm>
            <a:off x="335361" y="5445224"/>
            <a:ext cx="4856103" cy="576064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Flowchart: Process 59"/>
          <p:cNvSpPr/>
          <p:nvPr/>
        </p:nvSpPr>
        <p:spPr>
          <a:xfrm>
            <a:off x="6153746" y="4776893"/>
            <a:ext cx="5792212" cy="57232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753531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20"/>
              <a:r>
                <a:rPr lang="en-US" sz="2400">
                  <a:solidFill>
                    <a:srgbClr val="4C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http://tieuhocvn.info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58341" y="770615"/>
            <a:ext cx="10431993" cy="58477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43339" y="2387696"/>
            <a:ext cx="2602149" cy="3000180"/>
            <a:chOff x="6454213" y="2936978"/>
            <a:chExt cx="1951612" cy="2250135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en-US" sz="2933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9357435" y="2372884"/>
            <a:ext cx="2496456" cy="224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3143443" y="2372883"/>
            <a:ext cx="2664525" cy="225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467442" y="4774701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3773" y="4773150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2933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56374" y="4773150"/>
            <a:ext cx="2784309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 defTabSz="1219020"/>
            <a:r>
              <a:rPr lang="en-US" sz="2933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6071660" y="2424747"/>
            <a:ext cx="3062665" cy="2195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9732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987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vi-VN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chào nào dưới đây không được nói đến trong bài?</a:t>
            </a:r>
            <a:endParaRPr lang="vi-VN" sz="2933" b="1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9965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7555957" y="1930695"/>
            <a:ext cx="634227" cy="634227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582602" y="2704375"/>
            <a:ext cx="4978113" cy="724628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5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121871" tIns="60936" rIns="121871" bIns="60936" rtlCol="0">
              <a:spAutoFit/>
            </a:bodyPr>
            <a:lstStyle/>
            <a:p>
              <a:pPr algn="ctr" defTabSz="914309"/>
              <a:endPara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66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sz="3733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733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thầm cả bài</a:t>
              </a:r>
              <a:endParaRPr lang="en-US" sz="3733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55661" y="1720631"/>
            <a:ext cx="10431993" cy="712309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chán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33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endParaRPr lang="en-US" sz="2933" b="1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9121014" y="2722605"/>
            <a:ext cx="3119669" cy="349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754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0900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những cách chào trong bài đọc, em còn biết cách chào nào khác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933" b="1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987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" y="3522895"/>
            <a:ext cx="51435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519936" y="1433547"/>
            <a:ext cx="5088565" cy="3456384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754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Box 53"/>
          <p:cNvSpPr txBox="1"/>
          <p:nvPr/>
        </p:nvSpPr>
        <p:spPr>
          <a:xfrm>
            <a:off x="1258341" y="770900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những cách chào trong bài đọc, em còn biết cách chào nào khác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933" b="1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987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2"/>
          <p:cNvSpPr/>
          <p:nvPr/>
        </p:nvSpPr>
        <p:spPr>
          <a:xfrm>
            <a:off x="-48683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Parallelogram 26"/>
          <p:cNvSpPr/>
          <p:nvPr/>
        </p:nvSpPr>
        <p:spPr>
          <a:xfrm>
            <a:off x="2351584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4723149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Parallelogram 28"/>
          <p:cNvSpPr/>
          <p:nvPr/>
        </p:nvSpPr>
        <p:spPr>
          <a:xfrm>
            <a:off x="7056107" y="2210520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Parallelogram 29"/>
          <p:cNvSpPr/>
          <p:nvPr/>
        </p:nvSpPr>
        <p:spPr>
          <a:xfrm>
            <a:off x="9456373" y="2180862"/>
            <a:ext cx="2717000" cy="3360373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1199454" y="1622701"/>
            <a:ext cx="10753196" cy="712476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4646" y="739150"/>
            <a:ext cx="5228481" cy="672074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en-US" sz="240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 defTabSz="1219020"/>
              <a:r>
                <a:rPr lang="vi-VN" sz="2933" b="1" dirty="0">
                  <a:solidFill>
                    <a:srgbClr val="000000"/>
                  </a:solidFill>
                  <a:latin typeface="+mj-lt"/>
                  <a:cs typeface="Arial"/>
                </a:rPr>
                <a:t>5. Luyện tập</a:t>
              </a:r>
              <a:endParaRPr lang="en-US" sz="2933" b="1" dirty="0">
                <a:solidFill>
                  <a:srgbClr val="000000"/>
                </a:solidFill>
                <a:latin typeface="+mj-lt"/>
                <a:cs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58341" y="1622847"/>
            <a:ext cx="10431993" cy="712309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933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đọc, câu nào là câu hỏi ? </a:t>
            </a:r>
            <a:endParaRPr lang="en-US" sz="2933" b="1" dirty="0">
              <a:solidFill>
                <a:srgbClr val="000000">
                  <a:lumMod val="95000"/>
                  <a:lumOff val="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040651" y="2260785"/>
            <a:ext cx="30205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1622701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2639616" y="2502307"/>
            <a:ext cx="6782616" cy="1504819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020">
              <a:buFontTx/>
              <a:buChar char="-"/>
            </a:pPr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defTabSz="1219020"/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Còn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em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,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em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chào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bạn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bằng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cách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Arial"/>
                <a:cs typeface="Arial"/>
              </a:rPr>
              <a:t>nào</a:t>
            </a:r>
            <a:r>
              <a:rPr lang="en-US" sz="2667" b="1" dirty="0">
                <a:solidFill>
                  <a:srgbClr val="C00000"/>
                </a:solidFill>
                <a:latin typeface="Arial"/>
                <a:cs typeface="Arial"/>
              </a:rPr>
              <a:t>?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defTabSz="1219020"/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là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Arial"/>
                <a:cs typeface="Arial"/>
              </a:rPr>
              <a:t>hỏi</a:t>
            </a:r>
            <a:r>
              <a:rPr lang="en-US" sz="2667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2582824" y="5061181"/>
            <a:ext cx="6796944" cy="960107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defTabSz="1219020">
              <a:buFontTx/>
              <a:buChar char="-"/>
            </a:pPr>
            <a:r>
              <a:rPr lang="en-US" sz="2667" b="1">
                <a:solidFill>
                  <a:srgbClr val="C00000"/>
                </a:solidFill>
                <a:latin typeface="Arial"/>
                <a:cs typeface="Arial"/>
              </a:rPr>
              <a:t>Dấu hiện nào </a:t>
            </a:r>
            <a:r>
              <a:rPr lang="en-US" sz="2667" b="1">
                <a:solidFill>
                  <a:srgbClr val="002060"/>
                </a:solidFill>
                <a:latin typeface="Arial"/>
                <a:cs typeface="Arial"/>
              </a:rPr>
              <a:t>cho biết  câu này là  câu hỏi?</a:t>
            </a: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0" y="1622701"/>
            <a:ext cx="3494865" cy="48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54" y="1116629"/>
            <a:ext cx="3819799" cy="54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8784300" y="2937603"/>
            <a:ext cx="317113" cy="634227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474336" y="3429000"/>
            <a:ext cx="23099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64314" y="3909054"/>
            <a:ext cx="3965005" cy="71654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>
                <a:solidFill>
                  <a:srgbClr val="000000"/>
                </a:solidFill>
                <a:latin typeface="Arial"/>
                <a:cs typeface="Arial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64314" y="4452987"/>
            <a:ext cx="3965005" cy="71654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>
                <a:solidFill>
                  <a:srgbClr val="000000"/>
                </a:solidFill>
                <a:latin typeface="Arial"/>
                <a:cs typeface="Arial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67166" y="4965171"/>
            <a:ext cx="3965005" cy="71654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>
              <a:lnSpc>
                <a:spcPct val="150000"/>
              </a:lnSpc>
            </a:pPr>
            <a:r>
              <a:rPr lang="en-US" sz="2933">
                <a:solidFill>
                  <a:srgbClr val="000000"/>
                </a:solidFill>
                <a:latin typeface="Arial"/>
                <a:cs typeface="Arial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1199454" y="740703"/>
            <a:ext cx="10753196" cy="83409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8341" y="74084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6477509" y="1271555"/>
            <a:ext cx="49728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43014" y="1241075"/>
            <a:ext cx="1807173" cy="194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740702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2975" y="2802508"/>
            <a:ext cx="2512108" cy="33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175787" y="3711125"/>
            <a:ext cx="5337188" cy="2016224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Ấn Độ chào bằng cách chắp hai tay trước ngực và cúi đầu nhẹ.</a:t>
            </a: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3188973"/>
            <a:ext cx="1977795" cy="30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2121134" y="2043473"/>
            <a:ext cx="3702727" cy="1518071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1199454" y="740703"/>
            <a:ext cx="10753196" cy="73249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8341" y="74084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- đáp về những cách chào được nói tới trong bài.</a:t>
            </a:r>
          </a:p>
        </p:txBody>
      </p: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740702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6120341" y="3044957"/>
            <a:ext cx="4793911" cy="2304256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Ma-ô-ri ở Niu Di-lân chào bằng cách chạm nhẹ mũi và trán</a:t>
            </a:r>
            <a:r>
              <a:rPr lang="en-US" sz="24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 defTabSz="1219020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2121134" y="2043473"/>
            <a:ext cx="3702727" cy="1518071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Ma-ô-ri ở Niu Di-lân</a:t>
            </a:r>
          </a:p>
          <a:p>
            <a:pPr algn="ctr" defTabSz="1219020"/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thế nào?</a:t>
            </a: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5" y="3561543"/>
            <a:ext cx="518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2092548" y="2888096"/>
            <a:ext cx="7112000" cy="33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NHỮNG CÁCH CHÀO ĐỘC ĐÁO</a:t>
            </a:r>
            <a:endParaRPr lang="vi-VN" sz="2933" b="1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1199454" y="740703"/>
            <a:ext cx="10753196" cy="73249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8341" y="740848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933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- đáp về những cách chào được nói tới trong bài.</a:t>
            </a:r>
          </a:p>
        </p:txBody>
      </p: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740702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59114" y="2081392"/>
            <a:ext cx="5044033" cy="1789043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Dim-ba-bu-ê</a:t>
            </a:r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bằng cách vỗ tay.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5903913" y="1370026"/>
            <a:ext cx="5024760" cy="1518071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Dim-ba-bu-ê</a:t>
            </a:r>
            <a:r>
              <a:rPr lang="en-US" sz="24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0" y="2035943"/>
            <a:ext cx="5364945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928" y="1357627"/>
            <a:ext cx="238374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6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89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0676" y="492472"/>
            <a:ext cx="7256486" cy="890111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37" y="1509159"/>
            <a:ext cx="2493480" cy="83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21" y="2606609"/>
            <a:ext cx="5072312" cy="193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ây Thừng Dây Bện Dây Phim Hoạt Hình Một, Dây Thừng, Quanh Co, Dây  Phim Hoạt Hình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1" b="44120"/>
          <a:stretch/>
        </p:blipFill>
        <p:spPr bwMode="auto">
          <a:xfrm rot="20769797">
            <a:off x="-124293" y="2806416"/>
            <a:ext cx="12398833" cy="9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59749" y="3428746"/>
            <a:ext cx="3095941" cy="2203939"/>
            <a:chOff x="479597" y="3212123"/>
            <a:chExt cx="4012442" cy="2684585"/>
          </a:xfrm>
        </p:grpSpPr>
        <p:sp>
          <p:nvSpPr>
            <p:cNvPr id="6" name="Rectangle 5"/>
            <p:cNvSpPr/>
            <p:nvPr/>
          </p:nvSpPr>
          <p:spPr>
            <a:xfrm>
              <a:off x="479597" y="3212123"/>
              <a:ext cx="4012442" cy="2684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763" y="3370961"/>
              <a:ext cx="3670110" cy="206672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93123" y="3382684"/>
              <a:ext cx="2112077" cy="211207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rot="21203244">
            <a:off x="3032539" y="4009992"/>
            <a:ext cx="2602523" cy="2332892"/>
            <a:chOff x="0" y="0"/>
            <a:chExt cx="2942492" cy="268458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2942492" cy="2684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900" y="164415"/>
              <a:ext cx="2622093" cy="21684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75" b="67813" l="26250" r="37188"/>
                    </a14:imgEffect>
                  </a14:imgLayer>
                </a14:imgProps>
              </a:ext>
            </a:extLst>
          </a:blip>
          <a:srcRect l="26923" t="32129" r="63077" b="31910"/>
          <a:stretch/>
        </p:blipFill>
        <p:spPr>
          <a:xfrm rot="20620047">
            <a:off x="4056953" y="3623039"/>
            <a:ext cx="160346" cy="576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75" b="67813" l="26250" r="37188"/>
                    </a14:imgEffect>
                  </a14:imgLayer>
                </a14:imgProps>
              </a:ext>
            </a:extLst>
          </a:blip>
          <a:srcRect l="26923" t="32129" r="63077" b="31910"/>
          <a:stretch/>
        </p:blipFill>
        <p:spPr>
          <a:xfrm>
            <a:off x="7499262" y="3035497"/>
            <a:ext cx="160346" cy="57663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511147" y="2737313"/>
            <a:ext cx="2273971" cy="2261182"/>
            <a:chOff x="9511147" y="2737313"/>
            <a:chExt cx="2273971" cy="2261182"/>
          </a:xfrm>
        </p:grpSpPr>
        <p:sp>
          <p:nvSpPr>
            <p:cNvPr id="3" name="Rectangle 2"/>
            <p:cNvSpPr/>
            <p:nvPr/>
          </p:nvSpPr>
          <p:spPr>
            <a:xfrm rot="329524">
              <a:off x="9511147" y="2737313"/>
              <a:ext cx="2273971" cy="2261182"/>
            </a:xfrm>
            <a:prstGeom prst="rect">
              <a:avLst/>
            </a:prstGeom>
            <a:solidFill>
              <a:srgbClr val="ABE9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329524">
              <a:off x="10566577" y="2965437"/>
              <a:ext cx="160346" cy="57663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329524">
              <a:off x="9676404" y="2904275"/>
              <a:ext cx="1941413" cy="16742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2" y="3731772"/>
            <a:ext cx="1413804" cy="19009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75" b="67813" l="26250" r="37188"/>
                    </a14:imgEffect>
                  </a14:imgLayer>
                </a14:imgProps>
              </a:ext>
            </a:extLst>
          </a:blip>
          <a:srcRect l="26923" t="32129" r="63077" b="31910"/>
          <a:stretch/>
        </p:blipFill>
        <p:spPr>
          <a:xfrm rot="20620047">
            <a:off x="10486403" y="2316732"/>
            <a:ext cx="160346" cy="5766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97" y="5130672"/>
            <a:ext cx="1233502" cy="16584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48" y="5139393"/>
            <a:ext cx="783981" cy="105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0FE48A-31DA-4C49-A2A0-6BBCCCA44E8B}"/>
              </a:ext>
            </a:extLst>
          </p:cNvPr>
          <p:cNvSpPr txBox="1"/>
          <p:nvPr/>
        </p:nvSpPr>
        <p:spPr>
          <a:xfrm>
            <a:off x="3077053" y="21841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8269E3-7F99-4F96-9B66-19EC8F041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277" y="791170"/>
            <a:ext cx="283488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D6E31-FE46-4713-8F86-CC53AF68B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556" y="1503356"/>
            <a:ext cx="10382388" cy="16033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61AC66-62AC-4F9F-9AEA-C710A9B0AC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0342" y="1447800"/>
            <a:ext cx="1156446" cy="495620"/>
          </a:xfrm>
          <a:prstGeom prst="rect">
            <a:avLst/>
          </a:prstGeom>
        </p:spPr>
      </p:pic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2298E5-8433-4A39-8D1E-5A061D8D88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450">
            <a:off x="3285544" y="4185053"/>
            <a:ext cx="1942227" cy="1942227"/>
          </a:xfrm>
          <a:prstGeom prst="rect">
            <a:avLst/>
          </a:prstGeom>
        </p:spPr>
      </p:pic>
      <p:pic>
        <p:nvPicPr>
          <p:cNvPr id="20" name="Picture 19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86EBC7D8-6E49-4D62-AC45-38AFFC0A023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245">
            <a:off x="9877424" y="2962274"/>
            <a:ext cx="1533531" cy="15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40684" cy="692151"/>
            <a:chOff x="-108519" y="-20241"/>
            <a:chExt cx="9180513" cy="519113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020"/>
              <a:endParaRPr lang="en-US" sz="24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sz="2933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NHỮNG CÁCH CHÀO ĐỘC ĐÁO</a:t>
            </a:r>
            <a:endParaRPr lang="vi-VN" sz="2933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93526" y="811808"/>
            <a:ext cx="10163116" cy="106476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40">
                <a:defRPr/>
              </a:pPr>
              <a:endParaRPr lang="en-US" sz="2400" kern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927648" y="836713"/>
            <a:ext cx="8970387" cy="98488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 defTabSz="1219020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32459" y="716592"/>
            <a:ext cx="1600200" cy="7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exagon 33"/>
          <p:cNvSpPr/>
          <p:nvPr/>
        </p:nvSpPr>
        <p:spPr>
          <a:xfrm>
            <a:off x="6884248" y="3587067"/>
            <a:ext cx="2668137" cy="2300119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335361" y="2323642"/>
            <a:ext cx="2668137" cy="2300119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2543606" y="3589766"/>
            <a:ext cx="2668137" cy="2300119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4679208" y="2364227"/>
            <a:ext cx="2668137" cy="2300119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9022197" y="2323642"/>
            <a:ext cx="2668137" cy="2300119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en-US" sz="24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meppt">
  <a:themeElements>
    <a:clrScheme name="自定义 1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9991D"/>
      </a:accent1>
      <a:accent2>
        <a:srgbClr val="EAB01D"/>
      </a:accent2>
      <a:accent3>
        <a:srgbClr val="69991D"/>
      </a:accent3>
      <a:accent4>
        <a:srgbClr val="E88087"/>
      </a:accent4>
      <a:accent5>
        <a:srgbClr val="69991D"/>
      </a:accent5>
      <a:accent6>
        <a:srgbClr val="EAB01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1438</Words>
  <Application>Microsoft Office PowerPoint</Application>
  <PresentationFormat>Widescreen</PresentationFormat>
  <Paragraphs>173</Paragraphs>
  <Slides>39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39</vt:i4>
      </vt:variant>
    </vt:vector>
  </HeadingPairs>
  <TitlesOfParts>
    <vt:vector size="61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Caveat Brush</vt:lpstr>
      <vt:lpstr>等线</vt:lpstr>
      <vt:lpstr>等线 Light</vt:lpstr>
      <vt:lpstr>Fredoka One</vt:lpstr>
      <vt:lpstr>inpin heiti</vt:lpstr>
      <vt:lpstr>Montserrat</vt:lpstr>
      <vt:lpstr>Nunito</vt:lpstr>
      <vt:lpstr>Times New Roman</vt:lpstr>
      <vt:lpstr>Verdana</vt:lpstr>
      <vt:lpstr>Office Theme</vt:lpstr>
      <vt:lpstr>1_Office Theme</vt:lpstr>
      <vt:lpstr>Office 主题</vt:lpstr>
      <vt:lpstr>homeppt</vt:lpstr>
      <vt:lpstr>Question of the Day for Preschool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51</cp:revision>
  <dcterms:created xsi:type="dcterms:W3CDTF">2021-07-20T01:55:21Z</dcterms:created>
  <dcterms:modified xsi:type="dcterms:W3CDTF">2025-03-31T03:21:40Z</dcterms:modified>
</cp:coreProperties>
</file>