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5" r:id="rId4"/>
    <p:sldMasterId id="2147483717" r:id="rId5"/>
    <p:sldMasterId id="2147483726" r:id="rId6"/>
  </p:sldMasterIdLst>
  <p:notesMasterIdLst>
    <p:notesMasterId r:id="rId29"/>
  </p:notesMasterIdLst>
  <p:sldIdLst>
    <p:sldId id="260" r:id="rId7"/>
    <p:sldId id="292" r:id="rId8"/>
    <p:sldId id="293" r:id="rId9"/>
    <p:sldId id="295" r:id="rId10"/>
    <p:sldId id="297" r:id="rId11"/>
    <p:sldId id="298" r:id="rId12"/>
    <p:sldId id="256" r:id="rId13"/>
    <p:sldId id="383" r:id="rId14"/>
    <p:sldId id="268" r:id="rId15"/>
    <p:sldId id="465" r:id="rId16"/>
    <p:sldId id="345" r:id="rId17"/>
    <p:sldId id="391" r:id="rId18"/>
    <p:sldId id="362" r:id="rId19"/>
    <p:sldId id="384" r:id="rId20"/>
    <p:sldId id="395" r:id="rId21"/>
    <p:sldId id="467" r:id="rId22"/>
    <p:sldId id="266" r:id="rId23"/>
    <p:sldId id="468" r:id="rId24"/>
    <p:sldId id="469" r:id="rId25"/>
    <p:sldId id="280" r:id="rId26"/>
    <p:sldId id="471"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8" d="100"/>
          <a:sy n="78"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37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15</a:t>
            </a:fld>
            <a:endParaRPr lang="en-US"/>
          </a:p>
        </p:txBody>
      </p:sp>
    </p:spTree>
    <p:extLst>
      <p:ext uri="{BB962C8B-B14F-4D97-AF65-F5344CB8AC3E}">
        <p14:creationId xmlns:p14="http://schemas.microsoft.com/office/powerpoint/2010/main" val="237085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4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9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394913138"/>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966497895"/>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2491096761"/>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82912"/>
      </p:ext>
    </p:extLst>
  </p:cSld>
  <p:clrMapOvr>
    <a:masterClrMapping/>
  </p:clrMapOvr>
  <p:transition spd="slow">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281273540"/>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2168208716"/>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1631475988"/>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172909"/>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1985098"/>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605143"/>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1222433"/>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06698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498655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864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38582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298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34650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887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2254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348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5836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57136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724187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656972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175216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6154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31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156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8200006"/>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047031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2.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6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png"/><Relationship Id="rId11" Type="http://schemas.openxmlformats.org/officeDocument/2006/relationships/image" Target="../media/image77.gif"/><Relationship Id="rId5" Type="http://schemas.openxmlformats.org/officeDocument/2006/relationships/image" Target="../media/image71.sv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62.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62.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xml"/><Relationship Id="rId3" Type="http://schemas.openxmlformats.org/officeDocument/2006/relationships/slide" Target="slide7.xml"/><Relationship Id="rId7" Type="http://schemas.openxmlformats.org/officeDocument/2006/relationships/slide" Target="slide6.xml"/><Relationship Id="rId12"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45.xml"/><Relationship Id="rId6" Type="http://schemas.openxmlformats.org/officeDocument/2006/relationships/image" Target="../media/image25.jpeg"/><Relationship Id="rId11"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slide" Target="slide5.xml"/><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6.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3.pn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4.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slide" Target="slide2.xml"/><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3.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3.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image" Target="../media/image26.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descr="A close up of a text&#10;&#10;Description automatically generated">
            <a:extLst>
              <a:ext uri="{FF2B5EF4-FFF2-40B4-BE49-F238E27FC236}">
                <a16:creationId xmlns:a16="http://schemas.microsoft.com/office/drawing/2014/main" id="{5EEA1995-FC9E-9EA9-A4D5-87383909D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FFFFFF"/>
                </a:solidFill>
                <a:latin typeface="Cambria" panose="02040503050406030204" pitchFamily="18" charset="0"/>
                <a:ea typeface="Cambria" panose="02040503050406030204" pitchFamily="18" charset="0"/>
                <a:sym typeface="Arial"/>
              </a:rPr>
              <a:t>Đọc thông tin, em hãy thảo luận nhóm 4 và ghi vào bảng nhóm một số nét chính về công cuộc xây dựng và bảo vệ đất nước của triều Lý.</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FAD48078-3D2B-D8AB-76F5-9A59B18637E3}"/>
              </a:ext>
            </a:extLst>
          </p:cNvPr>
          <p:cNvPicPr>
            <a:picLocks noChangeAspect="1"/>
          </p:cNvPicPr>
          <p:nvPr/>
        </p:nvPicPr>
        <p:blipFill>
          <a:blip r:embed="rId4"/>
          <a:stretch>
            <a:fillRect/>
          </a:stretch>
        </p:blipFill>
        <p:spPr>
          <a:xfrm>
            <a:off x="1511754" y="2918051"/>
            <a:ext cx="9560478" cy="2165578"/>
          </a:xfrm>
          <a:prstGeom prst="rect">
            <a:avLst/>
          </a:prstGeom>
        </p:spPr>
      </p:pic>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48413" y="374330"/>
            <a:ext cx="10902395" cy="974500"/>
          </a:xfrm>
          <a:prstGeom prst="rect">
            <a:avLst/>
          </a:prstGeom>
        </p:spPr>
        <p:txBody>
          <a:bodyPr spcFirstLastPara="1" wrap="square" lIns="121900" tIns="121900" rIns="121900" bIns="121900" anchor="ctr" anchorCtr="0">
            <a:noAutofit/>
          </a:bodyPr>
          <a:lstStyle/>
          <a:p>
            <a:pPr algn="ctr"/>
            <a:r>
              <a:rPr lang="en-US" sz="4000" dirty="0">
                <a:latin typeface="Cambria" panose="02040503050406030204" pitchFamily="18" charset="0"/>
                <a:ea typeface="Assistant"/>
                <a:cs typeface="Assistant"/>
                <a:sym typeface="Assistant"/>
              </a:rPr>
              <a:t>M</a:t>
            </a:r>
            <a:r>
              <a:rPr lang="vi-VN" sz="4000" dirty="0">
                <a:latin typeface="Cambria" panose="02040503050406030204" pitchFamily="18" charset="0"/>
                <a:ea typeface="Assistant"/>
                <a:cs typeface="Assistant"/>
                <a:sym typeface="Assistant"/>
              </a:rPr>
              <a:t>ột số nét chính về công cuộc xây dựng và bảo vệ đất nước của triều Lý</a:t>
            </a:r>
            <a:endParaRPr sz="4000" dirty="0">
              <a:latin typeface="SVN-Androgyne" panose="02040603050506020204" pitchFamily="18" charset="0"/>
            </a:endParaRPr>
          </a:p>
        </p:txBody>
      </p:sp>
      <p:grpSp>
        <p:nvGrpSpPr>
          <p:cNvPr id="1451" name="Google Shape;1451;p54"/>
          <p:cNvGrpSpPr/>
          <p:nvPr/>
        </p:nvGrpSpPr>
        <p:grpSpPr>
          <a:xfrm rot="316251">
            <a:off x="10779689" y="28184"/>
            <a:ext cx="1357985" cy="1672792"/>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4" name="Google Shape;1412;p53">
            <a:extLst>
              <a:ext uri="{FF2B5EF4-FFF2-40B4-BE49-F238E27FC236}">
                <a16:creationId xmlns:a16="http://schemas.microsoft.com/office/drawing/2014/main" id="{465A0966-A2B1-E1F7-8B9B-7E6E4D62E0DF}"/>
              </a:ext>
            </a:extLst>
          </p:cNvPr>
          <p:cNvSpPr txBox="1">
            <a:spLocks/>
          </p:cNvSpPr>
          <p:nvPr/>
        </p:nvSpPr>
        <p:spPr>
          <a:xfrm>
            <a:off x="1161892" y="2004383"/>
            <a:ext cx="10654789" cy="177970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grpSp>
        <p:nvGrpSpPr>
          <p:cNvPr id="7" name="Group 6">
            <a:extLst>
              <a:ext uri="{FF2B5EF4-FFF2-40B4-BE49-F238E27FC236}">
                <a16:creationId xmlns:a16="http://schemas.microsoft.com/office/drawing/2014/main" id="{84104370-1CB8-23A2-D1AC-68F26D819AC6}"/>
              </a:ext>
            </a:extLst>
          </p:cNvPr>
          <p:cNvGrpSpPr/>
          <p:nvPr/>
        </p:nvGrpSpPr>
        <p:grpSpPr>
          <a:xfrm>
            <a:off x="446049" y="1739480"/>
            <a:ext cx="9656957" cy="4862042"/>
            <a:chOff x="449969" y="-321189"/>
            <a:chExt cx="8165781" cy="2244987"/>
          </a:xfrm>
        </p:grpSpPr>
        <p:sp>
          <p:nvSpPr>
            <p:cNvPr id="8" name="圆角矩形 17">
              <a:extLst>
                <a:ext uri="{FF2B5EF4-FFF2-40B4-BE49-F238E27FC236}">
                  <a16:creationId xmlns:a16="http://schemas.microsoft.com/office/drawing/2014/main" id="{EB7F13D9-4098-6D60-A50C-C715BA537045}"/>
                </a:ext>
              </a:extLst>
            </p:cNvPr>
            <p:cNvSpPr/>
            <p:nvPr/>
          </p:nvSpPr>
          <p:spPr>
            <a:xfrm>
              <a:off x="449969" y="-321189"/>
              <a:ext cx="8165781" cy="224498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1412;p53">
              <a:extLst>
                <a:ext uri="{FF2B5EF4-FFF2-40B4-BE49-F238E27FC236}">
                  <a16:creationId xmlns:a16="http://schemas.microsoft.com/office/drawing/2014/main" id="{8312440C-792B-EBD0-A273-1F48E5739FFC}"/>
                </a:ext>
              </a:extLst>
            </p:cNvPr>
            <p:cNvSpPr txBox="1">
              <a:spLocks/>
            </p:cNvSpPr>
            <p:nvPr/>
          </p:nvSpPr>
          <p:spPr>
            <a:xfrm>
              <a:off x="624658" y="-272016"/>
              <a:ext cx="7991092" cy="188687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600" kern="0" dirty="0">
                  <a:latin typeface="Cambria" panose="02040503050406030204" pitchFamily="18" charset="0"/>
                  <a:ea typeface="Assistant"/>
                  <a:cs typeface="Assistant"/>
                  <a:sym typeface="Assistant"/>
                </a:rPr>
                <a:t>- Hoàn thiện bộ máy nhà nước từ Trung ương đến địa phương.</a:t>
              </a:r>
            </a:p>
            <a:p>
              <a:pPr algn="just" defTabSz="1219170"/>
              <a:r>
                <a:rPr lang="vi-VN" sz="3600" kern="0" dirty="0">
                  <a:latin typeface="Cambria" panose="02040503050406030204" pitchFamily="18" charset="0"/>
                  <a:ea typeface="Assistant"/>
                  <a:cs typeface="Assistant"/>
                  <a:sym typeface="Assistant"/>
                </a:rPr>
                <a:t>- Chú trọng phát triển kinh tế, khuyến khích sản xuất nông nghiệp nhờ gió mùa màng bội thu</a:t>
              </a:r>
            </a:p>
            <a:p>
              <a:pPr algn="just" defTabSz="1219170"/>
              <a:r>
                <a:rPr lang="vi-VN" sz="3600" kern="0" dirty="0">
                  <a:latin typeface="Cambria" panose="02040503050406030204" pitchFamily="18" charset="0"/>
                  <a:ea typeface="Assistant"/>
                  <a:cs typeface="Assistant"/>
                  <a:sym typeface="Assistant"/>
                </a:rPr>
                <a:t>- Phật Giáo phát triển.</a:t>
              </a:r>
            </a:p>
            <a:p>
              <a:pPr algn="just" defTabSz="1219170"/>
              <a:r>
                <a:rPr lang="vi-VN" sz="3600" kern="0" dirty="0">
                  <a:latin typeface="Cambria" panose="02040503050406030204" pitchFamily="18" charset="0"/>
                  <a:ea typeface="Assistant"/>
                  <a:cs typeface="Assistant"/>
                  <a:sym typeface="Assistant"/>
                </a:rPr>
                <a:t>- Lãnh đạo nhân dân kháng chiến chống Tống giành thắng lợi.</a:t>
              </a:r>
            </a:p>
          </p:txBody>
        </p:sp>
      </p:grpSp>
      <p:pic>
        <p:nvPicPr>
          <p:cNvPr id="2" name="Graphic 1">
            <a:extLst>
              <a:ext uri="{FF2B5EF4-FFF2-40B4-BE49-F238E27FC236}">
                <a16:creationId xmlns:a16="http://schemas.microsoft.com/office/drawing/2014/main" id="{8F0F2B72-61B4-13D1-5F16-A09B47CCB72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71706"/>
          <a:stretch/>
        </p:blipFill>
        <p:spPr>
          <a:xfrm flipH="1">
            <a:off x="10239432" y="4549698"/>
            <a:ext cx="2083641" cy="2308302"/>
          </a:xfrm>
          <a:prstGeom prst="rect">
            <a:avLst/>
          </a:prstGeom>
        </p:spPr>
      </p:pic>
    </p:spTree>
    <p:extLst>
      <p:ext uri="{BB962C8B-B14F-4D97-AF65-F5344CB8AC3E}">
        <p14:creationId xmlns:p14="http://schemas.microsoft.com/office/powerpoint/2010/main" val="124791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744279" y="181578"/>
            <a:ext cx="10643191" cy="1445204"/>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Dưới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thời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Lý,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nước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nổi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vai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trò</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một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người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phụ</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nữ</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Nguyên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Phi Ý Lan.</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1F465965-8D0F-89F7-700F-EE627F8E8B7A}"/>
              </a:ext>
            </a:extLst>
          </p:cNvPr>
          <p:cNvPicPr>
            <a:picLocks noChangeAspect="1"/>
          </p:cNvPicPr>
          <p:nvPr/>
        </p:nvPicPr>
        <p:blipFill>
          <a:blip r:embed="rId5"/>
          <a:stretch>
            <a:fillRect/>
          </a:stretch>
        </p:blipFill>
        <p:spPr>
          <a:xfrm>
            <a:off x="3338623" y="1778261"/>
            <a:ext cx="8323742" cy="4827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975CEF4-FFCC-0663-9F43-DF5E73BAE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558801" y="3429000"/>
            <a:ext cx="6127105" cy="3597648"/>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2EA61E-FB68-7C08-3B45-791E71FDC3B5}"/>
              </a:ext>
            </a:extLst>
          </p:cNvPr>
          <p:cNvSpPr txBox="1"/>
          <p:nvPr/>
        </p:nvSpPr>
        <p:spPr>
          <a:xfrm>
            <a:off x="1779638" y="2113935"/>
            <a:ext cx="9345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Công lao của Lý Thường kiệt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36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329610" y="1371602"/>
            <a:ext cx="5528930" cy="3785189"/>
          </a:xfrm>
          <a:prstGeom prst="homePlate">
            <a:avLst>
              <a:gd name="adj" fmla="val 26773"/>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sym typeface="Arial"/>
              </a:rPr>
              <a:t>Đ</a:t>
            </a:r>
            <a:r>
              <a:rPr lang="vi-VN" sz="3200" b="1" kern="0" dirty="0">
                <a:solidFill>
                  <a:srgbClr val="FFFFFF"/>
                </a:solidFill>
                <a:latin typeface="Cambria" panose="02040503050406030204" pitchFamily="18" charset="0"/>
                <a:ea typeface="Cambria" panose="02040503050406030204" pitchFamily="18" charset="0"/>
                <a:sym typeface="Arial"/>
              </a:rPr>
              <a:t>ọc câu chuyện lịch sử Lý Thường Kiệt và cuộc chiến chống quân Tống rồi thảo luận nhóm đôi nêu những công lao của ông.</a:t>
            </a:r>
            <a:endParaRPr lang="en-US" sz="3200" kern="0" dirty="0">
              <a:solidFill>
                <a:srgbClr val="FFFFFF"/>
              </a:solidFill>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24ED23EB-511D-88FE-B7C5-361553AB7CDF}"/>
              </a:ext>
            </a:extLst>
          </p:cNvPr>
          <p:cNvPicPr>
            <a:picLocks noChangeAspect="1"/>
          </p:cNvPicPr>
          <p:nvPr/>
        </p:nvPicPr>
        <p:blipFill>
          <a:blip r:embed="rId4"/>
          <a:stretch>
            <a:fillRect/>
          </a:stretch>
        </p:blipFill>
        <p:spPr>
          <a:xfrm>
            <a:off x="5855734" y="297713"/>
            <a:ext cx="6071448" cy="6090571"/>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3249638"/>
            <a:chOff x="2133600" y="446284"/>
            <a:chExt cx="10058400" cy="595355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609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Công lao của ông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Lý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Thường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Kiệt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lãnh đạo nhân dân đánh tan quân Tống xâm lược năm 1077.</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chỉ là một nhà quân sự, nhà chính trị , ông còn để lại cho hậu thế rất nhiều áng thơ hay mà nổi tiếng nhất là bài thơ Nam Quốc Sơn Hà được xem như bản tuyên ngôn độc lập đầu tiên của đất nước ta.</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8894F550-F9CE-2878-9821-689E2FF34FBA}"/>
              </a:ext>
            </a:extLst>
          </p:cNvPr>
          <p:cNvPicPr>
            <a:picLocks noChangeAspect="1"/>
          </p:cNvPicPr>
          <p:nvPr/>
        </p:nvPicPr>
        <p:blipFill>
          <a:blip r:embed="rId6"/>
          <a:stretch>
            <a:fillRect/>
          </a:stretch>
        </p:blipFill>
        <p:spPr>
          <a:xfrm>
            <a:off x="3976567" y="3551274"/>
            <a:ext cx="7702737" cy="2658139"/>
          </a:xfrm>
          <a:prstGeom prst="rect">
            <a:avLst/>
          </a:prstGeom>
        </p:spPr>
      </p:pic>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G</a:t>
              </a:r>
              <a:r>
                <a:rPr lang="vi-VN" sz="4400" b="1" dirty="0">
                  <a:solidFill>
                    <a:prstClr val="black"/>
                  </a:solidFill>
                  <a:latin typeface="Cambria" panose="02040503050406030204" pitchFamily="18" charset="0"/>
                  <a:ea typeface="Cambria" panose="02040503050406030204" pitchFamily="18" charset="0"/>
                </a:rPr>
                <a:t>hi vào giấy nháp tên một số nhân vật tiêu biểu thời nhà Lý và công lao của họ đối với đất nước.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55906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219908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Nguyên Phi Ỷ Lan giúp Vua Lý Thánh Tông vua Lý Nhân Tông trị nước.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26" name="Picture 2" descr="Câu chuyện về Nguyên phi Ỷ Lan - HOÀNG THÀNH THĂNG LONG">
            <a:extLst>
              <a:ext uri="{FF2B5EF4-FFF2-40B4-BE49-F238E27FC236}">
                <a16:creationId xmlns:a16="http://schemas.microsoft.com/office/drawing/2014/main" id="{94E2B65D-8055-06A1-12A6-42E29415F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712" y="2171479"/>
            <a:ext cx="6450418" cy="405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202019"/>
            <a:ext cx="10175358" cy="2200939"/>
            <a:chOff x="2133600" y="446284"/>
            <a:chExt cx="10058400" cy="6205444"/>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5"/>
              <a:ext cx="9266486" cy="5861223"/>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 Đạo Hạnh là một thiền sư nổi tiếng, người đã đặt nền móng cho Phật Giáo mang bản sắc dân tộc.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A59B1A1D-6C88-1664-6E4E-0A86927D0058}"/>
              </a:ext>
            </a:extLst>
          </p:cNvPr>
          <p:cNvPicPr>
            <a:picLocks noChangeAspect="1"/>
          </p:cNvPicPr>
          <p:nvPr/>
        </p:nvPicPr>
        <p:blipFill>
          <a:blip r:embed="rId6"/>
          <a:stretch>
            <a:fillRect/>
          </a:stretch>
        </p:blipFill>
        <p:spPr>
          <a:xfrm>
            <a:off x="4443412" y="2263547"/>
            <a:ext cx="5286375" cy="4029075"/>
          </a:xfrm>
          <a:prstGeom prst="rect">
            <a:avLst/>
          </a:prstGeom>
        </p:spPr>
      </p:pic>
    </p:spTree>
    <p:extLst>
      <p:ext uri="{BB962C8B-B14F-4D97-AF65-F5344CB8AC3E}">
        <p14:creationId xmlns:p14="http://schemas.microsoft.com/office/powerpoint/2010/main" val="33309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2"/>
          <a:stretch>
            <a:fillRect/>
          </a:stretch>
        </p:blipFill>
        <p:spPr>
          <a:xfrm>
            <a:off x="76929" y="544285"/>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Hoàng thành Thăng Long Hà Nội: Kinh nghiệm tham quan 2023 - Xây Dựng ...">
            <a:extLst>
              <a:ext uri="{FF2B5EF4-FFF2-40B4-BE49-F238E27FC236}">
                <a16:creationId xmlns:a16="http://schemas.microsoft.com/office/drawing/2014/main" id="{302F3214-0482-C212-E310-4A92DCB06A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142"/>
          <a:stretch/>
        </p:blipFill>
        <p:spPr bwMode="auto">
          <a:xfrm>
            <a:off x="6225585" y="1567543"/>
            <a:ext cx="4954044" cy="3912290"/>
          </a:xfrm>
          <a:prstGeom prst="rect">
            <a:avLst/>
          </a:prstGeom>
          <a:noFill/>
          <a:ln>
            <a:noFill/>
          </a:ln>
          <a:extLst>
            <a:ext uri="{53640926-AAD7-44D8-BBD7-CCE9431645EC}">
              <a14:shadowObscured xmlns:a14="http://schemas.microsoft.com/office/drawing/2010/main"/>
            </a:ext>
          </a:extLst>
        </p:spPr>
      </p:pic>
      <p:sp>
        <p:nvSpPr>
          <p:cNvPr id="4" name="Freeform 2">
            <a:hlinkClick r:id="rId7" action="ppaction://hlinksldjump"/>
            <a:extLst>
              <a:ext uri="{FF2B5EF4-FFF2-40B4-BE49-F238E27FC236}">
                <a16:creationId xmlns:a16="http://schemas.microsoft.com/office/drawing/2014/main" id="{4C9BF355-4401-FA79-C344-48B318E20D77}"/>
              </a:ext>
            </a:extLst>
          </p:cNvPr>
          <p:cNvSpPr/>
          <p:nvPr/>
        </p:nvSpPr>
        <p:spPr>
          <a:xfrm>
            <a:off x="8621486" y="3559630"/>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a16="http://schemas.microsoft.com/office/drawing/2014/main" id="{BB5A0447-FD2D-4117-CF53-7A81C80CFFE0}"/>
              </a:ext>
            </a:extLst>
          </p:cNvPr>
          <p:cNvSpPr/>
          <p:nvPr/>
        </p:nvSpPr>
        <p:spPr>
          <a:xfrm rot="5400000" flipV="1">
            <a:off x="6406224" y="3189295"/>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11" action="ppaction://hlinksldjump"/>
            <a:extLst>
              <a:ext uri="{FF2B5EF4-FFF2-40B4-BE49-F238E27FC236}">
                <a16:creationId xmlns:a16="http://schemas.microsoft.com/office/drawing/2014/main" id="{BC831449-D273-033F-BC68-D6616B292B29}"/>
              </a:ext>
            </a:extLst>
          </p:cNvPr>
          <p:cNvSpPr/>
          <p:nvPr/>
        </p:nvSpPr>
        <p:spPr>
          <a:xfrm>
            <a:off x="8621486" y="1019629"/>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3" action="ppaction://hlinksldjump"/>
            <a:extLst>
              <a:ext uri="{FF2B5EF4-FFF2-40B4-BE49-F238E27FC236}">
                <a16:creationId xmlns:a16="http://schemas.microsoft.com/office/drawing/2014/main" id="{5BFE29FC-9142-5DDA-B6DE-2481EB4369EE}"/>
              </a:ext>
            </a:extLst>
          </p:cNvPr>
          <p:cNvSpPr/>
          <p:nvPr/>
        </p:nvSpPr>
        <p:spPr>
          <a:xfrm>
            <a:off x="6035890" y="1019149"/>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069963"/>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263361" y="1476332"/>
              <a:ext cx="9266486" cy="253669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Kể tên các vị vua nhà Lý mà em biết.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8" name="TextBox 7">
            <a:extLst>
              <a:ext uri="{FF2B5EF4-FFF2-40B4-BE49-F238E27FC236}">
                <a16:creationId xmlns:a16="http://schemas.microsoft.com/office/drawing/2014/main" id="{F471DB68-B39C-41FC-92C9-370223B0F7C1}"/>
              </a:ext>
            </a:extLst>
          </p:cNvPr>
          <p:cNvSpPr txBox="1"/>
          <p:nvPr/>
        </p:nvSpPr>
        <p:spPr>
          <a:xfrm>
            <a:off x="4433776" y="1552354"/>
            <a:ext cx="8293395" cy="4698274"/>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Tổ (1010-1028)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Tông (1028-1954)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Thánh Tông (1054-1072)</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Nhân Tông (1072-1127)</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Thần Tông (1127-1138)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Anh Tông (1138-1175)</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Cao Tông (1175-1210)</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Huệ Tông (1210-1224)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Chiêu Hoàng (1224-1225)</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0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424492" y="169500"/>
            <a:ext cx="11305380" cy="1650917"/>
            <a:chOff x="0" y="114300"/>
            <a:chExt cx="16958070" cy="247637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DD15EB-8371-9C31-EFEC-2733CE80FB2C}"/>
                </a:ext>
              </a:extLst>
            </p:cNvPr>
            <p:cNvPicPr>
              <a:picLocks noChangeAspect="1"/>
            </p:cNvPicPr>
            <p:nvPr/>
          </p:nvPicPr>
          <p:blipFill>
            <a:blip r:embed="rId3"/>
            <a:stretch>
              <a:fillRect/>
            </a:stretch>
          </p:blipFill>
          <p:spPr>
            <a:xfrm>
              <a:off x="0" y="114300"/>
              <a:ext cx="2599617" cy="2476376"/>
            </a:xfrm>
            <a:prstGeom prst="rect">
              <a:avLst/>
            </a:prstGeom>
          </p:spPr>
        </p:pic>
        <p:sp>
          <p:nvSpPr>
            <p:cNvPr id="5" name="Rectangle 4">
              <a:extLst>
                <a:ext uri="{FF2B5EF4-FFF2-40B4-BE49-F238E27FC236}">
                  <a16:creationId xmlns:a16="http://schemas.microsoft.com/office/drawing/2014/main" id="{1FB4B26A-1892-873E-11F5-CAB2EEA7414A}"/>
                </a:ext>
              </a:extLst>
            </p:cNvPr>
            <p:cNvSpPr/>
            <p:nvPr/>
          </p:nvSpPr>
          <p:spPr>
            <a:xfrm>
              <a:off x="2498048" y="299084"/>
              <a:ext cx="13984845" cy="1569661"/>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Arial" panose="020B0604020202020204" pitchFamily="34" charset="0"/>
                  <a:ea typeface="+mn-ea"/>
                  <a:cs typeface="+mn-cs"/>
                </a:rPr>
                <a:t>Vua Lý Thái Tổ quyết định dời đô từ Hoa Lư ra Thăng Long (Hà Nội ngày nay) vào năm nào?</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52FE6AE6-CE50-A330-02F7-BA61D01FE8B1}"/>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4083127"/>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1010</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CBF9AA68-F1EE-EFEF-BB5D-B1B70E561F65}"/>
              </a:ext>
            </a:extLst>
          </p:cNvPr>
          <p:cNvGrpSpPr/>
          <p:nvPr/>
        </p:nvGrpSpPr>
        <p:grpSpPr>
          <a:xfrm>
            <a:off x="43956" y="2351149"/>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1000</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8D144DE9-37E6-7CB5-CF7E-3563F5DA4FD8}"/>
              </a:ext>
            </a:extLst>
          </p:cNvPr>
          <p:cNvGrpSpPr/>
          <p:nvPr/>
        </p:nvGrpSpPr>
        <p:grpSpPr>
          <a:xfrm>
            <a:off x="6233461" y="2351149"/>
            <a:ext cx="5755187" cy="1536381"/>
            <a:chOff x="9350192" y="3526723"/>
            <a:chExt cx="8632780"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445870" cy="2304572"/>
              <a:chOff x="2728823" y="3711329"/>
              <a:chExt cx="16056470"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314710" y="410399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1009</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6BE006DA-9983-E4CB-DE64-F4FCBD127310}"/>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213550" y="408424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1005</a:t>
                </a: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Freeform 7">
            <a:hlinkClick r:id="rId12" action="ppaction://hlinksldjump"/>
            <a:extLst>
              <a:ext uri="{FF2B5EF4-FFF2-40B4-BE49-F238E27FC236}">
                <a16:creationId xmlns:a16="http://schemas.microsoft.com/office/drawing/2014/main" id="{A6A376B1-E7E3-6B66-AEDC-D1BF3746BF37}"/>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outHorizontal)">
                                      <p:cBhvr>
                                        <p:cTn id="10" dur="500"/>
                                        <p:tgtEl>
                                          <p:spTgt spid="42"/>
                                        </p:tgtEl>
                                      </p:cBhvr>
                                    </p:animEffect>
                                  </p:childTnLst>
                                </p:cTn>
                              </p:par>
                              <p:par>
                                <p:cTn id="11" presetID="16" presetClass="entr" presetSubtype="42"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Horizontal)">
                                      <p:cBhvr>
                                        <p:cTn id="13" dur="500"/>
                                        <p:tgtEl>
                                          <p:spTgt spid="39"/>
                                        </p:tgtEl>
                                      </p:cBhvr>
                                    </p:animEffect>
                                  </p:childTnLst>
                                </p:cTn>
                              </p:par>
                              <p:par>
                                <p:cTn id="14" presetID="16" presetClass="entr" presetSubtype="42"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outHorizontal)">
                                      <p:cBhvr>
                                        <p:cTn id="16" dur="500"/>
                                        <p:tgtEl>
                                          <p:spTgt spid="40"/>
                                        </p:tgtEl>
                                      </p:cBhvr>
                                    </p:animEffect>
                                  </p:childTnLst>
                                </p:cTn>
                              </p:par>
                              <p:par>
                                <p:cTn id="17" presetID="16" presetClass="entr" presetSubtype="42"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Horizont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par>
                                <p:cTn id="28" presetID="2" presetClass="exit" presetSubtype="4" fill="hold" nodeType="withEffect">
                                  <p:stCondLst>
                                    <p:cond delay="0"/>
                                  </p:stCondLst>
                                  <p:childTnLst>
                                    <p:anim calcmode="lin" valueType="num">
                                      <p:cBhvr additive="base">
                                        <p:cTn id="29" dur="500"/>
                                        <p:tgtEl>
                                          <p:spTgt spid="39"/>
                                        </p:tgtEl>
                                        <p:attrNameLst>
                                          <p:attrName>ppt_x</p:attrName>
                                        </p:attrNameLst>
                                      </p:cBhvr>
                                      <p:tavLst>
                                        <p:tav tm="0">
                                          <p:val>
                                            <p:strVal val="ppt_x"/>
                                          </p:val>
                                        </p:tav>
                                        <p:tav tm="100000">
                                          <p:val>
                                            <p:strVal val="ppt_x"/>
                                          </p:val>
                                        </p:tav>
                                      </p:tavLst>
                                    </p:anim>
                                    <p:anim calcmode="lin" valueType="num">
                                      <p:cBhvr additive="base">
                                        <p:cTn id="30" dur="500"/>
                                        <p:tgtEl>
                                          <p:spTgt spid="39"/>
                                        </p:tgtEl>
                                        <p:attrNameLst>
                                          <p:attrName>ppt_y</p:attrName>
                                        </p:attrNameLst>
                                      </p:cBhvr>
                                      <p:tavLst>
                                        <p:tav tm="0">
                                          <p:val>
                                            <p:strVal val="ppt_y"/>
                                          </p:val>
                                        </p:tav>
                                        <p:tav tm="100000">
                                          <p:val>
                                            <p:strVal val="1+ppt_h/2"/>
                                          </p:val>
                                        </p:tav>
                                      </p:tavLst>
                                    </p:anim>
                                    <p:set>
                                      <p:cBhvr>
                                        <p:cTn id="31" dur="1" fill="hold">
                                          <p:stCondLst>
                                            <p:cond delay="499"/>
                                          </p:stCondLst>
                                        </p:cTn>
                                        <p:tgtEl>
                                          <p:spTgt spid="39"/>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41"/>
                                        </p:tgtEl>
                                        <p:attrNameLst>
                                          <p:attrName>ppt_x</p:attrName>
                                        </p:attrNameLst>
                                      </p:cBhvr>
                                      <p:tavLst>
                                        <p:tav tm="0">
                                          <p:val>
                                            <p:strVal val="ppt_x"/>
                                          </p:val>
                                        </p:tav>
                                        <p:tav tm="100000">
                                          <p:val>
                                            <p:strVal val="ppt_x"/>
                                          </p:val>
                                        </p:tav>
                                      </p:tavLst>
                                    </p:anim>
                                    <p:anim calcmode="lin" valueType="num">
                                      <p:cBhvr additive="base">
                                        <p:cTn id="34" dur="500"/>
                                        <p:tgtEl>
                                          <p:spTgt spid="41"/>
                                        </p:tgtEl>
                                        <p:attrNameLst>
                                          <p:attrName>ppt_y</p:attrName>
                                        </p:attrNameLst>
                                      </p:cBhvr>
                                      <p:tavLst>
                                        <p:tav tm="0">
                                          <p:val>
                                            <p:strVal val="ppt_y"/>
                                          </p:val>
                                        </p:tav>
                                        <p:tav tm="100000">
                                          <p:val>
                                            <p:strVal val="1+ppt_h/2"/>
                                          </p:val>
                                        </p:tav>
                                      </p:tavLst>
                                    </p:anim>
                                    <p:set>
                                      <p:cBhvr>
                                        <p:cTn id="35" dur="1" fill="hold">
                                          <p:stCondLst>
                                            <p:cond delay="499"/>
                                          </p:stCondLst>
                                        </p:cTn>
                                        <p:tgtEl>
                                          <p:spTgt spid="41"/>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40"/>
                                        </p:tgtEl>
                                        <p:attrNameLst>
                                          <p:attrName>ppt_x</p:attrName>
                                        </p:attrNameLst>
                                      </p:cBhvr>
                                      <p:tavLst>
                                        <p:tav tm="0">
                                          <p:val>
                                            <p:strVal val="ppt_x"/>
                                          </p:val>
                                        </p:tav>
                                        <p:tav tm="100000">
                                          <p:val>
                                            <p:strVal val="ppt_x"/>
                                          </p:val>
                                        </p:tav>
                                      </p:tavLst>
                                    </p:anim>
                                    <p:anim calcmode="lin" valueType="num">
                                      <p:cBhvr additive="base">
                                        <p:cTn id="38" dur="500"/>
                                        <p:tgtEl>
                                          <p:spTgt spid="40"/>
                                        </p:tgtEl>
                                        <p:attrNameLst>
                                          <p:attrName>ppt_y</p:attrName>
                                        </p:attrNameLst>
                                      </p:cBhvr>
                                      <p:tavLst>
                                        <p:tav tm="0">
                                          <p:val>
                                            <p:strVal val="ppt_y"/>
                                          </p:val>
                                        </p:tav>
                                        <p:tav tm="100000">
                                          <p:val>
                                            <p:strVal val="1+ppt_h/2"/>
                                          </p:val>
                                        </p:tav>
                                      </p:tavLst>
                                    </p:anim>
                                    <p:set>
                                      <p:cBhvr>
                                        <p:cTn id="3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D9D2889-BBEE-1296-5065-0794F477DAE9}"/>
              </a:ext>
            </a:extLst>
          </p:cNvPr>
          <p:cNvGrpSpPr/>
          <p:nvPr/>
        </p:nvGrpSpPr>
        <p:grpSpPr>
          <a:xfrm>
            <a:off x="6530904" y="5117967"/>
            <a:ext cx="5334840" cy="1158343"/>
            <a:chOff x="9796356" y="7676950"/>
            <a:chExt cx="8002260" cy="1737514"/>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1147491" y="7676950"/>
              <a:ext cx="6651125" cy="1737514"/>
              <a:chOff x="2728823" y="3711329"/>
              <a:chExt cx="16552962"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811200" y="3944621"/>
                <a:ext cx="15470585" cy="89490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vùng đất mà giặc không dám đặt chân đến.</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796356" y="7889875"/>
              <a:ext cx="1562016" cy="1524589"/>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17233F85-01BD-F4C8-6F35-002F3010AE8B}"/>
              </a:ext>
            </a:extLst>
          </p:cNvPr>
          <p:cNvGrpSpPr/>
          <p:nvPr/>
        </p:nvGrpSpPr>
        <p:grpSpPr>
          <a:xfrm>
            <a:off x="586772" y="3416061"/>
            <a:ext cx="5107190" cy="1158343"/>
            <a:chOff x="880158" y="5124091"/>
            <a:chExt cx="7660785" cy="1737514"/>
          </a:xfrm>
        </p:grpSpPr>
        <p:grpSp>
          <p:nvGrpSpPr>
            <p:cNvPr id="8" name="Group 7">
              <a:extLst>
                <a:ext uri="{FF2B5EF4-FFF2-40B4-BE49-F238E27FC236}">
                  <a16:creationId xmlns:a16="http://schemas.microsoft.com/office/drawing/2014/main" id="{F4A42F02-05FC-671A-D769-7712A96D2605}"/>
                </a:ext>
              </a:extLst>
            </p:cNvPr>
            <p:cNvGrpSpPr/>
            <p:nvPr/>
          </p:nvGrpSpPr>
          <p:grpSpPr>
            <a:xfrm>
              <a:off x="2089313" y="5124091"/>
              <a:ext cx="6451630" cy="1737514"/>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2961915" y="4033419"/>
                <a:ext cx="15470583" cy="89490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vùng đất giàu có, nhiều của cải, vàng bạc.</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880158" y="5238464"/>
              <a:ext cx="1384078" cy="1281726"/>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D420D245-EA0B-9B23-032D-5EBBF80D60D5}"/>
              </a:ext>
            </a:extLst>
          </p:cNvPr>
          <p:cNvGrpSpPr/>
          <p:nvPr/>
        </p:nvGrpSpPr>
        <p:grpSpPr>
          <a:xfrm>
            <a:off x="1325469" y="5117967"/>
            <a:ext cx="4301087" cy="1158343"/>
            <a:chOff x="1988204" y="7676950"/>
            <a:chExt cx="6451630" cy="1737514"/>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1988204" y="7676950"/>
              <a:ext cx="6451630" cy="1737514"/>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2182971" y="8127749"/>
              <a:ext cx="6216216" cy="101566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Vì đây là vùng đất rộng, lại bằng phẳng, dân cư khổ vì ngập lụt.</a:t>
              </a:r>
              <a:endParaRPr kumimoji="0" lang="en-US" sz="2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DA8190B2-A916-BA5C-0FD5-351D5FAC4198}"/>
              </a:ext>
            </a:extLst>
          </p:cNvPr>
          <p:cNvGrpSpPr/>
          <p:nvPr/>
        </p:nvGrpSpPr>
        <p:grpSpPr>
          <a:xfrm>
            <a:off x="6686275" y="3416062"/>
            <a:ext cx="5396866" cy="1158343"/>
            <a:chOff x="10029411" y="5124088"/>
            <a:chExt cx="8095299" cy="1737513"/>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1098890" y="5124088"/>
              <a:ext cx="7025820" cy="1737513"/>
              <a:chOff x="2536306" y="3711329"/>
              <a:chExt cx="17485485"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19" y="3711329"/>
                <a:ext cx="169678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2536306" y="3883981"/>
                <a:ext cx="17485485" cy="89490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trung tâm của đất nước, đất rộng không bị ngập lụt.</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10029411" y="5185852"/>
              <a:ext cx="1369036" cy="1468303"/>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1">
            <a:extLst>
              <a:ext uri="{FF2B5EF4-FFF2-40B4-BE49-F238E27FC236}">
                <a16:creationId xmlns:a16="http://schemas.microsoft.com/office/drawing/2014/main" id="{6902F5C3-DA39-BE73-D94A-8EE898F789AD}"/>
              </a:ext>
            </a:extLst>
          </p:cNvPr>
          <p:cNvSpPr/>
          <p:nvPr/>
        </p:nvSpPr>
        <p:spPr>
          <a:xfrm>
            <a:off x="517237" y="5190889"/>
            <a:ext cx="956289" cy="977677"/>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7">
            <a:hlinkClick r:id="rId11" action="ppaction://hlinksldjump"/>
            <a:extLst>
              <a:ext uri="{FF2B5EF4-FFF2-40B4-BE49-F238E27FC236}">
                <a16:creationId xmlns:a16="http://schemas.microsoft.com/office/drawing/2014/main" id="{C7509518-F2A4-E2E3-5E14-B09BBE878723}"/>
              </a:ext>
            </a:extLst>
          </p:cNvPr>
          <p:cNvSpPr/>
          <p:nvPr/>
        </p:nvSpPr>
        <p:spPr>
          <a:xfrm flipH="1">
            <a:off x="11228290" y="6316938"/>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E38CF3CB-C19F-0494-7E1C-146A0B7EC06D}"/>
              </a:ext>
            </a:extLst>
          </p:cNvPr>
          <p:cNvGrpSpPr/>
          <p:nvPr/>
        </p:nvGrpSpPr>
        <p:grpSpPr>
          <a:xfrm>
            <a:off x="273333" y="112406"/>
            <a:ext cx="11456539" cy="1912336"/>
            <a:chOff x="410000" y="168608"/>
            <a:chExt cx="17184808" cy="2868505"/>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745492"/>
              <a:chOff x="2022870" y="151672"/>
              <a:chExt cx="14935200" cy="1235463"/>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235463"/>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41549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Arial" panose="020B0604020202020204" pitchFamily="34" charset="0"/>
                    <a:ea typeface="+mn-ea"/>
                    <a:cs typeface="+mn-cs"/>
                  </a:rPr>
                  <a:t>Vì sao vua Lý Thái Tổ dời đô về Đại La?</a:t>
                </a:r>
                <a:endParaRPr kumimoji="0" lang="en-US" sz="3600" b="1" i="0" u="none" strike="noStrike" kern="1200" cap="none" spc="0" normalizeH="0" baseline="0" noProof="0" dirty="0">
                  <a:ln w="0"/>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1CEBB7B4-B8A1-1745-80F2-DD9BA52D32BD}"/>
                </a:ext>
              </a:extLst>
            </p:cNvPr>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8A35990-2302-EEB6-6841-8B6033739A3F}"/>
                </a:ext>
              </a:extLst>
            </p:cNvPr>
            <p:cNvSpPr/>
            <p:nvPr/>
          </p:nvSpPr>
          <p:spPr>
            <a:xfrm>
              <a:off x="875679" y="876850"/>
              <a:ext cx="1733169" cy="76934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2</a:t>
              </a:r>
            </a:p>
          </p:txBody>
        </p:sp>
      </p:grpSp>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par>
                                <p:cTn id="11" presetID="2" presetClass="exit" presetSubtype="4" fill="hold" nodeType="with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20"/>
                                        </p:tgtEl>
                                        <p:attrNameLst>
                                          <p:attrName>ppt_x</p:attrName>
                                        </p:attrNameLst>
                                      </p:cBhvr>
                                      <p:tavLst>
                                        <p:tav tm="0">
                                          <p:val>
                                            <p:strVal val="ppt_x"/>
                                          </p:val>
                                        </p:tav>
                                        <p:tav tm="100000">
                                          <p:val>
                                            <p:strVal val="ppt_x"/>
                                          </p:val>
                                        </p:tav>
                                      </p:tavLst>
                                    </p:anim>
                                    <p:anim calcmode="lin" valueType="num">
                                      <p:cBhvr additive="base">
                                        <p:cTn id="21" dur="500"/>
                                        <p:tgtEl>
                                          <p:spTgt spid="20"/>
                                        </p:tgtEl>
                                        <p:attrNameLst>
                                          <p:attrName>ppt_y</p:attrName>
                                        </p:attrNameLst>
                                      </p:cBhvr>
                                      <p:tavLst>
                                        <p:tav tm="0">
                                          <p:val>
                                            <p:strVal val="ppt_y"/>
                                          </p:val>
                                        </p:tav>
                                        <p:tav tm="100000">
                                          <p:val>
                                            <p:strVal val="1+ppt_h/2"/>
                                          </p:val>
                                        </p:tav>
                                      </p:tavLst>
                                    </p:anim>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CB9F851-3E25-F8A9-6A51-103A85474059}"/>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3962411"/>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w="0"/>
                    <a:solidFill>
                      <a:prstClr val="black"/>
                    </a:solidFill>
                    <a:effectLst/>
                    <a:uLnTx/>
                    <a:uFillTx/>
                    <a:latin typeface="Arial" panose="020B0604020202020204" pitchFamily="34" charset="0"/>
                    <a:ea typeface="+mn-ea"/>
                    <a:cs typeface="+mn-cs"/>
                  </a:rPr>
                  <a:t>Hoa </a:t>
                </a:r>
                <a:r>
                  <a:rPr kumimoji="0" lang="en-US" sz="2933" b="0" i="0" u="none" strike="noStrike" kern="1200" cap="none" spc="0" normalizeH="0" baseline="0" noProof="0" dirty="0" err="1">
                    <a:ln w="0"/>
                    <a:solidFill>
                      <a:prstClr val="black"/>
                    </a:solidFill>
                    <a:effectLst/>
                    <a:uLnTx/>
                    <a:uFillTx/>
                    <a:latin typeface="Arial" panose="020B0604020202020204" pitchFamily="34" charset="0"/>
                    <a:ea typeface="+mn-ea"/>
                    <a:cs typeface="+mn-cs"/>
                  </a:rPr>
                  <a:t>Lư</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1C6DB5A3-0587-3F8F-343C-7C51DE49EF03}"/>
              </a:ext>
            </a:extLst>
          </p:cNvPr>
          <p:cNvGrpSpPr/>
          <p:nvPr/>
        </p:nvGrpSpPr>
        <p:grpSpPr>
          <a:xfrm>
            <a:off x="-48913" y="2377330"/>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933" dirty="0" err="1">
                    <a:ln w="0"/>
                    <a:solidFill>
                      <a:prstClr val="black"/>
                    </a:solidFill>
                    <a:latin typeface="Arial" panose="020B0604020202020204" pitchFamily="34" charset="0"/>
                  </a:rPr>
                  <a:t>Đại</a:t>
                </a:r>
                <a:r>
                  <a:rPr lang="en-US" sz="2933" dirty="0">
                    <a:ln w="0"/>
                    <a:solidFill>
                      <a:prstClr val="black"/>
                    </a:solidFill>
                    <a:latin typeface="Arial" panose="020B0604020202020204" pitchFamily="34" charset="0"/>
                  </a:rPr>
                  <a:t> </a:t>
                </a:r>
                <a:r>
                  <a:rPr lang="en-US" sz="2933" dirty="0" err="1">
                    <a:ln w="0"/>
                    <a:solidFill>
                      <a:prstClr val="black"/>
                    </a:solidFill>
                    <a:latin typeface="Arial" panose="020B0604020202020204" pitchFamily="34" charset="0"/>
                  </a:rPr>
                  <a:t>Việt</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F5C7B204-351A-2FDF-BD91-C5439E1FE480}"/>
              </a:ext>
            </a:extLst>
          </p:cNvPr>
          <p:cNvGrpSpPr/>
          <p:nvPr/>
        </p:nvGrpSpPr>
        <p:grpSpPr>
          <a:xfrm>
            <a:off x="6233461" y="2351149"/>
            <a:ext cx="5755187" cy="1536381"/>
            <a:chOff x="9350192" y="3526723"/>
            <a:chExt cx="8632780"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445870" cy="2304572"/>
              <a:chOff x="2728823" y="3711329"/>
              <a:chExt cx="16056470"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314710" y="3952476"/>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933" dirty="0" err="1">
                    <a:ln w="0"/>
                    <a:solidFill>
                      <a:prstClr val="black"/>
                    </a:solidFill>
                    <a:latin typeface="Arial" panose="020B0604020202020204" pitchFamily="34" charset="0"/>
                  </a:rPr>
                  <a:t>Đại</a:t>
                </a:r>
                <a:r>
                  <a:rPr lang="en-US" sz="2933" dirty="0">
                    <a:ln w="0"/>
                    <a:solidFill>
                      <a:prstClr val="black"/>
                    </a:solidFill>
                    <a:latin typeface="Arial" panose="020B0604020202020204" pitchFamily="34" charset="0"/>
                  </a:rPr>
                  <a:t> Nam</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A82E4FF-6AA2-0CD1-3B5C-F32C2137837B}"/>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213550" y="4025151"/>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Phong Châu</a:t>
                </a: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5C24C995-2B56-77EE-36F7-11F5B367E0F9}"/>
              </a:ext>
            </a:extLst>
          </p:cNvPr>
          <p:cNvGrpSpPr/>
          <p:nvPr/>
        </p:nvGrpSpPr>
        <p:grpSpPr>
          <a:xfrm>
            <a:off x="462128" y="194414"/>
            <a:ext cx="11267744" cy="1293268"/>
            <a:chOff x="693192" y="291621"/>
            <a:chExt cx="16901616" cy="1939902"/>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1754327"/>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Arial" panose="020B0604020202020204" pitchFamily="34" charset="0"/>
                    <a:ea typeface="+mn-ea"/>
                    <a:cs typeface="+mn-cs"/>
                  </a:rPr>
                  <a:t>Kinh đô cũ của nước ta trước khi rời đô ra thành Đại La tên là gì?</a:t>
                </a:r>
                <a:endParaRPr kumimoji="0" lang="en-US" sz="36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F41795E6-179A-B63F-F064-265D838C6202}"/>
                </a:ext>
              </a:extLst>
            </p:cNvPr>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6A0C718-BCAD-3E0B-54F7-AD538867299F}"/>
                </a:ext>
              </a:extLst>
            </p:cNvPr>
            <p:cNvSpPr/>
            <p:nvPr/>
          </p:nvSpPr>
          <p:spPr>
            <a:xfrm>
              <a:off x="880488" y="876849"/>
              <a:ext cx="1723550" cy="76934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3</a:t>
              </a:r>
            </a:p>
          </p:txBody>
        </p:sp>
      </p:grpSp>
      <p:sp>
        <p:nvSpPr>
          <p:cNvPr id="10" name="Freeform 7">
            <a:hlinkClick r:id="rId12" action="ppaction://hlinksldjump"/>
            <a:extLst>
              <a:ext uri="{FF2B5EF4-FFF2-40B4-BE49-F238E27FC236}">
                <a16:creationId xmlns:a16="http://schemas.microsoft.com/office/drawing/2014/main" id="{EEDA63E5-1306-3B6A-5D8D-27028B64F0A1}"/>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par>
                                <p:cTn id="16" presetID="42" presetClass="exit" presetSubtype="0" fill="hold" nodeType="withEffect">
                                  <p:stCondLst>
                                    <p:cond delay="0"/>
                                  </p:stCondLst>
                                  <p:childTnLst>
                                    <p:animEffect transition="out" filter="fade">
                                      <p:cBhvr>
                                        <p:cTn id="17" dur="1000"/>
                                        <p:tgtEl>
                                          <p:spTgt spid="12"/>
                                        </p:tgtEl>
                                      </p:cBhvr>
                                    </p:animEffect>
                                    <p:anim calcmode="lin" valueType="num">
                                      <p:cBhvr>
                                        <p:cTn id="18" dur="1000"/>
                                        <p:tgtEl>
                                          <p:spTgt spid="12"/>
                                        </p:tgtEl>
                                        <p:attrNameLst>
                                          <p:attrName>ppt_x</p:attrName>
                                        </p:attrNameLst>
                                      </p:cBhvr>
                                      <p:tavLst>
                                        <p:tav tm="0">
                                          <p:val>
                                            <p:strVal val="ppt_x"/>
                                          </p:val>
                                        </p:tav>
                                        <p:tav tm="100000">
                                          <p:val>
                                            <p:strVal val="ppt_x"/>
                                          </p:val>
                                        </p:tav>
                                      </p:tavLst>
                                    </p:anim>
                                    <p:anim calcmode="lin" valueType="num">
                                      <p:cBhvr>
                                        <p:cTn id="19" dur="1000"/>
                                        <p:tgtEl>
                                          <p:spTgt spid="12"/>
                                        </p:tgtEl>
                                        <p:attrNameLst>
                                          <p:attrName>ppt_y</p:attrName>
                                        </p:attrNameLst>
                                      </p:cBhvr>
                                      <p:tavLst>
                                        <p:tav tm="0">
                                          <p:val>
                                            <p:strVal val="ppt_y"/>
                                          </p:val>
                                        </p:tav>
                                        <p:tav tm="100000">
                                          <p:val>
                                            <p:strVal val="ppt_y+.1"/>
                                          </p:val>
                                        </p:tav>
                                      </p:tavLst>
                                    </p:anim>
                                    <p:set>
                                      <p:cBhvr>
                                        <p:cTn id="20" dur="1" fill="hold">
                                          <p:stCondLst>
                                            <p:cond delay="999"/>
                                          </p:stCondLst>
                                        </p:cTn>
                                        <p:tgtEl>
                                          <p:spTgt spid="12"/>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13"/>
                                        </p:tgtEl>
                                      </p:cBhvr>
                                    </p:animEffect>
                                    <p:anim calcmode="lin" valueType="num">
                                      <p:cBhvr>
                                        <p:cTn id="23" dur="1000"/>
                                        <p:tgtEl>
                                          <p:spTgt spid="13"/>
                                        </p:tgtEl>
                                        <p:attrNameLst>
                                          <p:attrName>ppt_x</p:attrName>
                                        </p:attrNameLst>
                                      </p:cBhvr>
                                      <p:tavLst>
                                        <p:tav tm="0">
                                          <p:val>
                                            <p:strVal val="ppt_x"/>
                                          </p:val>
                                        </p:tav>
                                        <p:tav tm="100000">
                                          <p:val>
                                            <p:strVal val="ppt_x"/>
                                          </p:val>
                                        </p:tav>
                                      </p:tavLst>
                                    </p:anim>
                                    <p:anim calcmode="lin" valueType="num">
                                      <p:cBhvr>
                                        <p:cTn id="24" dur="1000"/>
                                        <p:tgtEl>
                                          <p:spTgt spid="13"/>
                                        </p:tgtEl>
                                        <p:attrNameLst>
                                          <p:attrName>ppt_y</p:attrName>
                                        </p:attrNameLst>
                                      </p:cBhvr>
                                      <p:tavLst>
                                        <p:tav tm="0">
                                          <p:val>
                                            <p:strVal val="ppt_y"/>
                                          </p:val>
                                        </p:tav>
                                        <p:tav tm="100000">
                                          <p:val>
                                            <p:strVal val="ppt_y+.1"/>
                                          </p:val>
                                        </p:tav>
                                      </p:tavLst>
                                    </p:anim>
                                    <p:set>
                                      <p:cBhvr>
                                        <p:cTn id="25" dur="1" fill="hold">
                                          <p:stCondLst>
                                            <p:cond delay="999"/>
                                          </p:stCondLst>
                                        </p:cTn>
                                        <p:tgtEl>
                                          <p:spTgt spid="13"/>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18"/>
                                        </p:tgtEl>
                                      </p:cBhvr>
                                    </p:animEffect>
                                    <p:anim calcmode="lin" valueType="num">
                                      <p:cBhvr>
                                        <p:cTn id="28" dur="1000"/>
                                        <p:tgtEl>
                                          <p:spTgt spid="18"/>
                                        </p:tgtEl>
                                        <p:attrNameLst>
                                          <p:attrName>ppt_x</p:attrName>
                                        </p:attrNameLst>
                                      </p:cBhvr>
                                      <p:tavLst>
                                        <p:tav tm="0">
                                          <p:val>
                                            <p:strVal val="ppt_x"/>
                                          </p:val>
                                        </p:tav>
                                        <p:tav tm="100000">
                                          <p:val>
                                            <p:strVal val="ppt_x"/>
                                          </p:val>
                                        </p:tav>
                                      </p:tavLst>
                                    </p:anim>
                                    <p:anim calcmode="lin" valueType="num">
                                      <p:cBhvr>
                                        <p:cTn id="29" dur="1000"/>
                                        <p:tgtEl>
                                          <p:spTgt spid="18"/>
                                        </p:tgtEl>
                                        <p:attrNameLst>
                                          <p:attrName>ppt_y</p:attrName>
                                        </p:attrNameLst>
                                      </p:cBhvr>
                                      <p:tavLst>
                                        <p:tav tm="0">
                                          <p:val>
                                            <p:strVal val="ppt_y"/>
                                          </p:val>
                                        </p:tav>
                                        <p:tav tm="100000">
                                          <p:val>
                                            <p:strVal val="ppt_y+.1"/>
                                          </p:val>
                                        </p:tav>
                                      </p:tavLst>
                                    </p:anim>
                                    <p:set>
                                      <p:cBhvr>
                                        <p:cTn id="30"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9052381-37BF-F7F7-E8C7-4065A09B5E0D}"/>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4083127"/>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Lý </a:t>
                </a:r>
                <a:r>
                  <a:rPr kumimoji="0" lang="en-US" sz="44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Bí</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EA57C591-5733-AC6C-1DA5-84FF2C042934}"/>
              </a:ext>
            </a:extLst>
          </p:cNvPr>
          <p:cNvGrpSpPr/>
          <p:nvPr/>
        </p:nvGrpSpPr>
        <p:grpSpPr>
          <a:xfrm>
            <a:off x="43956" y="2351149"/>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5709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mn-cs"/>
                  </a:rPr>
                  <a:t>Lý </a:t>
                </a:r>
                <a:r>
                  <a:rPr kumimoji="0" lang="en-US" sz="40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Công</a:t>
                </a:r>
                <a:r>
                  <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Uẩn</a:t>
                </a:r>
                <a:endParaRPr kumimoji="0" lang="en-US" sz="40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9C2B339-7EED-7F8D-84D4-2ED33FAB0CCA}"/>
              </a:ext>
            </a:extLst>
          </p:cNvPr>
          <p:cNvGrpSpPr/>
          <p:nvPr/>
        </p:nvGrpSpPr>
        <p:grpSpPr>
          <a:xfrm>
            <a:off x="6233461" y="2351149"/>
            <a:ext cx="5795321" cy="1536381"/>
            <a:chOff x="9350192" y="3526723"/>
            <a:chExt cx="8692981"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506071" cy="2304572"/>
              <a:chOff x="2728823" y="3711329"/>
              <a:chExt cx="16186289"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444529" y="4017098"/>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dirty="0">
                    <a:ln w="0"/>
                    <a:solidFill>
                      <a:prstClr val="black"/>
                    </a:solidFill>
                    <a:latin typeface="Arial" panose="020B0604020202020204" pitchFamily="34" charset="0"/>
                  </a:rPr>
                  <a:t>Lý </a:t>
                </a:r>
                <a:r>
                  <a:rPr lang="en-US" sz="4400" dirty="0" err="1">
                    <a:ln w="0"/>
                    <a:solidFill>
                      <a:prstClr val="black"/>
                    </a:solidFill>
                    <a:latin typeface="Arial" panose="020B0604020202020204" pitchFamily="34" charset="0"/>
                  </a:rPr>
                  <a:t>Nhân</a:t>
                </a:r>
                <a:r>
                  <a:rPr lang="en-US" sz="4400" dirty="0">
                    <a:ln w="0"/>
                    <a:solidFill>
                      <a:prstClr val="black"/>
                    </a:solidFill>
                    <a:latin typeface="Arial" panose="020B0604020202020204" pitchFamily="34" charset="0"/>
                  </a:rPr>
                  <a:t> </a:t>
                </a:r>
                <a:r>
                  <a:rPr lang="en-US" sz="4400" dirty="0" err="1">
                    <a:ln w="0"/>
                    <a:solidFill>
                      <a:prstClr val="black"/>
                    </a:solidFill>
                    <a:latin typeface="Arial" panose="020B0604020202020204" pitchFamily="34" charset="0"/>
                  </a:rPr>
                  <a:t>Tông</a:t>
                </a:r>
                <a:endParaRPr kumimoji="0" lang="vi-VN" sz="44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3A14091D-49C6-E338-622E-D816998CEDDB}"/>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138066" y="3982454"/>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Lý </a:t>
                </a:r>
                <a:r>
                  <a:rPr kumimoji="0" lang="en-US" sz="4400" b="0" i="0" u="none" strike="noStrike" kern="1200" cap="none" spc="0" normalizeH="0" baseline="0" noProof="0" dirty="0" err="1">
                    <a:ln w="0"/>
                    <a:solidFill>
                      <a:prstClr val="black"/>
                    </a:solidFill>
                    <a:effectLst/>
                    <a:uLnTx/>
                    <a:uFillTx/>
                    <a:latin typeface="Arial" panose="020B0604020202020204" pitchFamily="34" charset="0"/>
                    <a:ea typeface="+mn-ea"/>
                    <a:cs typeface="Arial" panose="020B0604020202020204" pitchFamily="34" charset="0"/>
                  </a:rPr>
                  <a:t>Chiêu</a:t>
                </a: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 Hoàng</a:t>
                </a:r>
                <a:endParaRPr kumimoji="0" lang="vi-VN"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F5D8E142-1662-0180-8E54-EC50209AF23F}"/>
              </a:ext>
            </a:extLst>
          </p:cNvPr>
          <p:cNvGrpSpPr/>
          <p:nvPr/>
        </p:nvGrpSpPr>
        <p:grpSpPr>
          <a:xfrm>
            <a:off x="142811" y="160517"/>
            <a:ext cx="11587061" cy="1358341"/>
            <a:chOff x="214216" y="240775"/>
            <a:chExt cx="17380592" cy="2037511"/>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110799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uLnTx/>
                    <a:uFillTx/>
                    <a:latin typeface="Arial" panose="020B0604020202020204" pitchFamily="34" charset="0"/>
                    <a:ea typeface="+mn-ea"/>
                    <a:cs typeface="+mn-cs"/>
                  </a:rPr>
                  <a:t>Tên thật của vua Lý Thái Tổ là gì?</a:t>
                </a:r>
                <a:endParaRPr kumimoji="0" lang="en-US" sz="44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2">
              <a:extLst>
                <a:ext uri="{FF2B5EF4-FFF2-40B4-BE49-F238E27FC236}">
                  <a16:creationId xmlns:a16="http://schemas.microsoft.com/office/drawing/2014/main" id="{B758CA05-B420-ED8B-8C98-86DD43D2BEA6}"/>
                </a:ext>
              </a:extLst>
            </p:cNvPr>
            <p:cNvSpPr/>
            <p:nvPr/>
          </p:nvSpPr>
          <p:spPr>
            <a:xfrm>
              <a:off x="214216" y="240775"/>
              <a:ext cx="2409902" cy="2037511"/>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45241F7-57E1-67AE-8BD4-E16E930C223C}"/>
                </a:ext>
              </a:extLst>
            </p:cNvPr>
            <p:cNvSpPr/>
            <p:nvPr/>
          </p:nvSpPr>
          <p:spPr>
            <a:xfrm>
              <a:off x="750346" y="874808"/>
              <a:ext cx="1783662" cy="769345"/>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4</a:t>
              </a:r>
            </a:p>
          </p:txBody>
        </p:sp>
      </p:grpSp>
      <p:sp>
        <p:nvSpPr>
          <p:cNvPr id="10" name="Freeform 7">
            <a:hlinkClick r:id="rId12" action="ppaction://hlinksldjump"/>
            <a:extLst>
              <a:ext uri="{FF2B5EF4-FFF2-40B4-BE49-F238E27FC236}">
                <a16:creationId xmlns:a16="http://schemas.microsoft.com/office/drawing/2014/main" id="{E1B7871C-D1C6-134F-1A1C-5CD5C403245A}"/>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2"/>
                                        </p:tgtEl>
                                        <p:attrNameLst>
                                          <p:attrName>r</p:attrName>
                                        </p:attrNameLst>
                                      </p:cBhvr>
                                    </p:animRot>
                                    <p:animRot by="-240000">
                                      <p:cBhvr>
                                        <p:cTn id="12" dur="200" fill="hold">
                                          <p:stCondLst>
                                            <p:cond delay="200"/>
                                          </p:stCondLst>
                                        </p:cTn>
                                        <p:tgtEl>
                                          <p:spTgt spid="12"/>
                                        </p:tgtEl>
                                        <p:attrNameLst>
                                          <p:attrName>r</p:attrName>
                                        </p:attrNameLst>
                                      </p:cBhvr>
                                    </p:animRot>
                                    <p:animRot by="240000">
                                      <p:cBhvr>
                                        <p:cTn id="13" dur="200" fill="hold">
                                          <p:stCondLst>
                                            <p:cond delay="400"/>
                                          </p:stCondLst>
                                        </p:cTn>
                                        <p:tgtEl>
                                          <p:spTgt spid="12"/>
                                        </p:tgtEl>
                                        <p:attrNameLst>
                                          <p:attrName>r</p:attrName>
                                        </p:attrNameLst>
                                      </p:cBhvr>
                                    </p:animRot>
                                    <p:animRot by="-240000">
                                      <p:cBhvr>
                                        <p:cTn id="14" dur="200" fill="hold">
                                          <p:stCondLst>
                                            <p:cond delay="600"/>
                                          </p:stCondLst>
                                        </p:cTn>
                                        <p:tgtEl>
                                          <p:spTgt spid="12"/>
                                        </p:tgtEl>
                                        <p:attrNameLst>
                                          <p:attrName>r</p:attrName>
                                        </p:attrNameLst>
                                      </p:cBhvr>
                                    </p:animRot>
                                    <p:animRot by="120000">
                                      <p:cBhvr>
                                        <p:cTn id="15" dur="200" fill="hold">
                                          <p:stCondLst>
                                            <p:cond delay="800"/>
                                          </p:stCondLst>
                                        </p:cTn>
                                        <p:tgtEl>
                                          <p:spTgt spid="1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par>
                                <p:cTn id="16" presetID="2" presetClass="exit" presetSubtype="4" fill="hold" nodeType="withEffect">
                                  <p:stCondLst>
                                    <p:cond delay="0"/>
                                  </p:stCondLst>
                                  <p:childTnLst>
                                    <p:anim calcmode="lin" valueType="num">
                                      <p:cBhvr additive="base">
                                        <p:cTn id="17" dur="500"/>
                                        <p:tgtEl>
                                          <p:spTgt spid="13"/>
                                        </p:tgtEl>
                                        <p:attrNameLst>
                                          <p:attrName>ppt_x</p:attrName>
                                        </p:attrNameLst>
                                      </p:cBhvr>
                                      <p:tavLst>
                                        <p:tav tm="0">
                                          <p:val>
                                            <p:strVal val="ppt_x"/>
                                          </p:val>
                                        </p:tav>
                                        <p:tav tm="100000">
                                          <p:val>
                                            <p:strVal val="ppt_x"/>
                                          </p:val>
                                        </p:tav>
                                      </p:tavLst>
                                    </p:anim>
                                    <p:anim calcmode="lin" valueType="num">
                                      <p:cBhvr additive="base">
                                        <p:cTn id="18" dur="500"/>
                                        <p:tgtEl>
                                          <p:spTgt spid="13"/>
                                        </p:tgtEl>
                                        <p:attrNameLst>
                                          <p:attrName>ppt_y</p:attrName>
                                        </p:attrNameLst>
                                      </p:cBhvr>
                                      <p:tavLst>
                                        <p:tav tm="0">
                                          <p:val>
                                            <p:strVal val="ppt_y"/>
                                          </p:val>
                                        </p:tav>
                                        <p:tav tm="100000">
                                          <p:val>
                                            <p:strVal val="1+ppt_h/2"/>
                                          </p:val>
                                        </p:tav>
                                      </p:tavLst>
                                    </p:anim>
                                    <p:set>
                                      <p:cBhvr>
                                        <p:cTn id="19" dur="1" fill="hold">
                                          <p:stCondLst>
                                            <p:cond delay="499"/>
                                          </p:stCondLst>
                                        </p:cTn>
                                        <p:tgtEl>
                                          <p:spTgt spid="13"/>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18"/>
                                        </p:tgtEl>
                                        <p:attrNameLst>
                                          <p:attrName>ppt_x</p:attrName>
                                        </p:attrNameLst>
                                      </p:cBhvr>
                                      <p:tavLst>
                                        <p:tav tm="0">
                                          <p:val>
                                            <p:strVal val="ppt_x"/>
                                          </p:val>
                                        </p:tav>
                                        <p:tav tm="100000">
                                          <p:val>
                                            <p:strVal val="ppt_x"/>
                                          </p:val>
                                        </p:tav>
                                      </p:tavLst>
                                    </p:anim>
                                    <p:anim calcmode="lin" valueType="num">
                                      <p:cBhvr additive="base">
                                        <p:cTn id="22" dur="500"/>
                                        <p:tgtEl>
                                          <p:spTgt spid="18"/>
                                        </p:tgtEl>
                                        <p:attrNameLst>
                                          <p:attrName>ppt_y</p:attrName>
                                        </p:attrNameLst>
                                      </p:cBhvr>
                                      <p:tavLst>
                                        <p:tav tm="0">
                                          <p:val>
                                            <p:strVal val="ppt_y"/>
                                          </p:val>
                                        </p:tav>
                                        <p:tav tm="100000">
                                          <p:val>
                                            <p:strVal val="1+ppt_h/2"/>
                                          </p:val>
                                        </p:tav>
                                      </p:tavLst>
                                    </p:anim>
                                    <p:set>
                                      <p:cBhvr>
                                        <p:cTn id="23" dur="1" fill="hold">
                                          <p:stCondLst>
                                            <p:cond delay="499"/>
                                          </p:stCondLst>
                                        </p:cTn>
                                        <p:tgtEl>
                                          <p:spTgt spid="18"/>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20"/>
                                        </p:tgtEl>
                                        <p:attrNameLst>
                                          <p:attrName>ppt_x</p:attrName>
                                        </p:attrNameLst>
                                      </p:cBhvr>
                                      <p:tavLst>
                                        <p:tav tm="0">
                                          <p:val>
                                            <p:strVal val="ppt_x"/>
                                          </p:val>
                                        </p:tav>
                                        <p:tav tm="100000">
                                          <p:val>
                                            <p:strVal val="ppt_x"/>
                                          </p:val>
                                        </p:tav>
                                      </p:tavLst>
                                    </p:anim>
                                    <p:anim calcmode="lin" valueType="num">
                                      <p:cBhvr additive="base">
                                        <p:cTn id="26" dur="500"/>
                                        <p:tgtEl>
                                          <p:spTgt spid="20"/>
                                        </p:tgtEl>
                                        <p:attrNameLst>
                                          <p:attrName>ppt_y</p:attrName>
                                        </p:attrNameLst>
                                      </p:cBhvr>
                                      <p:tavLst>
                                        <p:tav tm="0">
                                          <p:val>
                                            <p:strVal val="ppt_y"/>
                                          </p:val>
                                        </p:tav>
                                        <p:tav tm="100000">
                                          <p:val>
                                            <p:strVal val="1+ppt_h/2"/>
                                          </p:val>
                                        </p:tav>
                                      </p:tavLst>
                                    </p:anim>
                                    <p:set>
                                      <p:cBhvr>
                                        <p:cTn id="2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722914"/>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700332" y="1478523"/>
            <a:ext cx="10059272" cy="1914310"/>
          </a:xfrm>
          <a:prstGeom prst="rect">
            <a:avLst/>
          </a:prstGeom>
        </p:spPr>
      </p:pic>
      <p:pic>
        <p:nvPicPr>
          <p:cNvPr id="4" name="Picture 3">
            <a:extLst>
              <a:ext uri="{FF2B5EF4-FFF2-40B4-BE49-F238E27FC236}">
                <a16:creationId xmlns:a16="http://schemas.microsoft.com/office/drawing/2014/main" id="{9853778A-9A20-106E-7A0C-0F258CF4EFBE}"/>
              </a:ext>
            </a:extLst>
          </p:cNvPr>
          <p:cNvPicPr>
            <a:picLocks noChangeAspect="1"/>
          </p:cNvPicPr>
          <p:nvPr/>
        </p:nvPicPr>
        <p:blipFill>
          <a:blip r:embed="rId5"/>
          <a:stretch>
            <a:fillRect/>
          </a:stretch>
        </p:blipFill>
        <p:spPr>
          <a:xfrm>
            <a:off x="4819663" y="3165088"/>
            <a:ext cx="2182557" cy="963251"/>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hiểu về công cuộc xây dựng và bảo vệ đất nước của triều Lý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547</Words>
  <Application>Microsoft Office PowerPoint</Application>
  <PresentationFormat>Widescreen</PresentationFormat>
  <Paragraphs>52</Paragraphs>
  <Slides>22</Slides>
  <Notes>5</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22</vt:i4>
      </vt:variant>
    </vt:vector>
  </HeadingPairs>
  <TitlesOfParts>
    <vt:vector size="42" baseType="lpstr">
      <vt:lpstr>微软雅黑</vt:lpstr>
      <vt:lpstr>#9Slide05 MetroScript</vt:lpstr>
      <vt:lpstr>#9Slide07 IcielPony</vt:lpstr>
      <vt:lpstr>Arial</vt:lpstr>
      <vt:lpstr>Assistant Medium</vt:lpstr>
      <vt:lpstr>Calibri</vt:lpstr>
      <vt:lpstr>Calibri Light</vt:lpstr>
      <vt:lpstr>Cambria</vt:lpstr>
      <vt:lpstr>Livvic</vt:lpstr>
      <vt:lpstr>Nunito</vt:lpstr>
      <vt:lpstr>Rajdhani</vt:lpstr>
      <vt:lpstr>Roboto Condensed Light</vt:lpstr>
      <vt:lpstr>SVN-Androgyne</vt:lpstr>
      <vt:lpstr>思源黑体 CN</vt:lpstr>
      <vt:lpstr>Office Theme</vt:lpstr>
      <vt:lpstr>1_Office Theme</vt:lpstr>
      <vt:lpstr>自定义设计方案</vt:lpstr>
      <vt:lpstr>3_Office Theme</vt:lpstr>
      <vt:lpstr>World War II D-Day Invasion XL by Slidesgo</vt:lpstr>
      <vt:lpstr>1_World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nét chính về công cuộc xây dựng và bảo vệ đất nước của triều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64</cp:revision>
  <dcterms:created xsi:type="dcterms:W3CDTF">2024-09-13T02:51:48Z</dcterms:created>
  <dcterms:modified xsi:type="dcterms:W3CDTF">2025-04-10T14:47:21Z</dcterms:modified>
</cp:coreProperties>
</file>