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304" r:id="rId3"/>
    <p:sldId id="256" r:id="rId4"/>
    <p:sldId id="260" r:id="rId5"/>
    <p:sldId id="305" r:id="rId6"/>
    <p:sldId id="268" r:id="rId7"/>
    <p:sldId id="276" r:id="rId8"/>
    <p:sldId id="316" r:id="rId9"/>
    <p:sldId id="317" r:id="rId10"/>
    <p:sldId id="318" r:id="rId11"/>
    <p:sldId id="288" r:id="rId12"/>
    <p:sldId id="297" r:id="rId13"/>
    <p:sldId id="287" r:id="rId14"/>
    <p:sldId id="307" r:id="rId15"/>
    <p:sldId id="308" r:id="rId16"/>
    <p:sldId id="299" r:id="rId17"/>
    <p:sldId id="314" r:id="rId18"/>
    <p:sldId id="309" r:id="rId19"/>
    <p:sldId id="310" r:id="rId20"/>
    <p:sldId id="311" r:id="rId21"/>
    <p:sldId id="312" r:id="rId22"/>
    <p:sldId id="257" r:id="rId23"/>
    <p:sldId id="258" r:id="rId24"/>
    <p:sldId id="259" r:id="rId25"/>
    <p:sldId id="313" r:id="rId26"/>
    <p:sldId id="261" r:id="rId27"/>
    <p:sldId id="271" r:id="rId2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924" y="96"/>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4/10/2025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5</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12</a:t>
            </a:fld>
            <a:endParaRPr lang="en-US"/>
          </a:p>
        </p:txBody>
      </p:sp>
    </p:spTree>
    <p:extLst>
      <p:ext uri="{BB962C8B-B14F-4D97-AF65-F5344CB8AC3E}">
        <p14:creationId xmlns:p14="http://schemas.microsoft.com/office/powerpoint/2010/main" val="280097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038E4BC-0B9D-6ED1-0C46-5A8F0DDAD39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266700"/>
            <a:ext cx="2380952" cy="2380952"/>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2F2C1033-F134-2CB7-46A0-177735C1D5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477000" y="-7277100"/>
            <a:ext cx="2380952" cy="2380952"/>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288365AC-2897-2785-F713-3804161664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48600" y="12687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4/10/2025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Picture 7" descr="A round pink label with white text and a black background&#10;&#10;Description automatically generated">
            <a:extLst>
              <a:ext uri="{FF2B5EF4-FFF2-40B4-BE49-F238E27FC236}">
                <a16:creationId xmlns:a16="http://schemas.microsoft.com/office/drawing/2014/main" id="{55D78541-B994-55C6-4B6C-55FE9C6B6F2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76600" y="0"/>
            <a:ext cx="2380952" cy="2380952"/>
          </a:xfrm>
          <a:prstGeom prst="rect">
            <a:avLst/>
          </a:prstGeom>
        </p:spPr>
      </p:pic>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0.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5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53.png"/><Relationship Id="rId5" Type="http://schemas.microsoft.com/office/2007/relationships/media" Target="../media/media4.mp4"/><Relationship Id="rId10" Type="http://schemas.openxmlformats.org/officeDocument/2006/relationships/image" Target="../media/image52.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55.png"/></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2.xml"/><Relationship Id="rId7" Type="http://schemas.openxmlformats.org/officeDocument/2006/relationships/image" Target="../media/image49.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 Type="http://schemas.openxmlformats.org/officeDocument/2006/relationships/image" Target="../media/image2.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lang="en-US" sz="19900" b="1" spc="-288" dirty="0">
                <a:solidFill>
                  <a:srgbClr val="FFFFFF"/>
                </a:solidFill>
                <a:latin typeface="Aachen" panose="02020500000000000000" pitchFamily="18" charset="0"/>
                <a:ea typeface="Aachen" panose="02020500000000000000" pitchFamily="18" charset="0"/>
                <a:cs typeface="Aachen" panose="02020500000000000000" pitchFamily="18" charset="0"/>
              </a:rPr>
              <a:t>KHỞI ĐỘNG</a:t>
            </a:r>
            <a:endPar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Tree>
    <p:extLst>
      <p:ext uri="{BB962C8B-B14F-4D97-AF65-F5344CB8AC3E}">
        <p14:creationId xmlns:p14="http://schemas.microsoft.com/office/powerpoint/2010/main" val="33700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Graphic 13">
            <a:extLst>
              <a:ext uri="{FF2B5EF4-FFF2-40B4-BE49-F238E27FC236}">
                <a16:creationId xmlns:a16="http://schemas.microsoft.com/office/drawing/2014/main" id="{95098B27-8EAB-2D4F-841C-7F94C73BA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91601" y="291834"/>
            <a:ext cx="8463642" cy="1333272"/>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4"/>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067800" y="1649186"/>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067800" y="2520043"/>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Mỹ</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Sơn</a:t>
            </a:r>
            <a:endParaRPr lang="en-US" sz="4000" b="1" dirty="0">
              <a:solidFill>
                <a:schemeClr val="bg1"/>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144000" y="3510643"/>
            <a:ext cx="7772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Dương Long, Bình Lâm, Cánh Tiên, Bánh Ít</a:t>
            </a:r>
            <a:endParaRPr lang="en-US" sz="4000" b="1" dirty="0">
              <a:solidFill>
                <a:schemeClr val="bg1"/>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067800" y="50346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Yang Prông</a:t>
            </a:r>
            <a:endParaRPr lang="en-US" sz="4000" b="1" dirty="0">
              <a:solidFill>
                <a:schemeClr val="bg1"/>
              </a:solidFill>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144000" y="59490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Tháp</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Nhạn</a:t>
            </a:r>
            <a:endParaRPr lang="en-US" sz="4000" b="1" dirty="0">
              <a:solidFill>
                <a:schemeClr val="bg1"/>
              </a:solidFill>
              <a:latin typeface="Cambria" panose="02040503050406030204" pitchFamily="18" charset="0"/>
              <a:ea typeface="Cambria" panose="020405030504060302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144000" y="6863443"/>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220200" y="7854043"/>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Hòa</a:t>
            </a:r>
            <a:r>
              <a:rPr lang="en-US" sz="4000" b="1" dirty="0">
                <a:solidFill>
                  <a:schemeClr val="bg1"/>
                </a:solidFill>
                <a:latin typeface="Cambria" panose="02040503050406030204" pitchFamily="18" charset="0"/>
                <a:ea typeface="Cambria" panose="02040503050406030204" pitchFamily="18" charset="0"/>
              </a:rPr>
              <a:t> Lai,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Rô-mê</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Klong Ga-rai, </a:t>
            </a:r>
            <a:r>
              <a:rPr lang="en-US" sz="4000" b="1" dirty="0" err="1">
                <a:solidFill>
                  <a:schemeClr val="bg1"/>
                </a:solidFill>
                <a:latin typeface="Cambria" panose="02040503050406030204" pitchFamily="18" charset="0"/>
                <a:ea typeface="Cambria" panose="02040503050406030204" pitchFamily="18" charset="0"/>
              </a:rPr>
              <a:t>Pô</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Đam</a:t>
            </a:r>
            <a:r>
              <a:rPr lang="en-US" sz="4000" b="1" dirty="0">
                <a:solidFill>
                  <a:schemeClr val="bg1"/>
                </a:solidFill>
                <a:latin typeface="Cambria" panose="02040503050406030204" pitchFamily="18" charset="0"/>
                <a:ea typeface="Cambria" panose="020405030504060302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296400" y="9225643"/>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Cambria" panose="02040503050406030204" pitchFamily="18" charset="0"/>
                <a:ea typeface="Cambria" panose="02040503050406030204" pitchFamily="18" charset="0"/>
              </a:rPr>
              <a:t>Phố</a:t>
            </a:r>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Hài</a:t>
            </a:r>
            <a:endParaRPr lang="en-US" sz="4000" b="1" dirty="0">
              <a:solidFill>
                <a:schemeClr val="bg1"/>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A5C11BA-08F2-4128-4F0B-A2273BD3475B}"/>
              </a:ext>
            </a:extLst>
          </p:cNvPr>
          <p:cNvSpPr txBox="1"/>
          <p:nvPr/>
        </p:nvSpPr>
        <p:spPr>
          <a:xfrm>
            <a:off x="9296400" y="570365"/>
            <a:ext cx="8839200" cy="707886"/>
          </a:xfrm>
          <a:prstGeom prst="rect">
            <a:avLst/>
          </a:prstGeom>
          <a:noFill/>
        </p:spPr>
        <p:txBody>
          <a:bodyPr wrap="square">
            <a:spAutoFit/>
          </a:bodyPr>
          <a:lstStyle/>
          <a:p>
            <a:r>
              <a:rPr lang="nl-NL" sz="4000" b="1" dirty="0">
                <a:latin typeface="Times New Roman" panose="02020603050405020304" pitchFamily="18" charset="0"/>
                <a:cs typeface="Times New Roman" panose="02020603050405020304" pitchFamily="18" charset="0"/>
              </a:rPr>
              <a:t>Câu 4: Một số đền tháp Chăm-pa: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Hiện nay, nước ta còn nhiều di tích đền tháp Chăm như: </a:t>
            </a:r>
            <a:r>
              <a:rPr lang="vi-VN" sz="4400" dirty="0">
                <a:latin typeface="Cambria" panose="02040503050406030204" pitchFamily="18" charset="0"/>
                <a:ea typeface="Cambria" panose="020405030504060302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Tây Nguyên là Đắk Lắk.</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4267200" y="244503"/>
            <a:ext cx="8534400" cy="2384397"/>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3962400" y="341178"/>
            <a:ext cx="9190248" cy="2092881"/>
          </a:xfrm>
          <a:prstGeom prst="rect">
            <a:avLst/>
          </a:prstGeom>
        </p:spPr>
        <p:txBody>
          <a:bodyPr wrap="square">
            <a:spAutoFit/>
          </a:bodyPr>
          <a:lstStyle/>
          <a:p>
            <a:pPr lvl="0" algn="ctr">
              <a:spcBef>
                <a:spcPts val="600"/>
              </a:spcBef>
              <a:spcAft>
                <a:spcPts val="600"/>
              </a:spcAft>
            </a:pPr>
            <a:r>
              <a:rPr lang="en-US" sz="6000" b="1" dirty="0" err="1">
                <a:solidFill>
                  <a:srgbClr val="FFFF00"/>
                </a:solidFill>
                <a:latin typeface="Cambria" panose="02040503050406030204" pitchFamily="18" charset="0"/>
                <a:ea typeface="Cambria" panose="02040503050406030204" pitchFamily="18" charset="0"/>
              </a:rPr>
              <a:t>Hoạt</a:t>
            </a:r>
            <a:r>
              <a:rPr lang="en-US" sz="6000" b="1" dirty="0">
                <a:solidFill>
                  <a:srgbClr val="FFFF00"/>
                </a:solidFill>
                <a:latin typeface="Cambria" panose="02040503050406030204" pitchFamily="18" charset="0"/>
                <a:ea typeface="Cambria" panose="02040503050406030204" pitchFamily="18" charset="0"/>
              </a:rPr>
              <a:t> </a:t>
            </a:r>
            <a:r>
              <a:rPr lang="en-US" sz="6000" b="1" dirty="0" err="1">
                <a:solidFill>
                  <a:srgbClr val="FFFF00"/>
                </a:solidFill>
                <a:latin typeface="Cambria" panose="02040503050406030204" pitchFamily="18" charset="0"/>
                <a:ea typeface="Cambria" panose="02040503050406030204" pitchFamily="18" charset="0"/>
              </a:rPr>
              <a:t>động</a:t>
            </a:r>
            <a:r>
              <a:rPr lang="en-US" sz="6000" b="1" dirty="0">
                <a:solidFill>
                  <a:srgbClr val="FFFF00"/>
                </a:solidFill>
                <a:latin typeface="Cambria" panose="02040503050406030204" pitchFamily="18" charset="0"/>
                <a:ea typeface="Cambria" panose="02040503050406030204" pitchFamily="18" charset="0"/>
              </a:rPr>
              <a:t> 2: </a:t>
            </a:r>
          </a:p>
          <a:p>
            <a:pPr lvl="0" algn="ctr">
              <a:spcBef>
                <a:spcPts val="600"/>
              </a:spcBef>
              <a:spcAft>
                <a:spcPts val="600"/>
              </a:spcAft>
            </a:pPr>
            <a:r>
              <a:rPr lang="en-US" sz="6000" b="1" dirty="0" err="1">
                <a:solidFill>
                  <a:schemeClr val="bg1"/>
                </a:solidFill>
                <a:latin typeface="Cambria" panose="02040503050406030204" pitchFamily="18" charset="0"/>
                <a:ea typeface="Cambria" panose="02040503050406030204" pitchFamily="18" charset="0"/>
              </a:rPr>
              <a:t>Mô</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tả</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đền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tháp</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Chăm</a:t>
            </a:r>
            <a:r>
              <a:rPr lang="en-US" sz="6000" b="1" dirty="0">
                <a:solidFill>
                  <a:schemeClr val="bg1"/>
                </a:solidFill>
                <a:latin typeface="Cambria" panose="02040503050406030204" pitchFamily="18" charset="0"/>
                <a:ea typeface="Cambria" panose="02040503050406030204" pitchFamily="18" charset="0"/>
              </a:rPr>
              <a:t>-pa.</a:t>
            </a:r>
            <a:endParaRPr kumimoji="0" lang="en-US" sz="6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2"/>
          <a:stretch>
            <a:fillRect/>
          </a:stretch>
        </p:blipFill>
        <p:spPr>
          <a:xfrm>
            <a:off x="11041905" y="6514274"/>
            <a:ext cx="4218861" cy="3259487"/>
          </a:xfrm>
          <a:prstGeom prst="rect">
            <a:avLst/>
          </a:prstGeom>
        </p:spPr>
      </p:pic>
      <p:sp>
        <p:nvSpPr>
          <p:cNvPr id="3" name="TextBox 2">
            <a:extLst>
              <a:ext uri="{FF2B5EF4-FFF2-40B4-BE49-F238E27FC236}">
                <a16:creationId xmlns:a16="http://schemas.microsoft.com/office/drawing/2014/main" id="{64E3514D-070E-899F-0A07-6B199D707FB2}"/>
              </a:ext>
            </a:extLst>
          </p:cNvPr>
          <p:cNvSpPr txBox="1"/>
          <p:nvPr/>
        </p:nvSpPr>
        <p:spPr>
          <a:xfrm>
            <a:off x="990600" y="2819767"/>
            <a:ext cx="17068800" cy="2585323"/>
          </a:xfrm>
          <a:prstGeom prst="rect">
            <a:avLst/>
          </a:prstGeom>
          <a:noFill/>
        </p:spPr>
        <p:txBody>
          <a:bodyPr wrap="square">
            <a:spAutoFit/>
          </a:bodyPr>
          <a:lstStyle/>
          <a:p>
            <a:r>
              <a:rPr lang="nl-NL" sz="5400" b="1" dirty="0">
                <a:solidFill>
                  <a:schemeClr val="bg1"/>
                </a:solidFill>
                <a:effectLst/>
                <a:latin typeface="Times New Roman" panose="02020603050405020304" pitchFamily="18" charset="0"/>
                <a:ea typeface="Times New Roman" panose="02020603050405020304" pitchFamily="18" charset="0"/>
              </a:rPr>
              <a:t>Thảo luận nhóm 6: </a:t>
            </a:r>
            <a:r>
              <a:rPr lang="nl-NL" sz="5400" dirty="0">
                <a:solidFill>
                  <a:schemeClr val="bg1"/>
                </a:solidFill>
                <a:effectLst/>
                <a:latin typeface="Times New Roman" panose="02020603050405020304" pitchFamily="18" charset="0"/>
                <a:ea typeface="Times New Roman" panose="02020603050405020304" pitchFamily="18" charset="0"/>
              </a:rPr>
              <a:t>Em hãy giới thiệu và mô tả những nét chính của Khu di tích Thánh địa Mỹ Sơn (Quảng Nam), Tháp Bánh Ít.</a:t>
            </a:r>
            <a:endParaRPr lang="en-US" sz="5400" dirty="0">
              <a:solidFill>
                <a:schemeClr val="bg1"/>
              </a:solidFill>
            </a:endParaRPr>
          </a:p>
        </p:txBody>
      </p:sp>
      <p:pic>
        <p:nvPicPr>
          <p:cNvPr id="5" name="Picture 4">
            <a:extLst>
              <a:ext uri="{FF2B5EF4-FFF2-40B4-BE49-F238E27FC236}">
                <a16:creationId xmlns:a16="http://schemas.microsoft.com/office/drawing/2014/main" id="{102484B8-5F0D-4A19-F72F-877C4C0451BD}"/>
              </a:ext>
            </a:extLst>
          </p:cNvPr>
          <p:cNvPicPr>
            <a:picLocks noChangeAspect="1"/>
          </p:cNvPicPr>
          <p:nvPr/>
        </p:nvPicPr>
        <p:blipFill>
          <a:blip r:embed="rId3"/>
          <a:srcRect r="39752"/>
          <a:stretch/>
        </p:blipFill>
        <p:spPr>
          <a:xfrm>
            <a:off x="3027234" y="6368614"/>
            <a:ext cx="5802063" cy="3539108"/>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7372363"/>
            <a:chOff x="0" y="133351"/>
            <a:chExt cx="9249414" cy="982981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Thánh</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địa</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Mỹ</a:t>
              </a:r>
              <a:r>
                <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 </a:t>
              </a:r>
              <a:r>
                <a:rPr kumimoji="0" lang="en-US" sz="6600" b="0" i="0" u="none" strike="noStrike" kern="1200" cap="none" spc="-288" normalizeH="0" baseline="0" noProof="0" dirty="0" err="1">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Sơn</a:t>
              </a:r>
              <a:endParaRPr kumimoji="0" lang="en-US" sz="6600" b="0"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779907"/>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Mali"/>
                  <a:ea typeface="+mn-ea"/>
                  <a:cs typeface="+mn-cs"/>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Mali"/>
                  <a:ea typeface="+mn-ea"/>
                  <a:cs typeface="+mn-cs"/>
                </a:rPr>
                <a:t> </a:t>
              </a:r>
              <a:r>
                <a:rPr kumimoji="0" lang="vi-VN" sz="3200" b="0" i="0" u="none" strike="noStrike" kern="1200" cap="none" spc="-99" normalizeH="0" baseline="0" noProof="0" dirty="0">
                  <a:ln>
                    <a:noFill/>
                  </a:ln>
                  <a:solidFill>
                    <a:srgbClr val="FFC000"/>
                  </a:solidFill>
                  <a:effectLst/>
                  <a:uLnTx/>
                  <a:uFillTx/>
                  <a:latin typeface="Mali"/>
                  <a:ea typeface="+mn-ea"/>
                  <a:cs typeface="+mn-cs"/>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2"/>
          <a:stretch>
            <a:fillRect/>
          </a:stretch>
        </p:blipFill>
        <p:spPr>
          <a:xfrm>
            <a:off x="965200" y="2137791"/>
            <a:ext cx="16357599" cy="6011417"/>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788287" y="2274496"/>
            <a:ext cx="16007669" cy="6677192"/>
          </a:xfrm>
          <a:prstGeom prst="rect">
            <a:avLst/>
          </a:prstGeom>
        </p:spPr>
      </p:pic>
      <p:pic>
        <p:nvPicPr>
          <p:cNvPr id="11" name="Picture 10">
            <a:extLst>
              <a:ext uri="{FF2B5EF4-FFF2-40B4-BE49-F238E27FC236}">
                <a16:creationId xmlns:a16="http://schemas.microsoft.com/office/drawing/2014/main" id="{CFB091A1-C01F-CA12-D179-504E088A2128}"/>
              </a:ext>
            </a:extLst>
          </p:cNvPr>
          <p:cNvPicPr>
            <a:picLocks noChangeAspect="1"/>
          </p:cNvPicPr>
          <p:nvPr/>
        </p:nvPicPr>
        <p:blipFill>
          <a:blip r:embed="rId20"/>
          <a:stretch>
            <a:fillRect/>
          </a:stretch>
        </p:blipFill>
        <p:spPr>
          <a:xfrm>
            <a:off x="2362200" y="3009900"/>
            <a:ext cx="14235394" cy="5316173"/>
          </a:xfrm>
          <a:prstGeom prst="rect">
            <a:avLst/>
          </a:prstGeom>
        </p:spPr>
      </p:pic>
    </p:spTree>
    <p:extLst>
      <p:ext uri="{BB962C8B-B14F-4D97-AF65-F5344CB8AC3E}">
        <p14:creationId xmlns:p14="http://schemas.microsoft.com/office/powerpoint/2010/main" val="27263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Roboto Light" panose="02000000000000000000" pitchFamily="2" charset="0"/>
                <a:ea typeface="Roboto Light" panose="02000000000000000000" pitchFamily="2" charset="0"/>
              </a:rPr>
              <a:t>Hoàn thành bảng (theo gợi ý dưới đây vào vở) về các đền tháp Chăm ở Việt Nam</a:t>
            </a:r>
            <a:r>
              <a:rPr lang="en-US" sz="4400" b="1" dirty="0">
                <a:solidFill>
                  <a:srgbClr val="FFC000"/>
                </a:solidFill>
                <a:latin typeface="Roboto Light" panose="02000000000000000000" pitchFamily="2" charset="0"/>
                <a:ea typeface="Roboto Light" panose="02000000000000000000" pitchFamily="2" charset="0"/>
              </a:rPr>
              <a:t>.</a:t>
            </a:r>
            <a:endParaRPr lang="vi-VN" sz="4400" b="1" dirty="0">
              <a:solidFill>
                <a:srgbClr val="FFC000"/>
              </a:solidFill>
              <a:latin typeface="Roboto Light" panose="02000000000000000000" pitchFamily="2" charset="0"/>
              <a:ea typeface="Roboto Light" panose="02000000000000000000" pitchFamily="2"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2"/>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3"/>
          <a:stretch>
            <a:fillRect/>
          </a:stretch>
        </p:blipFill>
        <p:spPr>
          <a:xfrm>
            <a:off x="609600" y="2552700"/>
            <a:ext cx="17275776" cy="43434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VẬN DỤNG</a:t>
            </a:r>
          </a:p>
        </p:txBody>
      </p:sp>
    </p:spTree>
    <p:extLst>
      <p:ext uri="{BB962C8B-B14F-4D97-AF65-F5344CB8AC3E}">
        <p14:creationId xmlns:p14="http://schemas.microsoft.com/office/powerpoint/2010/main" val="3337032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4"/>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77288" y="-2112719"/>
            <a:ext cx="1242776" cy="1242776"/>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20951" y="1291663"/>
            <a:ext cx="16007669" cy="6677192"/>
          </a:xfrm>
          <a:prstGeom prst="rect">
            <a:avLst/>
          </a:prstGeom>
        </p:spPr>
      </p:pic>
      <p:sp>
        <p:nvSpPr>
          <p:cNvPr id="27" name="TextBox 11">
            <a:extLst>
              <a:ext uri="{FF2B5EF4-FFF2-40B4-BE49-F238E27FC236}">
                <a16:creationId xmlns:a16="http://schemas.microsoft.com/office/drawing/2014/main" id="{2F787452-F72E-43D3-AE13-78789CA93BC7}"/>
              </a:ext>
            </a:extLst>
          </p:cNvPr>
          <p:cNvSpPr txBox="1"/>
          <p:nvPr/>
        </p:nvSpPr>
        <p:spPr>
          <a:xfrm>
            <a:off x="2743200" y="4305300"/>
            <a:ext cx="13118888" cy="1877758"/>
          </a:xfrm>
          <a:prstGeom prst="rect">
            <a:avLst/>
          </a:prstGeom>
        </p:spPr>
        <p:txBody>
          <a:bodyPr lIns="0" tIns="0" rIns="0" bIns="0" rtlCol="0" anchor="t">
            <a:spAutoFit/>
          </a:bodyPr>
          <a:lstStyle/>
          <a:p>
            <a:pPr algn="ctr">
              <a:lnSpc>
                <a:spcPts val="7200"/>
              </a:lnSpc>
            </a:pPr>
            <a:r>
              <a:rPr lang="en-US" sz="9600" b="1" spc="-288" dirty="0">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6769" y="1008686"/>
            <a:ext cx="3842848" cy="8269627"/>
          </a:xfrm>
          <a:prstGeom prst="rect">
            <a:avLst/>
          </a:prstGeom>
        </p:spPr>
      </p:pic>
      <p:sp>
        <p:nvSpPr>
          <p:cNvPr id="3" name="TextBox 3"/>
          <p:cNvSpPr txBox="1"/>
          <p:nvPr/>
        </p:nvSpPr>
        <p:spPr>
          <a:xfrm>
            <a:off x="457200" y="2476500"/>
            <a:ext cx="3521117" cy="5909310"/>
          </a:xfrm>
          <a:prstGeom prst="rect">
            <a:avLst/>
          </a:prstGeom>
        </p:spPr>
        <p:txBody>
          <a:bodyPr lIns="0" tIns="0" rIns="0" bIns="0" rtlCol="0" anchor="t">
            <a:spAutoFit/>
          </a:bodyPr>
          <a:lstStyle/>
          <a:p>
            <a:pPr algn="ctr">
              <a:spcBef>
                <a:spcPts val="600"/>
              </a:spcBef>
              <a:spcAft>
                <a:spcPts val="600"/>
              </a:spcAft>
            </a:pP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Yêu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cầu</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cần</a:t>
            </a:r>
            <a:r>
              <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rPr>
              <a:t> </a:t>
            </a:r>
            <a:r>
              <a:rPr lang="en-US" sz="9600" spc="-256" dirty="0" err="1">
                <a:solidFill>
                  <a:srgbClr val="FFC000"/>
                </a:solidFill>
                <a:latin typeface="Aachen" panose="02020500000000000000" pitchFamily="18" charset="0"/>
                <a:ea typeface="Aachen" panose="02020500000000000000" pitchFamily="18" charset="0"/>
                <a:cs typeface="Aachen" panose="02020500000000000000" pitchFamily="18" charset="0"/>
              </a:rPr>
              <a:t>đạt</a:t>
            </a:r>
            <a:endParaRPr lang="en-US" sz="9600" spc="-256" dirty="0">
              <a:solidFill>
                <a:srgbClr val="FFC000"/>
              </a:solidFill>
              <a:latin typeface="Aachen" panose="02020500000000000000" pitchFamily="18" charset="0"/>
              <a:ea typeface="Aachen" panose="02020500000000000000" pitchFamily="18" charset="0"/>
              <a:cs typeface="Aachen" panose="02020500000000000000" pitchFamily="18" charset="0"/>
            </a:endParaRP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56824" y="2365956"/>
            <a:ext cx="691948" cy="574441"/>
          </a:xfrm>
          <a:prstGeom prst="rect">
            <a:avLst/>
          </a:prstGeom>
        </p:spPr>
      </p:pic>
      <p:grpSp>
        <p:nvGrpSpPr>
          <p:cNvPr id="5" name="Group 5"/>
          <p:cNvGrpSpPr/>
          <p:nvPr/>
        </p:nvGrpSpPr>
        <p:grpSpPr>
          <a:xfrm>
            <a:off x="5791200" y="2247900"/>
            <a:ext cx="12224468" cy="5047536"/>
            <a:chOff x="0" y="0"/>
            <a:chExt cx="8249456" cy="6730053"/>
          </a:xfrm>
        </p:grpSpPr>
        <p:sp>
          <p:nvSpPr>
            <p:cNvPr id="6" name="TextBox 6"/>
            <p:cNvSpPr txBox="1"/>
            <p:nvPr/>
          </p:nvSpPr>
          <p:spPr>
            <a:xfrm>
              <a:off x="0" y="0"/>
              <a:ext cx="8249456" cy="6730053"/>
            </a:xfrm>
            <a:prstGeom prst="rect">
              <a:avLst/>
            </a:prstGeom>
          </p:spPr>
          <p:txBody>
            <a:bodyPr lIns="0" tIns="0" rIns="0" bIns="0" rtlCol="0" anchor="t">
              <a:spAutoFit/>
            </a:bodyPr>
            <a:lstStyle/>
            <a:p>
              <a:pPr algn="just">
                <a:spcBef>
                  <a:spcPts val="600"/>
                </a:spcBef>
                <a:spcAft>
                  <a:spcPts val="600"/>
                </a:spcAft>
              </a:pPr>
              <a:r>
                <a:rPr lang="en-US" sz="4400" b="1" dirty="0">
                  <a:solidFill>
                    <a:srgbClr val="FFC000"/>
                  </a:solidFill>
                  <a:latin typeface="Cambria" panose="02040503050406030204" pitchFamily="18" charset="0"/>
                  <a:ea typeface="Cambria" panose="02040503050406030204" pitchFamily="18" charset="0"/>
                </a:rPr>
                <a:t>K</a:t>
              </a:r>
              <a:r>
                <a:rPr lang="vi-VN" sz="4400" b="1" dirty="0">
                  <a:solidFill>
                    <a:srgbClr val="FFC000"/>
                  </a:solidFill>
                  <a:latin typeface="Cambria" panose="02040503050406030204" pitchFamily="18" charset="0"/>
                  <a:ea typeface="Cambria" panose="02040503050406030204" pitchFamily="18" charset="0"/>
                </a:rPr>
                <a:t>ể được tên và xác định được trên bản đồ hoặc lược đồ một số đền tháp Chăm-pa còn lại cho đến ngày nay.</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Sưu tầm một số tư liệu (tranh ảnh, câu chuyện lịch sử,...) mô tả được một đền tháp Chăm-pa.</a:t>
              </a:r>
            </a:p>
            <a:p>
              <a:pPr algn="just">
                <a:spcBef>
                  <a:spcPts val="600"/>
                </a:spcBef>
                <a:spcAft>
                  <a:spcPts val="600"/>
                </a:spcAft>
              </a:pPr>
              <a:r>
                <a:rPr lang="vi-VN" sz="4400" b="1" dirty="0">
                  <a:solidFill>
                    <a:srgbClr val="FFC000"/>
                  </a:solidFill>
                  <a:latin typeface="Cambria" panose="02040503050406030204" pitchFamily="18" charset="0"/>
                  <a:ea typeface="Cambria" panose="02040503050406030204" pitchFamily="18" charset="0"/>
                </a:rPr>
                <a:t>Tìm hiểu và kể lại được một số câu chuyện về đền tháp Chăm-pa.</a:t>
              </a:r>
              <a:endParaRPr lang="en-US" sz="4400" b="1" dirty="0">
                <a:solidFill>
                  <a:srgbClr val="FFC000"/>
                </a:solidFill>
                <a:latin typeface="Cambria" panose="02040503050406030204" pitchFamily="18" charset="0"/>
                <a:ea typeface="Cambria" panose="02040503050406030204" pitchFamily="18" charset="0"/>
              </a:endParaRPr>
            </a:p>
          </p:txBody>
        </p:sp>
        <p:sp>
          <p:nvSpPr>
            <p:cNvPr id="7" name="TextBox 7"/>
            <p:cNvSpPr txBox="1"/>
            <p:nvPr/>
          </p:nvSpPr>
          <p:spPr>
            <a:xfrm>
              <a:off x="0" y="1337802"/>
              <a:ext cx="8249456" cy="820738"/>
            </a:xfrm>
            <a:prstGeom prst="rect">
              <a:avLst/>
            </a:prstGeom>
          </p:spPr>
          <p:txBody>
            <a:bodyPr lIns="0" tIns="0" rIns="0" bIns="0" rtlCol="0" anchor="t">
              <a:spAutoFit/>
            </a:bodyPr>
            <a:lstStyle/>
            <a:p>
              <a:pPr marL="742950" indent="-742950" algn="just">
                <a:spcBef>
                  <a:spcPts val="600"/>
                </a:spcBef>
                <a:spcAft>
                  <a:spcPts val="600"/>
                </a:spcAft>
                <a:buAutoNum type="alphaLcPeriod"/>
              </a:pPr>
              <a:endParaRPr lang="en-US" sz="4000" b="1" spc="-96" dirty="0">
                <a:solidFill>
                  <a:srgbClr val="FFFFFF"/>
                </a:solidFill>
                <a:latin typeface="Roboto Light" panose="02000000000000000000" pitchFamily="2" charset="0"/>
                <a:ea typeface="Roboto Light" panose="02000000000000000000" pitchFamily="2" charset="0"/>
              </a:endParaRPr>
            </a:p>
          </p:txBody>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946367">
            <a:off x="3123345" y="7374414"/>
            <a:ext cx="1154159" cy="955619"/>
          </a:xfrm>
          <a:prstGeom prst="rect">
            <a:avLst/>
          </a:prstGeom>
        </p:spPr>
      </p:pic>
      <p:pic>
        <p:nvPicPr>
          <p:cNvPr id="8" name="Picture 4">
            <a:extLst>
              <a:ext uri="{FF2B5EF4-FFF2-40B4-BE49-F238E27FC236}">
                <a16:creationId xmlns:a16="http://schemas.microsoft.com/office/drawing/2014/main" id="{5C86AA48-4A7C-CB35-398A-7FA99B91E5F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09268" y="4612168"/>
            <a:ext cx="691948" cy="574441"/>
          </a:xfrm>
          <a:prstGeom prst="rect">
            <a:avLst/>
          </a:prstGeom>
        </p:spPr>
      </p:pic>
      <p:pic>
        <p:nvPicPr>
          <p:cNvPr id="9" name="Picture 4">
            <a:extLst>
              <a:ext uri="{FF2B5EF4-FFF2-40B4-BE49-F238E27FC236}">
                <a16:creationId xmlns:a16="http://schemas.microsoft.com/office/drawing/2014/main" id="{0B3AC5BD-5E7A-1F78-1F73-2FE66297B2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61668" y="5983768"/>
            <a:ext cx="691948" cy="57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77845" y="1969695"/>
            <a:ext cx="16007669" cy="6677192"/>
          </a:xfrm>
          <a:prstGeom prst="rect">
            <a:avLst/>
          </a:prstGeom>
        </p:spPr>
      </p:pic>
      <p:sp>
        <p:nvSpPr>
          <p:cNvPr id="10" name="TextBox 11">
            <a:extLst>
              <a:ext uri="{FF2B5EF4-FFF2-40B4-BE49-F238E27FC236}">
                <a16:creationId xmlns:a16="http://schemas.microsoft.com/office/drawing/2014/main" id="{2F787452-F72E-43D3-AE13-78789CA93BC7}"/>
              </a:ext>
            </a:extLst>
          </p:cNvPr>
          <p:cNvSpPr txBox="1"/>
          <p:nvPr/>
        </p:nvSpPr>
        <p:spPr>
          <a:xfrm>
            <a:off x="2438400" y="5448300"/>
            <a:ext cx="13118888" cy="1235466"/>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19900" b="1" i="0" u="none" strike="noStrike" kern="1200" cap="none" spc="-288" normalizeH="0" baseline="0" noProof="0" dirty="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KHÁM PHÁ</a:t>
            </a:r>
          </a:p>
        </p:txBody>
      </p:sp>
    </p:spTree>
    <p:extLst>
      <p:ext uri="{BB962C8B-B14F-4D97-AF65-F5344CB8AC3E}">
        <p14:creationId xmlns:p14="http://schemas.microsoft.com/office/powerpoint/2010/main" val="3202673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7" name="Group 7">
            <a:extLst>
              <a:ext uri="{FF2B5EF4-FFF2-40B4-BE49-F238E27FC236}">
                <a16:creationId xmlns:a16="http://schemas.microsoft.com/office/drawing/2014/main" id="{8C73863A-1198-4E07-827F-6B913F9BEC3B}"/>
              </a:ext>
            </a:extLst>
          </p:cNvPr>
          <p:cNvGrpSpPr/>
          <p:nvPr/>
        </p:nvGrpSpPr>
        <p:grpSpPr>
          <a:xfrm>
            <a:off x="304800" y="342900"/>
            <a:ext cx="17526000" cy="9448799"/>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3"/>
          <a:stretch>
            <a:fillRect/>
          </a:stretch>
        </p:blipFill>
        <p:spPr>
          <a:xfrm>
            <a:off x="5481593" y="3771900"/>
            <a:ext cx="7324813" cy="5562600"/>
          </a:xfrm>
          <a:prstGeom prst="rect">
            <a:avLst/>
          </a:prstGeom>
          <a:ln>
            <a:noFill/>
          </a:ln>
          <a:effectLst>
            <a:softEdge rad="112500"/>
          </a:effectLst>
        </p:spPr>
      </p:pic>
      <p:sp>
        <p:nvSpPr>
          <p:cNvPr id="4" name="TextBox 2"/>
          <p:cNvSpPr txBox="1"/>
          <p:nvPr/>
        </p:nvSpPr>
        <p:spPr>
          <a:xfrm>
            <a:off x="3276600" y="723900"/>
            <a:ext cx="10667999" cy="2236446"/>
          </a:xfrm>
          <a:prstGeom prst="rect">
            <a:avLst/>
          </a:prstGeom>
        </p:spPr>
        <p:txBody>
          <a:bodyPr wrap="square" lIns="0" tIns="0" rIns="0" bIns="0" rtlCol="0" anchor="t">
            <a:spAutoFit/>
          </a:bodyPr>
          <a:lstStyle/>
          <a:p>
            <a:pPr algn="ctr">
              <a:lnSpc>
                <a:spcPts val="8960"/>
              </a:lnSpc>
            </a:pPr>
            <a:r>
              <a:rPr lang="en-US" sz="6400" b="1" dirty="0" err="1">
                <a:solidFill>
                  <a:srgbClr val="FFFF00"/>
                </a:solidFill>
                <a:latin typeface="Sriracha"/>
              </a:rPr>
              <a:t>Hoạt</a:t>
            </a:r>
            <a:r>
              <a:rPr lang="en-US" sz="6400" b="1" dirty="0">
                <a:solidFill>
                  <a:srgbClr val="FFFF00"/>
                </a:solidFill>
                <a:latin typeface="Sriracha"/>
              </a:rPr>
              <a:t> </a:t>
            </a:r>
            <a:r>
              <a:rPr lang="en-US" sz="6400" b="1" dirty="0" err="1">
                <a:solidFill>
                  <a:srgbClr val="FFFF00"/>
                </a:solidFill>
                <a:latin typeface="Sriracha"/>
              </a:rPr>
              <a:t>động</a:t>
            </a:r>
            <a:r>
              <a:rPr lang="en-US" sz="6400" b="1" dirty="0">
                <a:solidFill>
                  <a:srgbClr val="FFFF00"/>
                </a:solidFill>
                <a:latin typeface="Sriracha"/>
              </a:rPr>
              <a:t> 1. </a:t>
            </a:r>
          </a:p>
          <a:p>
            <a:pPr algn="ctr">
              <a:lnSpc>
                <a:spcPts val="8960"/>
              </a:lnSpc>
            </a:pPr>
            <a:r>
              <a:rPr lang="en-US" sz="6400" b="1" dirty="0" err="1">
                <a:solidFill>
                  <a:schemeClr val="bg1"/>
                </a:solidFill>
                <a:latin typeface="Sriracha"/>
              </a:rPr>
              <a:t>Tìm</a:t>
            </a:r>
            <a:r>
              <a:rPr lang="en-US" sz="6400" b="1" dirty="0">
                <a:solidFill>
                  <a:schemeClr val="bg1"/>
                </a:solidFill>
                <a:latin typeface="Sriracha"/>
              </a:rPr>
              <a:t> </a:t>
            </a:r>
            <a:r>
              <a:rPr lang="en-US" sz="6400" b="1" dirty="0" err="1">
                <a:solidFill>
                  <a:schemeClr val="bg1"/>
                </a:solidFill>
                <a:latin typeface="Sriracha"/>
              </a:rPr>
              <a:t>hiểu</a:t>
            </a:r>
            <a:r>
              <a:rPr lang="en-US" sz="6400" b="1" dirty="0">
                <a:solidFill>
                  <a:schemeClr val="bg1"/>
                </a:solidFill>
                <a:latin typeface="Sriracha"/>
              </a:rPr>
              <a:t> </a:t>
            </a:r>
            <a:r>
              <a:rPr lang="en-US" sz="6400" b="1" dirty="0" err="1">
                <a:solidFill>
                  <a:schemeClr val="bg1"/>
                </a:solidFill>
                <a:latin typeface="Sriracha"/>
              </a:rPr>
              <a:t>về</a:t>
            </a:r>
            <a:r>
              <a:rPr lang="en-US" sz="6400" b="1" dirty="0">
                <a:solidFill>
                  <a:schemeClr val="bg1"/>
                </a:solidFill>
                <a:latin typeface="Sriracha"/>
              </a:rPr>
              <a:t> </a:t>
            </a:r>
            <a:r>
              <a:rPr lang="en-US" sz="6400" b="1" dirty="0" err="1">
                <a:solidFill>
                  <a:schemeClr val="bg1"/>
                </a:solidFill>
                <a:latin typeface="Sriracha"/>
              </a:rPr>
              <a:t>đền</a:t>
            </a:r>
            <a:r>
              <a:rPr lang="en-US" sz="6400" b="1" dirty="0">
                <a:solidFill>
                  <a:schemeClr val="bg1"/>
                </a:solidFill>
                <a:latin typeface="Sriracha"/>
              </a:rPr>
              <a:t> </a:t>
            </a:r>
            <a:r>
              <a:rPr lang="en-US" sz="6400" b="1" dirty="0" err="1">
                <a:solidFill>
                  <a:schemeClr val="bg1"/>
                </a:solidFill>
                <a:latin typeface="Sriracha"/>
              </a:rPr>
              <a:t>tháp</a:t>
            </a:r>
            <a:r>
              <a:rPr lang="en-US" sz="6400" b="1" dirty="0">
                <a:solidFill>
                  <a:schemeClr val="bg1"/>
                </a:solidFill>
                <a:latin typeface="Sriracha"/>
              </a:rPr>
              <a:t> </a:t>
            </a:r>
            <a:r>
              <a:rPr lang="en-US" sz="6400" b="1" dirty="0" err="1">
                <a:solidFill>
                  <a:schemeClr val="bg1"/>
                </a:solidFill>
                <a:latin typeface="Sriracha"/>
              </a:rPr>
              <a:t>Chăm</a:t>
            </a:r>
            <a:r>
              <a:rPr lang="en-US" sz="6400" b="1" dirty="0">
                <a:solidFill>
                  <a:schemeClr val="bg1"/>
                </a:solidFill>
                <a:latin typeface="Sriracha"/>
              </a:rPr>
              <a:t>-pa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304800" y="342900"/>
            <a:ext cx="9127670" cy="9367158"/>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31341" y="851111"/>
            <a:ext cx="8671781" cy="8371523"/>
          </a:xfrm>
          <a:prstGeom prst="rect">
            <a:avLst/>
          </a:prstGeom>
        </p:spPr>
        <p:txBody>
          <a:bodyPr wrap="square">
            <a:spAutoFit/>
          </a:bodyPr>
          <a:lstStyle/>
          <a:p>
            <a:pPr algn="just">
              <a:spcBef>
                <a:spcPts val="600"/>
              </a:spcBef>
              <a:spcAft>
                <a:spcPts val="600"/>
              </a:spcAft>
            </a:pP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Q</a:t>
            </a:r>
            <a:r>
              <a:rPr lang="vi-VN"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uan sát </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video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sau</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hình 2</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thảo</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nhóm</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trả</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lời</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hỏi</a:t>
            </a: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a:t>
            </a:r>
          </a:p>
          <a:p>
            <a:r>
              <a:rPr lang="nl-NL" sz="4400" b="1" dirty="0">
                <a:solidFill>
                  <a:schemeClr val="bg1"/>
                </a:solidFill>
                <a:latin typeface="Times New Roman" panose="02020603050405020304" pitchFamily="18" charset="0"/>
                <a:cs typeface="Times New Roman" panose="02020603050405020304" pitchFamily="18" charset="0"/>
              </a:rPr>
              <a:t>Câu 1: Vương quốc Chăm -pa được thành lập vào thời gian nào?</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2:  Địa bàn chủ yếu của vương quốc này ở đâu?</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3: Di sản văn hoá tiêu biểu của Vương quốc Chăm-pa là gì?</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4: Kể tên và xác định vị trí của một số đền tháp Chăm-pa trên lược đồ.</a:t>
            </a:r>
            <a:endParaRPr lang="en-US" sz="4400" b="1"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8BCED-EFEA-9349-2B85-E37CABD3DDF8}"/>
            </a:ext>
          </a:extLst>
        </p:cNvPr>
        <p:cNvGrpSpPr/>
        <p:nvPr/>
      </p:nvGrpSpPr>
      <p:grpSpPr>
        <a:xfrm>
          <a:off x="0" y="0"/>
          <a:ext cx="0" cy="0"/>
          <a:chOff x="0" y="0"/>
          <a:chExt cx="0" cy="0"/>
        </a:xfrm>
      </p:grpSpPr>
      <p:grpSp>
        <p:nvGrpSpPr>
          <p:cNvPr id="10" name="Group 7">
            <a:extLst>
              <a:ext uri="{FF2B5EF4-FFF2-40B4-BE49-F238E27FC236}">
                <a16:creationId xmlns:a16="http://schemas.microsoft.com/office/drawing/2014/main" id="{12269603-437A-093B-E359-5F2BCAB8A589}"/>
              </a:ext>
            </a:extLst>
          </p:cNvPr>
          <p:cNvGrpSpPr/>
          <p:nvPr/>
        </p:nvGrpSpPr>
        <p:grpSpPr>
          <a:xfrm>
            <a:off x="304800" y="342900"/>
            <a:ext cx="9127670" cy="9367158"/>
            <a:chOff x="0" y="0"/>
            <a:chExt cx="8264539" cy="2288928"/>
          </a:xfrm>
          <a:solidFill>
            <a:schemeClr val="tx2"/>
          </a:solidFill>
        </p:grpSpPr>
        <p:sp>
          <p:nvSpPr>
            <p:cNvPr id="11" name="Freeform 8">
              <a:extLst>
                <a:ext uri="{FF2B5EF4-FFF2-40B4-BE49-F238E27FC236}">
                  <a16:creationId xmlns:a16="http://schemas.microsoft.com/office/drawing/2014/main" id="{F0FE381E-036B-A462-6F3A-14391166B2AA}"/>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A194D0F2-99CF-46FA-D3F4-BA0D5D76852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1D5AC3B4-1F57-5C7A-634D-7CBBA6F6ACA3}"/>
              </a:ext>
            </a:extLst>
          </p:cNvPr>
          <p:cNvSpPr/>
          <p:nvPr/>
        </p:nvSpPr>
        <p:spPr>
          <a:xfrm>
            <a:off x="531341" y="851111"/>
            <a:ext cx="8671781" cy="7694414"/>
          </a:xfrm>
          <a:prstGeom prst="rect">
            <a:avLst/>
          </a:prstGeom>
        </p:spPr>
        <p:txBody>
          <a:bodyPr wrap="square">
            <a:spAutoFit/>
          </a:bodyPr>
          <a:lstStyle/>
          <a:p>
            <a:pPr algn="ctr">
              <a:spcBef>
                <a:spcPts val="600"/>
              </a:spcBef>
              <a:spcAft>
                <a:spcPts val="600"/>
              </a:spcAft>
            </a:pPr>
            <a:r>
              <a:rPr lang="en-US" sz="4400" b="1"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THẢO LUẬN NHÓM 4</a:t>
            </a:r>
          </a:p>
          <a:p>
            <a:r>
              <a:rPr lang="nl-NL" sz="4400" b="1" dirty="0">
                <a:solidFill>
                  <a:schemeClr val="bg1"/>
                </a:solidFill>
                <a:latin typeface="Times New Roman" panose="02020603050405020304" pitchFamily="18" charset="0"/>
                <a:cs typeface="Times New Roman" panose="02020603050405020304" pitchFamily="18" charset="0"/>
              </a:rPr>
              <a:t>Câu 1: Vương quốc Chăm -pa được thành lập vào thời gian nào?</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2:  Địa bàn chủ yếu của vương quốc này ở đâu?</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3: Di sản văn hoá tiêu biểu của Vương quốc Chăm-pa là gì?</a:t>
            </a:r>
            <a:endParaRPr lang="en-US" sz="4400" b="1" dirty="0">
              <a:solidFill>
                <a:schemeClr val="bg1"/>
              </a:solidFill>
              <a:latin typeface="Times New Roman" panose="02020603050405020304" pitchFamily="18" charset="0"/>
              <a:cs typeface="Times New Roman" panose="02020603050405020304" pitchFamily="18" charset="0"/>
            </a:endParaRPr>
          </a:p>
          <a:p>
            <a:r>
              <a:rPr lang="nl-NL" sz="4400" b="1" dirty="0">
                <a:solidFill>
                  <a:schemeClr val="bg1"/>
                </a:solidFill>
                <a:latin typeface="Times New Roman" panose="02020603050405020304" pitchFamily="18" charset="0"/>
                <a:cs typeface="Times New Roman" panose="02020603050405020304" pitchFamily="18" charset="0"/>
              </a:rPr>
              <a:t>Câu 4: Kể tên và xác định vị trí của một số đền tháp Chăm-pa trên lược đồ.</a:t>
            </a:r>
            <a:endParaRPr lang="en-US" sz="4400" b="1" dirty="0">
              <a:solidFill>
                <a:schemeClr val="bg1"/>
              </a:solidFill>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EE49588-C8C1-D57B-FD9A-193AA1F0F15A}"/>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118791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42A89-C165-35ED-A725-C9D6A4966EAA}"/>
            </a:ext>
          </a:extLst>
        </p:cNvPr>
        <p:cNvGrpSpPr/>
        <p:nvPr/>
      </p:nvGrpSpPr>
      <p:grpSpPr>
        <a:xfrm>
          <a:off x="0" y="0"/>
          <a:ext cx="0" cy="0"/>
          <a:chOff x="0" y="0"/>
          <a:chExt cx="0" cy="0"/>
        </a:xfrm>
      </p:grpSpPr>
      <p:grpSp>
        <p:nvGrpSpPr>
          <p:cNvPr id="6" name="Group 2">
            <a:extLst>
              <a:ext uri="{FF2B5EF4-FFF2-40B4-BE49-F238E27FC236}">
                <a16:creationId xmlns:a16="http://schemas.microsoft.com/office/drawing/2014/main" id="{20EEAD51-DCBC-AA14-3350-FAD99272D0C3}"/>
              </a:ext>
            </a:extLst>
          </p:cNvPr>
          <p:cNvGrpSpPr/>
          <p:nvPr/>
        </p:nvGrpSpPr>
        <p:grpSpPr>
          <a:xfrm>
            <a:off x="646596" y="389360"/>
            <a:ext cx="16994809" cy="9332608"/>
            <a:chOff x="0" y="0"/>
            <a:chExt cx="4475999" cy="2457971"/>
          </a:xfrm>
        </p:grpSpPr>
        <p:sp>
          <p:nvSpPr>
            <p:cNvPr id="7" name="Freeform 3">
              <a:extLst>
                <a:ext uri="{FF2B5EF4-FFF2-40B4-BE49-F238E27FC236}">
                  <a16:creationId xmlns:a16="http://schemas.microsoft.com/office/drawing/2014/main" id="{CBC0F134-D2CB-DEBB-6139-B70AB4985424}"/>
                </a:ext>
              </a:extLst>
            </p:cNvPr>
            <p:cNvSpPr/>
            <p:nvPr/>
          </p:nvSpPr>
          <p:spPr>
            <a:xfrm>
              <a:off x="0" y="0"/>
              <a:ext cx="4475999" cy="2457971"/>
            </a:xfrm>
            <a:custGeom>
              <a:avLst/>
              <a:gdLst/>
              <a:ahLst/>
              <a:cxnLst/>
              <a:rect l="l" t="t" r="r" b="b"/>
              <a:pathLst>
                <a:path w="4475999" h="2457971">
                  <a:moveTo>
                    <a:pt x="15944" y="0"/>
                  </a:moveTo>
                  <a:lnTo>
                    <a:pt x="4460055" y="0"/>
                  </a:lnTo>
                  <a:cubicBezTo>
                    <a:pt x="4468861" y="0"/>
                    <a:pt x="4475999" y="7138"/>
                    <a:pt x="4475999" y="15944"/>
                  </a:cubicBezTo>
                  <a:lnTo>
                    <a:pt x="4475999" y="2442027"/>
                  </a:lnTo>
                  <a:cubicBezTo>
                    <a:pt x="4475999" y="2446255"/>
                    <a:pt x="4474319" y="2450311"/>
                    <a:pt x="4471329" y="2453301"/>
                  </a:cubicBezTo>
                  <a:cubicBezTo>
                    <a:pt x="4468339" y="2456291"/>
                    <a:pt x="4464283" y="2457971"/>
                    <a:pt x="4460055" y="2457971"/>
                  </a:cubicBezTo>
                  <a:lnTo>
                    <a:pt x="15944" y="2457971"/>
                  </a:lnTo>
                  <a:cubicBezTo>
                    <a:pt x="11715" y="2457971"/>
                    <a:pt x="7660" y="2456291"/>
                    <a:pt x="4670" y="2453301"/>
                  </a:cubicBezTo>
                  <a:cubicBezTo>
                    <a:pt x="1680" y="2450311"/>
                    <a:pt x="0" y="2446255"/>
                    <a:pt x="0" y="2442027"/>
                  </a:cubicBezTo>
                  <a:lnTo>
                    <a:pt x="0" y="15944"/>
                  </a:lnTo>
                  <a:cubicBezTo>
                    <a:pt x="0" y="11715"/>
                    <a:pt x="1680" y="7660"/>
                    <a:pt x="4670" y="4670"/>
                  </a:cubicBezTo>
                  <a:cubicBezTo>
                    <a:pt x="7660" y="1680"/>
                    <a:pt x="11715" y="0"/>
                    <a:pt x="15944" y="0"/>
                  </a:cubicBezTo>
                  <a:close/>
                </a:path>
              </a:pathLst>
            </a:custGeom>
            <a:solidFill>
              <a:srgbClr val="5FA9C9"/>
            </a:solidFill>
            <a:ln w="209550" cap="rnd">
              <a:solidFill>
                <a:srgbClr val="FFFFFF"/>
              </a:solidFill>
              <a:prstDash val="solid"/>
              <a:round/>
            </a:ln>
          </p:spPr>
          <p:txBody>
            <a:bodyPr/>
            <a:lstStyle/>
            <a:p>
              <a:endParaRPr lang="en-US"/>
            </a:p>
          </p:txBody>
        </p:sp>
        <p:sp>
          <p:nvSpPr>
            <p:cNvPr id="8" name="TextBox 4">
              <a:extLst>
                <a:ext uri="{FF2B5EF4-FFF2-40B4-BE49-F238E27FC236}">
                  <a16:creationId xmlns:a16="http://schemas.microsoft.com/office/drawing/2014/main" id="{FE501341-8A07-7EEB-9210-7F5238D0DBEB}"/>
                </a:ext>
              </a:extLst>
            </p:cNvPr>
            <p:cNvSpPr txBox="1"/>
            <p:nvPr/>
          </p:nvSpPr>
          <p:spPr>
            <a:xfrm>
              <a:off x="0" y="-38100"/>
              <a:ext cx="4475999" cy="2496071"/>
            </a:xfrm>
            <a:prstGeom prst="rect">
              <a:avLst/>
            </a:prstGeom>
          </p:spPr>
          <p:txBody>
            <a:bodyPr lIns="50800" tIns="50800" rIns="50800" bIns="50800" rtlCol="0" anchor="ctr"/>
            <a:lstStyle/>
            <a:p>
              <a:pPr algn="ctr">
                <a:lnSpc>
                  <a:spcPts val="2659"/>
                </a:lnSpc>
              </a:pPr>
              <a:endParaRPr/>
            </a:p>
          </p:txBody>
        </p:sp>
      </p:grpSp>
      <p:sp>
        <p:nvSpPr>
          <p:cNvPr id="18" name="TextBox 17">
            <a:extLst>
              <a:ext uri="{FF2B5EF4-FFF2-40B4-BE49-F238E27FC236}">
                <a16:creationId xmlns:a16="http://schemas.microsoft.com/office/drawing/2014/main" id="{3CCA95F9-BF64-7430-51AA-2AA1CCEDC555}"/>
              </a:ext>
            </a:extLst>
          </p:cNvPr>
          <p:cNvSpPr txBox="1"/>
          <p:nvPr/>
        </p:nvSpPr>
        <p:spPr>
          <a:xfrm>
            <a:off x="1624188" y="952500"/>
            <a:ext cx="14682612" cy="1323439"/>
          </a:xfrm>
          <a:prstGeom prst="rect">
            <a:avLst/>
          </a:prstGeom>
          <a:noFill/>
        </p:spPr>
        <p:txBody>
          <a:bodyPr wrap="square" rtlCol="0">
            <a:spAutoFit/>
          </a:bodyPr>
          <a:lstStyle/>
          <a:p>
            <a:pPr algn="ctr"/>
            <a:r>
              <a:rPr lang="en-US" sz="8000" b="1" dirty="0">
                <a:solidFill>
                  <a:srgbClr val="FFFF00"/>
                </a:solidFill>
                <a:latin typeface="Times New Roman" panose="02020603050405020304" pitchFamily="18" charset="0"/>
                <a:cs typeface="Times New Roman" panose="02020603050405020304" pitchFamily="18" charset="0"/>
              </a:rPr>
              <a:t>Chia </a:t>
            </a:r>
            <a:r>
              <a:rPr lang="en-US" sz="8000" b="1" dirty="0" err="1">
                <a:solidFill>
                  <a:srgbClr val="FFFF00"/>
                </a:solidFill>
                <a:latin typeface="Times New Roman" panose="02020603050405020304" pitchFamily="18" charset="0"/>
                <a:cs typeface="Times New Roman" panose="02020603050405020304" pitchFamily="18" charset="0"/>
              </a:rPr>
              <a:t>sẻ</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kết</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quả</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thảo</a:t>
            </a:r>
            <a:r>
              <a:rPr lang="en-US" sz="8000" b="1" dirty="0">
                <a:solidFill>
                  <a:srgbClr val="FFFF00"/>
                </a:solidFill>
                <a:latin typeface="Times New Roman" panose="02020603050405020304" pitchFamily="18" charset="0"/>
                <a:cs typeface="Times New Roman" panose="02020603050405020304" pitchFamily="18" charset="0"/>
              </a:rPr>
              <a:t> </a:t>
            </a:r>
            <a:r>
              <a:rPr lang="en-US" sz="8000" b="1" dirty="0" err="1">
                <a:solidFill>
                  <a:srgbClr val="FFFF00"/>
                </a:solidFill>
                <a:latin typeface="Times New Roman" panose="02020603050405020304" pitchFamily="18" charset="0"/>
                <a:cs typeface="Times New Roman" panose="02020603050405020304" pitchFamily="18" charset="0"/>
              </a:rPr>
              <a:t>luận</a:t>
            </a:r>
            <a:endParaRPr lang="en-US" sz="8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413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3">
            <a:extLst>
              <a:ext uri="{FF2B5EF4-FFF2-40B4-BE49-F238E27FC236}">
                <a16:creationId xmlns:a16="http://schemas.microsoft.com/office/drawing/2014/main" id="{BAE03E7C-3434-0CB9-CB3A-EC7ACC0851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 y="6438900"/>
            <a:ext cx="17221200" cy="1911984"/>
          </a:xfrm>
          <a:prstGeom prst="rect">
            <a:avLst/>
          </a:prstGeom>
          <a:effectLst>
            <a:outerShdw blurRad="50800" dist="38100" dir="2700000" algn="tl" rotWithShape="0">
              <a:prstClr val="black">
                <a:alpha val="40000"/>
              </a:prstClr>
            </a:outerShdw>
          </a:effectLst>
        </p:spPr>
      </p:pic>
      <p:pic>
        <p:nvPicPr>
          <p:cNvPr id="8" name="Graphic 13">
            <a:extLst>
              <a:ext uri="{FF2B5EF4-FFF2-40B4-BE49-F238E27FC236}">
                <a16:creationId xmlns:a16="http://schemas.microsoft.com/office/drawing/2014/main" id="{75ABDEE0-B5C0-B319-306D-4CFD8F81B1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6313" y="3702683"/>
            <a:ext cx="17221200" cy="1911984"/>
          </a:xfrm>
          <a:prstGeom prst="rect">
            <a:avLst/>
          </a:prstGeom>
          <a:effectLst>
            <a:outerShdw blurRad="50800" dist="38100" dir="2700000" algn="tl" rotWithShape="0">
              <a:prstClr val="black">
                <a:alpha val="40000"/>
              </a:prstClr>
            </a:outerShdw>
          </a:effectLst>
        </p:spPr>
      </p:pic>
      <p:pic>
        <p:nvPicPr>
          <p:cNvPr id="7" name="Graphic 13">
            <a:extLst>
              <a:ext uri="{FF2B5EF4-FFF2-40B4-BE49-F238E27FC236}">
                <a16:creationId xmlns:a16="http://schemas.microsoft.com/office/drawing/2014/main" id="{B186C6E1-7185-6858-4BC4-171DB2490C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2642" y="1219428"/>
            <a:ext cx="17221200" cy="1911984"/>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1A8C5C01-1A13-9F40-347C-2C9CD8BCFC0F}"/>
              </a:ext>
            </a:extLst>
          </p:cNvPr>
          <p:cNvSpPr/>
          <p:nvPr/>
        </p:nvSpPr>
        <p:spPr>
          <a:xfrm>
            <a:off x="1055913" y="6671617"/>
            <a:ext cx="14548758" cy="1446550"/>
          </a:xfrm>
          <a:prstGeom prst="rect">
            <a:avLst/>
          </a:prstGeom>
        </p:spPr>
        <p:txBody>
          <a:bodyPr wrap="square">
            <a:spAutoFit/>
          </a:bodyPr>
          <a:lstStyle/>
          <a:p>
            <a:r>
              <a:rPr lang="nl-NL" sz="4400" b="1" dirty="0">
                <a:latin typeface="Times New Roman" panose="02020603050405020304" pitchFamily="18" charset="0"/>
                <a:cs typeface="Times New Roman" panose="02020603050405020304" pitchFamily="18" charset="0"/>
              </a:rPr>
              <a:t>Câu 3: Di sản văn hoá tiêu biểu của Vương quốc Chăm-pa là </a:t>
            </a:r>
            <a:r>
              <a:rPr lang="en-US" sz="4400" b="1" dirty="0" err="1">
                <a:latin typeface="Times New Roman" panose="02020603050405020304" pitchFamily="18" charset="0"/>
                <a:cs typeface="Times New Roman" panose="02020603050405020304" pitchFamily="18" charset="0"/>
              </a:rPr>
              <a:t>đền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Tháp</a:t>
            </a:r>
            <a:r>
              <a:rPr lang="en-US" sz="44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E5F0575C-359A-5959-4FB9-F14E7FD66D29}"/>
              </a:ext>
            </a:extLst>
          </p:cNvPr>
          <p:cNvSpPr txBox="1"/>
          <p:nvPr/>
        </p:nvSpPr>
        <p:spPr>
          <a:xfrm>
            <a:off x="990600" y="1790699"/>
            <a:ext cx="17825357" cy="769441"/>
          </a:xfrm>
          <a:prstGeom prst="rect">
            <a:avLst/>
          </a:prstGeom>
          <a:noFill/>
        </p:spPr>
        <p:txBody>
          <a:bodyPr wrap="square">
            <a:spAutoFit/>
          </a:bodyPr>
          <a:lstStyle/>
          <a:p>
            <a:r>
              <a:rPr lang="nl-NL" sz="4400" b="1" dirty="0">
                <a:latin typeface="Times New Roman" panose="02020603050405020304" pitchFamily="18" charset="0"/>
                <a:cs typeface="Times New Roman" panose="02020603050405020304" pitchFamily="18" charset="0"/>
              </a:rPr>
              <a:t>Câu 1: Vương quốc Chăm -pa được thành lập vào </a:t>
            </a:r>
            <a:r>
              <a:rPr lang="en-US" sz="4400" b="1" dirty="0" err="1">
                <a:latin typeface="Times New Roman" panose="02020603050405020304" pitchFamily="18" charset="0"/>
                <a:cs typeface="Times New Roman" panose="02020603050405020304" pitchFamily="18" charset="0"/>
              </a:rPr>
              <a:t>cuối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II.</a:t>
            </a:r>
          </a:p>
        </p:txBody>
      </p:sp>
      <p:sp>
        <p:nvSpPr>
          <p:cNvPr id="6" name="TextBox 5">
            <a:extLst>
              <a:ext uri="{FF2B5EF4-FFF2-40B4-BE49-F238E27FC236}">
                <a16:creationId xmlns:a16="http://schemas.microsoft.com/office/drawing/2014/main" id="{F5D05D3B-BF4B-4B1E-98BF-8D2644A406BE}"/>
              </a:ext>
            </a:extLst>
          </p:cNvPr>
          <p:cNvSpPr txBox="1"/>
          <p:nvPr/>
        </p:nvSpPr>
        <p:spPr>
          <a:xfrm>
            <a:off x="944334" y="3935400"/>
            <a:ext cx="16225158" cy="1446550"/>
          </a:xfrm>
          <a:prstGeom prst="rect">
            <a:avLst/>
          </a:prstGeom>
          <a:noFill/>
        </p:spPr>
        <p:txBody>
          <a:bodyPr wrap="square">
            <a:spAutoFit/>
          </a:bodyPr>
          <a:lstStyle/>
          <a:p>
            <a:r>
              <a:rPr lang="nl-NL" sz="4400" b="1" dirty="0">
                <a:latin typeface="Times New Roman" panose="02020603050405020304" pitchFamily="18" charset="0"/>
                <a:cs typeface="Times New Roman" panose="02020603050405020304" pitchFamily="18" charset="0"/>
              </a:rPr>
              <a:t>Câu 2:  Địa bàn chủ yếu của vương quốc này thuộc một số tỉnh miền Trung Việt nam ngày nay.</a:t>
            </a:r>
          </a:p>
        </p:txBody>
      </p:sp>
    </p:spTree>
    <p:extLst>
      <p:ext uri="{BB962C8B-B14F-4D97-AF65-F5344CB8AC3E}">
        <p14:creationId xmlns:p14="http://schemas.microsoft.com/office/powerpoint/2010/main" val="207295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
                                        <p:tgtEl>
                                          <p:spTgt spid="6"/>
                                        </p:tgtEl>
                                      </p:cBhvr>
                                    </p:animEffec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2010</TotalTime>
  <Words>947</Words>
  <Application>Microsoft Office PowerPoint</Application>
  <PresentationFormat>Custom</PresentationFormat>
  <Paragraphs>66</Paragraphs>
  <Slides>26</Slides>
  <Notes>2</Notes>
  <HiddenSlides>0</HiddenSlides>
  <MMClips>18</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#9Slide02 Noi dung dai</vt:lpstr>
      <vt:lpstr>#9Slide02 Tieu de dai</vt:lpstr>
      <vt:lpstr>#9Slide03 IcielNovecento sans E</vt:lpstr>
      <vt:lpstr>Aachen</vt:lpstr>
      <vt:lpstr>Arial</vt:lpstr>
      <vt:lpstr>Calibri</vt:lpstr>
      <vt:lpstr>Cambria</vt:lpstr>
      <vt:lpstr>Mali</vt:lpstr>
      <vt:lpstr>Roboto Light</vt:lpstr>
      <vt:lpstr>Sriracha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admin</cp:lastModifiedBy>
  <cp:revision>150</cp:revision>
  <dcterms:created xsi:type="dcterms:W3CDTF">2006-08-16T00:00:00Z</dcterms:created>
  <dcterms:modified xsi:type="dcterms:W3CDTF">2025-04-10T14:41:01Z</dcterms:modified>
  <dc:identifier>DAExMhQ9LvI</dc:identifier>
</cp:coreProperties>
</file>