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60" r:id="rId4"/>
    <p:sldId id="263" r:id="rId5"/>
    <p:sldId id="256" r:id="rId6"/>
    <p:sldId id="267" r:id="rId7"/>
    <p:sldId id="268" r:id="rId8"/>
    <p:sldId id="269" r:id="rId9"/>
    <p:sldId id="270" r:id="rId10"/>
    <p:sldId id="271" r:id="rId11"/>
    <p:sldId id="272" r:id="rId12"/>
    <p:sldId id="273" r:id="rId13"/>
    <p:sldId id="275" r:id="rId14"/>
    <p:sldId id="354" r:id="rId15"/>
    <p:sldId id="277" r:id="rId16"/>
    <p:sldId id="278" r:id="rId17"/>
    <p:sldId id="279" r:id="rId18"/>
    <p:sldId id="357" r:id="rId19"/>
    <p:sldId id="358" r:id="rId20"/>
    <p:sldId id="359" r:id="rId21"/>
    <p:sldId id="360" r:id="rId22"/>
    <p:sldId id="361" r:id="rId23"/>
    <p:sldId id="362" r:id="rId24"/>
    <p:sldId id="35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59511-A38D-4514-9A5B-26EFEEDCD4B4}"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B6E60-9EE4-45A7-B212-10F98CCB1D32}" type="slidenum">
              <a:rPr lang="en-US" smtClean="0"/>
              <a:t>‹#›</a:t>
            </a:fld>
            <a:endParaRPr lang="en-US"/>
          </a:p>
        </p:txBody>
      </p:sp>
    </p:spTree>
    <p:extLst>
      <p:ext uri="{BB962C8B-B14F-4D97-AF65-F5344CB8AC3E}">
        <p14:creationId xmlns:p14="http://schemas.microsoft.com/office/powerpoint/2010/main" val="156606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6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09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6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 Đáp án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16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271390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084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4/10/2025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4/10/2025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91"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audio" Target="../media/audio2.wav"/><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79.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5.svg"/><Relationship Id="rId11" Type="http://schemas.openxmlformats.org/officeDocument/2006/relationships/image" Target="../media/image78.png"/><Relationship Id="rId5" Type="http://schemas.openxmlformats.org/officeDocument/2006/relationships/image" Target="../media/image74.png"/><Relationship Id="rId15" Type="http://schemas.openxmlformats.org/officeDocument/2006/relationships/audio" Target="../media/audio1.wav"/><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 Id="rId14" Type="http://schemas.openxmlformats.org/officeDocument/2006/relationships/image" Target="../media/image81.sv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945791" y="407303"/>
            <a:ext cx="10751756" cy="1391544"/>
          </a:xfrm>
          <a:prstGeom prst="rect">
            <a:avLst/>
          </a:prstGeom>
        </p:spPr>
        <p:txBody>
          <a:bodyPr spcFirstLastPara="1" vert="horz" wrap="square" lIns="121900" tIns="121900" rIns="121900" bIns="121900" rtlCol="0" anchor="ctr" anchorCtr="0">
            <a:noAutofit/>
          </a:bodyPr>
          <a:lstStyle/>
          <a:p>
            <a:pPr algn="ctr"/>
            <a:r>
              <a:rPr lang="vi-VN" dirty="0">
                <a:latin typeface="Cambria" panose="02040503050406030204" pitchFamily="18" charset="0"/>
                <a:ea typeface="Assistant"/>
                <a:cs typeface="Assistant"/>
                <a:sym typeface="Assistant"/>
              </a:rPr>
              <a:t> </a:t>
            </a:r>
            <a:r>
              <a:rPr lang="en-US" dirty="0" err="1">
                <a:latin typeface="Cambria" panose="02040503050406030204" pitchFamily="18" charset="0"/>
                <a:ea typeface="Assistant"/>
                <a:cs typeface="Assistant"/>
                <a:sym typeface="Assistant"/>
              </a:rPr>
              <a:t>Một</a:t>
            </a:r>
            <a:r>
              <a:rPr lang="en-US" dirty="0">
                <a:latin typeface="Cambria" panose="02040503050406030204" pitchFamily="18" charset="0"/>
                <a:ea typeface="Assistant"/>
                <a:cs typeface="Assistant"/>
                <a:sym typeface="Assistant"/>
              </a:rPr>
              <a:t> </a:t>
            </a:r>
            <a:r>
              <a:rPr lang="vi-VN" dirty="0">
                <a:latin typeface="Cambria" panose="02040503050406030204" pitchFamily="18" charset="0"/>
                <a:ea typeface="Assistant"/>
                <a:cs typeface="Assistant"/>
                <a:sym typeface="Assistant"/>
              </a:rPr>
              <a:t>số cuộc đấu tranh</a:t>
            </a:r>
            <a:br>
              <a:rPr lang="vi-VN" dirty="0">
                <a:latin typeface="Cambria" panose="02040503050406030204" pitchFamily="18" charset="0"/>
                <a:ea typeface="Assistant"/>
                <a:cs typeface="Assistant"/>
                <a:sym typeface="Assistant"/>
              </a:rPr>
            </a:br>
            <a:r>
              <a:rPr lang="vi-VN" dirty="0">
                <a:latin typeface="Cambria" panose="02040503050406030204" pitchFamily="18" charset="0"/>
                <a:ea typeface="Assistant"/>
                <a:cs typeface="Assistant"/>
                <a:sym typeface="Assistant"/>
              </a:rPr>
              <a:t> tiêu biểu trong thời kì Bắc thuộc</a:t>
            </a:r>
            <a:br>
              <a:rPr lang="vi-VN" dirty="0">
                <a:latin typeface="Cambria" panose="02040503050406030204" pitchFamily="18" charset="0"/>
                <a:ea typeface="Assistant"/>
                <a:cs typeface="Assistant"/>
                <a:sym typeface="Assistant"/>
              </a:rPr>
            </a:br>
            <a:endParaRPr dirty="0">
              <a:latin typeface="SVN-Androgyne" panose="02040603050506020204" pitchFamily="18" charset="0"/>
            </a:endParaRPr>
          </a:p>
        </p:txBody>
      </p:sp>
      <p:sp>
        <p:nvSpPr>
          <p:cNvPr id="4" name="圆角矩形 17">
            <a:extLst>
              <a:ext uri="{FF2B5EF4-FFF2-40B4-BE49-F238E27FC236}">
                <a16:creationId xmlns:a16="http://schemas.microsoft.com/office/drawing/2014/main" id="{9E65FC01-0BAC-942B-3A47-79B7B5848471}"/>
              </a:ext>
            </a:extLst>
          </p:cNvPr>
          <p:cNvSpPr/>
          <p:nvPr/>
        </p:nvSpPr>
        <p:spPr>
          <a:xfrm>
            <a:off x="183831" y="1873246"/>
            <a:ext cx="5615600"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5" name="Google Shape;1439;p54">
            <a:extLst>
              <a:ext uri="{FF2B5EF4-FFF2-40B4-BE49-F238E27FC236}">
                <a16:creationId xmlns:a16="http://schemas.microsoft.com/office/drawing/2014/main" id="{00942D00-71C5-4BDE-0659-FBEBA9F42760}"/>
              </a:ext>
            </a:extLst>
          </p:cNvPr>
          <p:cNvSpPr txBox="1">
            <a:spLocks/>
          </p:cNvSpPr>
          <p:nvPr/>
        </p:nvSpPr>
        <p:spPr>
          <a:xfrm>
            <a:off x="-118789" y="2097025"/>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Lý Bí – Triệu Quang Phục (</a:t>
            </a:r>
            <a:r>
              <a:rPr lang="vi-VN" sz="3467" dirty="0">
                <a:latin typeface="Cambria" panose="02040503050406030204" pitchFamily="18" charset="0"/>
                <a:ea typeface="Cambria" panose="02040503050406030204" pitchFamily="18" charset="0"/>
              </a:rPr>
              <a:t>542 – 602)</a:t>
            </a:r>
            <a:endParaRPr lang="vi-VN" sz="3467" dirty="0">
              <a:solidFill>
                <a:schemeClr val="dk2"/>
              </a:solidFill>
              <a:latin typeface="Cambria" panose="02040503050406030204" pitchFamily="18" charset="0"/>
            </a:endParaRPr>
          </a:p>
        </p:txBody>
      </p:sp>
      <p:sp>
        <p:nvSpPr>
          <p:cNvPr id="6" name="圆角矩形 17">
            <a:extLst>
              <a:ext uri="{FF2B5EF4-FFF2-40B4-BE49-F238E27FC236}">
                <a16:creationId xmlns:a16="http://schemas.microsoft.com/office/drawing/2014/main" id="{604253B8-E017-66B2-484D-82373EFD50D4}"/>
              </a:ext>
            </a:extLst>
          </p:cNvPr>
          <p:cNvSpPr/>
          <p:nvPr/>
        </p:nvSpPr>
        <p:spPr>
          <a:xfrm>
            <a:off x="310722" y="3766983"/>
            <a:ext cx="5511345" cy="103556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Google Shape;1439;p54">
            <a:extLst>
              <a:ext uri="{FF2B5EF4-FFF2-40B4-BE49-F238E27FC236}">
                <a16:creationId xmlns:a16="http://schemas.microsoft.com/office/drawing/2014/main" id="{744A9342-7C2A-D460-B33D-980DCB5C3FCD}"/>
              </a:ext>
            </a:extLst>
          </p:cNvPr>
          <p:cNvSpPr txBox="1">
            <a:spLocks/>
          </p:cNvSpPr>
          <p:nvPr/>
        </p:nvSpPr>
        <p:spPr>
          <a:xfrm>
            <a:off x="-315534" y="3883068"/>
            <a:ext cx="6860199" cy="708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Mai Thúc Loan </a:t>
            </a:r>
          </a:p>
          <a:p>
            <a:pPr algn="ctr"/>
            <a:r>
              <a:rPr lang="vi-VN" sz="3467" dirty="0">
                <a:latin typeface="Cambria" panose="02040503050406030204" pitchFamily="18" charset="0"/>
                <a:ea typeface="Assistant"/>
                <a:cs typeface="Assistant"/>
                <a:sym typeface="Assistant"/>
              </a:rPr>
              <a:t>(</a:t>
            </a:r>
            <a:r>
              <a:rPr lang="vi-VN" sz="3467" dirty="0">
                <a:latin typeface="Cambria" panose="02040503050406030204" pitchFamily="18" charset="0"/>
                <a:ea typeface="Cambria" panose="02040503050406030204" pitchFamily="18" charset="0"/>
              </a:rPr>
              <a:t>712 – 722)</a:t>
            </a:r>
            <a:endParaRPr lang="vi-VN" sz="3467" dirty="0">
              <a:solidFill>
                <a:schemeClr val="dk2"/>
              </a:solidFill>
              <a:latin typeface="Cambria" panose="02040503050406030204" pitchFamily="18" charset="0"/>
            </a:endParaRPr>
          </a:p>
        </p:txBody>
      </p:sp>
      <p:sp>
        <p:nvSpPr>
          <p:cNvPr id="8" name="圆角矩形 17">
            <a:extLst>
              <a:ext uri="{FF2B5EF4-FFF2-40B4-BE49-F238E27FC236}">
                <a16:creationId xmlns:a16="http://schemas.microsoft.com/office/drawing/2014/main" id="{325A62E0-27C5-BD03-1003-EF82EBCD335B}"/>
              </a:ext>
            </a:extLst>
          </p:cNvPr>
          <p:cNvSpPr/>
          <p:nvPr/>
        </p:nvSpPr>
        <p:spPr>
          <a:xfrm>
            <a:off x="6625814" y="1836033"/>
            <a:ext cx="4998196" cy="114326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39;p54">
            <a:extLst>
              <a:ext uri="{FF2B5EF4-FFF2-40B4-BE49-F238E27FC236}">
                <a16:creationId xmlns:a16="http://schemas.microsoft.com/office/drawing/2014/main" id="{63CFF182-C9C7-26F1-4861-89ED0E51F4E5}"/>
              </a:ext>
            </a:extLst>
          </p:cNvPr>
          <p:cNvSpPr txBox="1">
            <a:spLocks/>
          </p:cNvSpPr>
          <p:nvPr/>
        </p:nvSpPr>
        <p:spPr>
          <a:xfrm>
            <a:off x="6018160" y="2169470"/>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Phùng Hưng</a:t>
            </a:r>
          </a:p>
          <a:p>
            <a:pPr algn="ctr"/>
            <a:r>
              <a:rPr lang="vi-VN" sz="3467" dirty="0">
                <a:latin typeface="Cambria" panose="02040503050406030204" pitchFamily="18" charset="0"/>
                <a:ea typeface="Assistant"/>
                <a:cs typeface="Assistant"/>
                <a:sym typeface="Assistant"/>
              </a:rPr>
              <a:t> (</a:t>
            </a:r>
            <a:r>
              <a:rPr lang="vi-VN" sz="3467" dirty="0">
                <a:latin typeface="Cambria" panose="02040503050406030204" pitchFamily="18" charset="0"/>
                <a:ea typeface="Cambria" panose="02040503050406030204" pitchFamily="18" charset="0"/>
              </a:rPr>
              <a:t>766 – 779)</a:t>
            </a:r>
            <a:endParaRPr lang="vi-VN" sz="3467" dirty="0">
              <a:solidFill>
                <a:schemeClr val="dk2"/>
              </a:solidFill>
              <a:latin typeface="Cambria" panose="02040503050406030204" pitchFamily="18" charset="0"/>
            </a:endParaRPr>
          </a:p>
        </p:txBody>
      </p:sp>
      <p:sp>
        <p:nvSpPr>
          <p:cNvPr id="10" name="圆角矩形 17">
            <a:extLst>
              <a:ext uri="{FF2B5EF4-FFF2-40B4-BE49-F238E27FC236}">
                <a16:creationId xmlns:a16="http://schemas.microsoft.com/office/drawing/2014/main" id="{B4FBFD3B-D101-6F59-F483-EA70E9928880}"/>
              </a:ext>
            </a:extLst>
          </p:cNvPr>
          <p:cNvSpPr/>
          <p:nvPr/>
        </p:nvSpPr>
        <p:spPr>
          <a:xfrm>
            <a:off x="6426090" y="3686589"/>
            <a:ext cx="5475111" cy="12081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6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Google Shape;1439;p54">
            <a:extLst>
              <a:ext uri="{FF2B5EF4-FFF2-40B4-BE49-F238E27FC236}">
                <a16:creationId xmlns:a16="http://schemas.microsoft.com/office/drawing/2014/main" id="{B96D681A-5FFA-F4F6-CE9D-8E74676ABBB2}"/>
              </a:ext>
            </a:extLst>
          </p:cNvPr>
          <p:cNvSpPr txBox="1">
            <a:spLocks/>
          </p:cNvSpPr>
          <p:nvPr/>
        </p:nvSpPr>
        <p:spPr>
          <a:xfrm>
            <a:off x="6096000" y="3966103"/>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Khởi nghĩa Khúc Thừa Dụ (905</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
        <p:nvSpPr>
          <p:cNvPr id="12" name="圆角矩形 17">
            <a:extLst>
              <a:ext uri="{FF2B5EF4-FFF2-40B4-BE49-F238E27FC236}">
                <a16:creationId xmlns:a16="http://schemas.microsoft.com/office/drawing/2014/main" id="{ED2C4405-7CC2-AB9C-16EF-4244AB5AB6CE}"/>
              </a:ext>
            </a:extLst>
          </p:cNvPr>
          <p:cNvSpPr/>
          <p:nvPr/>
        </p:nvSpPr>
        <p:spPr>
          <a:xfrm>
            <a:off x="3067088" y="5298530"/>
            <a:ext cx="6057825" cy="9051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defTabSz="1219139">
              <a:defRPr/>
            </a:pPr>
            <a:endParaRPr lang="vi-VN" sz="3467"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Google Shape;1439;p54">
            <a:extLst>
              <a:ext uri="{FF2B5EF4-FFF2-40B4-BE49-F238E27FC236}">
                <a16:creationId xmlns:a16="http://schemas.microsoft.com/office/drawing/2014/main" id="{B9024E5D-80CD-AB0A-CAA5-FCD6801F84AF}"/>
              </a:ext>
            </a:extLst>
          </p:cNvPr>
          <p:cNvSpPr txBox="1">
            <a:spLocks/>
          </p:cNvSpPr>
          <p:nvPr/>
        </p:nvSpPr>
        <p:spPr>
          <a:xfrm>
            <a:off x="2978498" y="5411366"/>
            <a:ext cx="6290969" cy="63732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467" dirty="0">
                <a:latin typeface="Cambria" panose="02040503050406030204" pitchFamily="18" charset="0"/>
                <a:ea typeface="Assistant"/>
                <a:cs typeface="Assistant"/>
                <a:sym typeface="Assistant"/>
              </a:rPr>
              <a:t>Chiến thắng Bạch Đằng (938</a:t>
            </a:r>
            <a:r>
              <a:rPr lang="vi-VN" sz="3467" dirty="0">
                <a:latin typeface="Cambria" panose="02040503050406030204" pitchFamily="18" charset="0"/>
                <a:ea typeface="Cambria" panose="02040503050406030204" pitchFamily="18" charset="0"/>
              </a:rPr>
              <a:t>)</a:t>
            </a:r>
            <a:endParaRPr lang="vi-VN" sz="3467" dirty="0">
              <a:solidFill>
                <a:schemeClr val="dk2"/>
              </a:solidFill>
              <a:latin typeface="Cambria" panose="02040503050406030204" pitchFamily="18" charset="0"/>
            </a:endParaRPr>
          </a:p>
        </p:txBody>
      </p:sp>
    </p:spTree>
    <p:extLst>
      <p:ext uri="{BB962C8B-B14F-4D97-AF65-F5344CB8AC3E}">
        <p14:creationId xmlns:p14="http://schemas.microsoft.com/office/powerpoint/2010/main" val="4210113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10391082" y="362839"/>
            <a:ext cx="1456961" cy="1114432"/>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11697" y="1477271"/>
            <a:ext cx="9223120" cy="5415532"/>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42E3C3-1E25-9087-1B35-6FFE3536615D}"/>
              </a:ext>
            </a:extLst>
          </p:cNvPr>
          <p:cNvSpPr txBox="1"/>
          <p:nvPr/>
        </p:nvSpPr>
        <p:spPr>
          <a:xfrm>
            <a:off x="5214559" y="411011"/>
            <a:ext cx="6393728" cy="5837239"/>
          </a:xfrm>
          <a:prstGeom prst="rect">
            <a:avLst/>
          </a:prstGeom>
          <a:noFill/>
        </p:spPr>
        <p:txBody>
          <a:bodyPr wrap="square" rtlCol="0">
            <a:spAutoFit/>
          </a:bodyPr>
          <a:lstStyle/>
          <a:p>
            <a:r>
              <a:rPr lang="vi-VN" sz="18666" dirty="0">
                <a:ln w="50800">
                  <a:solidFill>
                    <a:schemeClr val="tx2"/>
                  </a:solidFill>
                </a:ln>
                <a:solidFill>
                  <a:srgbClr val="B65440"/>
                </a:solidFill>
                <a:latin typeface="SVN-Androgyne" panose="02040603050506020204" pitchFamily="18" charset="0"/>
              </a:rPr>
              <a:t>Vận dụng</a:t>
            </a:r>
            <a:endParaRPr lang="en-SG" sz="18666"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285380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952" y="18795"/>
            <a:ext cx="12849903" cy="7859415"/>
          </a:xfrm>
          <a:custGeom>
            <a:avLst/>
            <a:gdLst/>
            <a:ahLst/>
            <a:cxnLst/>
            <a:rect l="l" t="t" r="r" b="b"/>
            <a:pathLst>
              <a:path w="19274853" h="11789122">
                <a:moveTo>
                  <a:pt x="0" y="0"/>
                </a:moveTo>
                <a:lnTo>
                  <a:pt x="19274854" y="0"/>
                </a:lnTo>
                <a:lnTo>
                  <a:pt x="19274854" y="11789122"/>
                </a:lnTo>
                <a:lnTo>
                  <a:pt x="0" y="11789122"/>
                </a:lnTo>
                <a:lnTo>
                  <a:pt x="0" y="0"/>
                </a:lnTo>
                <a:close/>
              </a:path>
            </a:pathLst>
          </a:custGeom>
          <a:blipFill>
            <a:blip r:embed="rId2">
              <a:alphaModFix amt="7999"/>
              <a:extLst>
                <a:ext uri="{96DAC541-7B7A-43D3-8B79-37D633B846F1}">
                  <asvg:svgBlip xmlns:asvg="http://schemas.microsoft.com/office/drawing/2016/SVG/main" r:embed="rId3"/>
                </a:ext>
              </a:extLst>
            </a:blip>
            <a:stretch>
              <a:fillRect l="-12657" t="-50982" r="-11420" b="-51882"/>
            </a:stretch>
          </a:blipFill>
        </p:spPr>
        <p:txBody>
          <a:bodyPr/>
          <a:lstStyle/>
          <a:p>
            <a:pPr defTabSz="609585"/>
            <a:endParaRPr lang="en-SG" sz="1200">
              <a:solidFill>
                <a:prstClr val="black"/>
              </a:solidFill>
              <a:latin typeface="Calibri"/>
            </a:endParaRPr>
          </a:p>
        </p:txBody>
      </p:sp>
      <p:sp>
        <p:nvSpPr>
          <p:cNvPr id="11" name="Freeform 11"/>
          <p:cNvSpPr/>
          <p:nvPr/>
        </p:nvSpPr>
        <p:spPr>
          <a:xfrm flipH="1">
            <a:off x="1025259" y="3948502"/>
            <a:ext cx="2893775" cy="1425841"/>
          </a:xfrm>
          <a:custGeom>
            <a:avLst/>
            <a:gdLst/>
            <a:ahLst/>
            <a:cxnLst/>
            <a:rect l="l" t="t" r="r" b="b"/>
            <a:pathLst>
              <a:path w="4340661" h="2138762">
                <a:moveTo>
                  <a:pt x="4340661" y="0"/>
                </a:moveTo>
                <a:lnTo>
                  <a:pt x="0" y="0"/>
                </a:lnTo>
                <a:lnTo>
                  <a:pt x="0" y="2138762"/>
                </a:lnTo>
                <a:lnTo>
                  <a:pt x="4340661" y="2138762"/>
                </a:lnTo>
                <a:lnTo>
                  <a:pt x="434066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endParaRPr lang="en-SG" sz="1200">
              <a:solidFill>
                <a:prstClr val="black"/>
              </a:solidFill>
              <a:latin typeface="Calibri"/>
            </a:endParaRPr>
          </a:p>
        </p:txBody>
      </p:sp>
      <p:sp>
        <p:nvSpPr>
          <p:cNvPr id="12" name="Freeform 12"/>
          <p:cNvSpPr/>
          <p:nvPr/>
        </p:nvSpPr>
        <p:spPr>
          <a:xfrm>
            <a:off x="7461280" y="843113"/>
            <a:ext cx="502779" cy="53383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3" name="Freeform 13"/>
          <p:cNvSpPr/>
          <p:nvPr/>
        </p:nvSpPr>
        <p:spPr>
          <a:xfrm>
            <a:off x="845105" y="3882839"/>
            <a:ext cx="502779" cy="533839"/>
          </a:xfrm>
          <a:custGeom>
            <a:avLst/>
            <a:gdLst/>
            <a:ahLst/>
            <a:cxnLst/>
            <a:rect l="l" t="t" r="r" b="b"/>
            <a:pathLst>
              <a:path w="754167" h="800757">
                <a:moveTo>
                  <a:pt x="0" y="0"/>
                </a:moveTo>
                <a:lnTo>
                  <a:pt x="754168" y="0"/>
                </a:lnTo>
                <a:lnTo>
                  <a:pt x="754168" y="800757"/>
                </a:lnTo>
                <a:lnTo>
                  <a:pt x="0" y="800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4" name="Freeform 14"/>
          <p:cNvSpPr/>
          <p:nvPr/>
        </p:nvSpPr>
        <p:spPr>
          <a:xfrm>
            <a:off x="10570721" y="3084552"/>
            <a:ext cx="363105" cy="385536"/>
          </a:xfrm>
          <a:custGeom>
            <a:avLst/>
            <a:gdLst/>
            <a:ahLst/>
            <a:cxnLst/>
            <a:rect l="l" t="t" r="r" b="b"/>
            <a:pathLst>
              <a:path w="544657" h="578304">
                <a:moveTo>
                  <a:pt x="0" y="0"/>
                </a:moveTo>
                <a:lnTo>
                  <a:pt x="544657" y="0"/>
                </a:lnTo>
                <a:lnTo>
                  <a:pt x="544657" y="578304"/>
                </a:lnTo>
                <a:lnTo>
                  <a:pt x="0" y="578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5" name="Freeform 15"/>
          <p:cNvSpPr/>
          <p:nvPr/>
        </p:nvSpPr>
        <p:spPr>
          <a:xfrm>
            <a:off x="2891292" y="6296503"/>
            <a:ext cx="1620064" cy="712828"/>
          </a:xfrm>
          <a:custGeom>
            <a:avLst/>
            <a:gdLst/>
            <a:ahLst/>
            <a:cxnLst/>
            <a:rect l="l" t="t" r="r" b="b"/>
            <a:pathLst>
              <a:path w="2430096" h="1069242">
                <a:moveTo>
                  <a:pt x="0" y="0"/>
                </a:moveTo>
                <a:lnTo>
                  <a:pt x="2430095" y="0"/>
                </a:lnTo>
                <a:lnTo>
                  <a:pt x="2430095" y="1069242"/>
                </a:lnTo>
                <a:lnTo>
                  <a:pt x="0" y="1069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endParaRPr lang="en-SG" sz="1200">
              <a:solidFill>
                <a:prstClr val="black"/>
              </a:solidFill>
              <a:latin typeface="Calibri"/>
            </a:endParaRPr>
          </a:p>
        </p:txBody>
      </p:sp>
      <p:sp>
        <p:nvSpPr>
          <p:cNvPr id="16" name="Freeform 16"/>
          <p:cNvSpPr/>
          <p:nvPr/>
        </p:nvSpPr>
        <p:spPr>
          <a:xfrm>
            <a:off x="9771309" y="837077"/>
            <a:ext cx="1397787" cy="899667"/>
          </a:xfrm>
          <a:custGeom>
            <a:avLst/>
            <a:gdLst/>
            <a:ahLst/>
            <a:cxnLst/>
            <a:rect l="l" t="t" r="r" b="b"/>
            <a:pathLst>
              <a:path w="2096680" h="1349499">
                <a:moveTo>
                  <a:pt x="0" y="0"/>
                </a:moveTo>
                <a:lnTo>
                  <a:pt x="2096680" y="0"/>
                </a:lnTo>
                <a:lnTo>
                  <a:pt x="2096680" y="1349499"/>
                </a:lnTo>
                <a:lnTo>
                  <a:pt x="0" y="13494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585"/>
            <a:endParaRPr lang="en-SG" sz="1200">
              <a:solidFill>
                <a:prstClr val="black"/>
              </a:solidFill>
              <a:latin typeface="Calibri"/>
            </a:endParaRPr>
          </a:p>
        </p:txBody>
      </p:sp>
      <p:sp>
        <p:nvSpPr>
          <p:cNvPr id="17" name="Freeform 17"/>
          <p:cNvSpPr/>
          <p:nvPr/>
        </p:nvSpPr>
        <p:spPr>
          <a:xfrm>
            <a:off x="2113686" y="5889413"/>
            <a:ext cx="340313" cy="361336"/>
          </a:xfrm>
          <a:custGeom>
            <a:avLst/>
            <a:gdLst/>
            <a:ahLst/>
            <a:cxnLst/>
            <a:rect l="l" t="t" r="r" b="b"/>
            <a:pathLst>
              <a:path w="510469" h="542004">
                <a:moveTo>
                  <a:pt x="0" y="0"/>
                </a:moveTo>
                <a:lnTo>
                  <a:pt x="510469" y="0"/>
                </a:lnTo>
                <a:lnTo>
                  <a:pt x="510469" y="542004"/>
                </a:lnTo>
                <a:lnTo>
                  <a:pt x="0" y="54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SG" sz="1200">
              <a:solidFill>
                <a:prstClr val="black"/>
              </a:solidFill>
              <a:latin typeface="Calibri"/>
            </a:endParaRPr>
          </a:p>
        </p:txBody>
      </p:sp>
      <p:sp>
        <p:nvSpPr>
          <p:cNvPr id="18" name="Freeform 18"/>
          <p:cNvSpPr/>
          <p:nvPr/>
        </p:nvSpPr>
        <p:spPr>
          <a:xfrm>
            <a:off x="8078197" y="1286912"/>
            <a:ext cx="1929411" cy="2334841"/>
          </a:xfrm>
          <a:custGeom>
            <a:avLst/>
            <a:gdLst/>
            <a:ahLst/>
            <a:cxnLst/>
            <a:rect l="l" t="t" r="r" b="b"/>
            <a:pathLst>
              <a:path w="2894116" h="3502261">
                <a:moveTo>
                  <a:pt x="0" y="0"/>
                </a:moveTo>
                <a:lnTo>
                  <a:pt x="2894116" y="0"/>
                </a:lnTo>
                <a:lnTo>
                  <a:pt x="2894116" y="3502261"/>
                </a:lnTo>
                <a:lnTo>
                  <a:pt x="0" y="3502261"/>
                </a:lnTo>
                <a:lnTo>
                  <a:pt x="0" y="0"/>
                </a:lnTo>
                <a:close/>
              </a:path>
            </a:pathLst>
          </a:custGeom>
          <a:blipFill>
            <a:blip r:embed="rId12"/>
            <a:stretch>
              <a:fillRect/>
            </a:stretch>
          </a:blipFill>
        </p:spPr>
        <p:txBody>
          <a:bodyPr/>
          <a:lstStyle/>
          <a:p>
            <a:pPr defTabSz="609585"/>
            <a:endParaRPr lang="en-SG" sz="1200">
              <a:solidFill>
                <a:prstClr val="black"/>
              </a:solidFill>
              <a:latin typeface="Calibri"/>
            </a:endParaRPr>
          </a:p>
        </p:txBody>
      </p:sp>
      <p:grpSp>
        <p:nvGrpSpPr>
          <p:cNvPr id="23" name="Group 22">
            <a:extLst>
              <a:ext uri="{FF2B5EF4-FFF2-40B4-BE49-F238E27FC236}">
                <a16:creationId xmlns:a16="http://schemas.microsoft.com/office/drawing/2014/main" id="{8B8ACB60-E050-E843-9778-1AFC3EF35EEC}"/>
              </a:ext>
            </a:extLst>
          </p:cNvPr>
          <p:cNvGrpSpPr/>
          <p:nvPr/>
        </p:nvGrpSpPr>
        <p:grpSpPr>
          <a:xfrm>
            <a:off x="4169063" y="3882838"/>
            <a:ext cx="6706907" cy="1593397"/>
            <a:chOff x="6253594" y="5824257"/>
            <a:chExt cx="10060360" cy="2390095"/>
          </a:xfrm>
        </p:grpSpPr>
        <p:grpSp>
          <p:nvGrpSpPr>
            <p:cNvPr id="7" name="Group 7"/>
            <p:cNvGrpSpPr/>
            <p:nvPr/>
          </p:nvGrpSpPr>
          <p:grpSpPr>
            <a:xfrm>
              <a:off x="6253594" y="5824257"/>
              <a:ext cx="10060360" cy="2390095"/>
              <a:chOff x="0" y="0"/>
              <a:chExt cx="2474483" cy="587877"/>
            </a:xfrm>
          </p:grpSpPr>
          <p:sp>
            <p:nvSpPr>
              <p:cNvPr id="8" name="Freeform 8"/>
              <p:cNvSpPr/>
              <p:nvPr/>
            </p:nvSpPr>
            <p:spPr>
              <a:xfrm>
                <a:off x="48260" y="4826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121212"/>
              </a:solidFill>
            </p:spPr>
            <p:txBody>
              <a:bodyPr/>
              <a:lstStyle/>
              <a:p>
                <a:pPr defTabSz="609585"/>
                <a:endParaRPr lang="en-SG" sz="1200">
                  <a:solidFill>
                    <a:prstClr val="black"/>
                  </a:solidFill>
                  <a:latin typeface="Calibri"/>
                </a:endParaRPr>
              </a:p>
            </p:txBody>
          </p:sp>
          <p:sp>
            <p:nvSpPr>
              <p:cNvPr id="9" name="Freeform 9"/>
              <p:cNvSpPr/>
              <p:nvPr/>
            </p:nvSpPr>
            <p:spPr>
              <a:xfrm>
                <a:off x="6350" y="635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F86A9D"/>
              </a:solidFill>
            </p:spPr>
            <p:txBody>
              <a:bodyPr/>
              <a:lstStyle/>
              <a:p>
                <a:pPr defTabSz="609585"/>
                <a:endParaRPr lang="en-SG" sz="1200">
                  <a:solidFill>
                    <a:prstClr val="black"/>
                  </a:solidFill>
                  <a:latin typeface="Calibri"/>
                </a:endParaRPr>
              </a:p>
            </p:txBody>
          </p:sp>
          <p:sp>
            <p:nvSpPr>
              <p:cNvPr id="10" name="Freeform 10"/>
              <p:cNvSpPr/>
              <p:nvPr/>
            </p:nvSpPr>
            <p:spPr>
              <a:xfrm>
                <a:off x="0" y="0"/>
                <a:ext cx="2438923" cy="552317"/>
              </a:xfrm>
              <a:custGeom>
                <a:avLst/>
                <a:gdLst/>
                <a:ahLst/>
                <a:cxnLst/>
                <a:rect l="l" t="t" r="r" b="b"/>
                <a:pathLst>
                  <a:path w="2438923" h="552317">
                    <a:moveTo>
                      <a:pt x="2438923" y="552317"/>
                    </a:moveTo>
                    <a:lnTo>
                      <a:pt x="0" y="552317"/>
                    </a:lnTo>
                    <a:lnTo>
                      <a:pt x="0" y="0"/>
                    </a:lnTo>
                    <a:lnTo>
                      <a:pt x="2438923" y="0"/>
                    </a:lnTo>
                    <a:lnTo>
                      <a:pt x="2438923" y="552317"/>
                    </a:lnTo>
                    <a:close/>
                    <a:moveTo>
                      <a:pt x="12700" y="539617"/>
                    </a:moveTo>
                    <a:lnTo>
                      <a:pt x="2426223" y="539617"/>
                    </a:lnTo>
                    <a:lnTo>
                      <a:pt x="2426223" y="12700"/>
                    </a:lnTo>
                    <a:lnTo>
                      <a:pt x="12700" y="12700"/>
                    </a:lnTo>
                    <a:lnTo>
                      <a:pt x="12700" y="539617"/>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20" name="TextBox 20"/>
            <p:cNvSpPr txBox="1"/>
            <p:nvPr/>
          </p:nvSpPr>
          <p:spPr>
            <a:xfrm>
              <a:off x="6527762" y="5977720"/>
              <a:ext cx="9328318" cy="1962074"/>
            </a:xfrm>
            <a:prstGeom prst="rect">
              <a:avLst/>
            </a:prstGeom>
          </p:spPr>
          <p:txBody>
            <a:bodyPr lIns="0" tIns="0" rIns="0" bIns="0" rtlCol="0" anchor="t">
              <a:spAutoFit/>
            </a:bodyPr>
            <a:lstStyle/>
            <a:p>
              <a:pPr algn="ctr" defTabSz="609585">
                <a:lnSpc>
                  <a:spcPts val="10172"/>
                </a:lnSpc>
              </a:pPr>
              <a:r>
                <a:rPr lang="en-US" sz="8476" spc="-305" dirty="0">
                  <a:solidFill>
                    <a:srgbClr val="FFFAF2"/>
                  </a:solidFill>
                  <a:latin typeface="Arimo"/>
                </a:rPr>
                <a:t>AI ĐÚNG</a:t>
              </a:r>
            </a:p>
          </p:txBody>
        </p:sp>
      </p:grpSp>
      <p:sp>
        <p:nvSpPr>
          <p:cNvPr id="21" name="TextBox 21"/>
          <p:cNvSpPr txBox="1"/>
          <p:nvPr/>
        </p:nvSpPr>
        <p:spPr>
          <a:xfrm>
            <a:off x="5216257" y="5754887"/>
            <a:ext cx="6269891" cy="487313"/>
          </a:xfrm>
          <a:prstGeom prst="rect">
            <a:avLst/>
          </a:prstGeom>
        </p:spPr>
        <p:txBody>
          <a:bodyPr wrap="square" lIns="0" tIns="0" rIns="0" bIns="0" rtlCol="0" anchor="t">
            <a:spAutoFit/>
          </a:bodyPr>
          <a:lstStyle/>
          <a:p>
            <a:pPr algn="r" defTabSz="609585">
              <a:lnSpc>
                <a:spcPts val="3827"/>
              </a:lnSpc>
            </a:pPr>
            <a:r>
              <a:rPr lang="en-US" sz="4000" dirty="0" err="1">
                <a:solidFill>
                  <a:srgbClr val="121212"/>
                </a:solidFill>
                <a:latin typeface="Montserrat Bold"/>
              </a:rPr>
              <a:t>Hãy</a:t>
            </a:r>
            <a:r>
              <a:rPr lang="en-US" sz="4000" dirty="0">
                <a:solidFill>
                  <a:srgbClr val="121212"/>
                </a:solidFill>
                <a:latin typeface="Montserrat Bold"/>
              </a:rPr>
              <a:t> </a:t>
            </a:r>
            <a:r>
              <a:rPr lang="en-US" sz="4000" dirty="0" err="1">
                <a:solidFill>
                  <a:srgbClr val="121212"/>
                </a:solidFill>
                <a:latin typeface="Montserrat Bold"/>
              </a:rPr>
              <a:t>chọn</a:t>
            </a:r>
            <a:r>
              <a:rPr lang="en-US" sz="4000" dirty="0">
                <a:solidFill>
                  <a:srgbClr val="121212"/>
                </a:solidFill>
                <a:latin typeface="Montserrat Bold"/>
              </a:rPr>
              <a:t> </a:t>
            </a:r>
            <a:r>
              <a:rPr lang="en-US" sz="4000" dirty="0" err="1">
                <a:solidFill>
                  <a:srgbClr val="121212"/>
                </a:solidFill>
                <a:latin typeface="Montserrat Bold"/>
              </a:rPr>
              <a:t>đáp</a:t>
            </a:r>
            <a:r>
              <a:rPr lang="en-US" sz="4000" dirty="0">
                <a:solidFill>
                  <a:srgbClr val="121212"/>
                </a:solidFill>
                <a:latin typeface="Montserrat Bold"/>
              </a:rPr>
              <a:t> </a:t>
            </a:r>
            <a:r>
              <a:rPr lang="en-US" sz="4000" dirty="0" err="1">
                <a:solidFill>
                  <a:srgbClr val="121212"/>
                </a:solidFill>
                <a:latin typeface="Montserrat Bold"/>
              </a:rPr>
              <a:t>án</a:t>
            </a:r>
            <a:r>
              <a:rPr lang="en-US" sz="4000" dirty="0">
                <a:solidFill>
                  <a:srgbClr val="121212"/>
                </a:solidFill>
                <a:latin typeface="Montserrat Bold"/>
              </a:rPr>
              <a:t> </a:t>
            </a:r>
            <a:r>
              <a:rPr lang="en-US" sz="4000" dirty="0" err="1">
                <a:solidFill>
                  <a:srgbClr val="121212"/>
                </a:solidFill>
                <a:latin typeface="Montserrat Bold"/>
              </a:rPr>
              <a:t>đúng</a:t>
            </a:r>
            <a:r>
              <a:rPr lang="en-US" sz="4000" dirty="0">
                <a:solidFill>
                  <a:srgbClr val="121212"/>
                </a:solidFill>
                <a:latin typeface="Montserrat Bold"/>
              </a:rPr>
              <a:t> !!!</a:t>
            </a:r>
          </a:p>
        </p:txBody>
      </p:sp>
      <p:grpSp>
        <p:nvGrpSpPr>
          <p:cNvPr id="19" name="Group 18">
            <a:extLst>
              <a:ext uri="{FF2B5EF4-FFF2-40B4-BE49-F238E27FC236}">
                <a16:creationId xmlns:a16="http://schemas.microsoft.com/office/drawing/2014/main" id="{1C846D54-7DB6-2647-835A-7D110AD1F05D}"/>
              </a:ext>
            </a:extLst>
          </p:cNvPr>
          <p:cNvGrpSpPr/>
          <p:nvPr/>
        </p:nvGrpSpPr>
        <p:grpSpPr>
          <a:xfrm>
            <a:off x="1347884" y="1736744"/>
            <a:ext cx="6467581" cy="1885008"/>
            <a:chOff x="2021825" y="2605115"/>
            <a:chExt cx="9701371" cy="2827511"/>
          </a:xfrm>
        </p:grpSpPr>
        <p:grpSp>
          <p:nvGrpSpPr>
            <p:cNvPr id="3" name="Group 3"/>
            <p:cNvGrpSpPr/>
            <p:nvPr/>
          </p:nvGrpSpPr>
          <p:grpSpPr>
            <a:xfrm>
              <a:off x="2021825" y="2605115"/>
              <a:ext cx="9701371" cy="2827511"/>
              <a:chOff x="0" y="0"/>
              <a:chExt cx="2386185" cy="695465"/>
            </a:xfrm>
            <a:solidFill>
              <a:srgbClr val="97C1FB"/>
            </a:solidFill>
          </p:grpSpPr>
          <p:sp>
            <p:nvSpPr>
              <p:cNvPr id="4" name="Freeform 4"/>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defTabSz="609585"/>
                <a:endParaRPr lang="en-SG" sz="1200">
                  <a:solidFill>
                    <a:prstClr val="black"/>
                  </a:solidFill>
                  <a:latin typeface="Calibri"/>
                </a:endParaRPr>
              </a:p>
            </p:txBody>
          </p:sp>
          <p:sp>
            <p:nvSpPr>
              <p:cNvPr id="5" name="Freeform 5"/>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defTabSz="609585"/>
                <a:endParaRPr lang="en-SG" sz="1200">
                  <a:solidFill>
                    <a:prstClr val="black"/>
                  </a:solidFill>
                  <a:latin typeface="Calibri"/>
                </a:endParaRPr>
              </a:p>
            </p:txBody>
          </p:sp>
          <p:sp>
            <p:nvSpPr>
              <p:cNvPr id="6" name="Freeform 6"/>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defTabSz="609585"/>
                <a:endParaRPr lang="en-SG" sz="1200">
                  <a:solidFill>
                    <a:prstClr val="black"/>
                  </a:solidFill>
                  <a:latin typeface="Calibri"/>
                </a:endParaRPr>
              </a:p>
            </p:txBody>
          </p:sp>
        </p:grpSp>
        <p:sp>
          <p:nvSpPr>
            <p:cNvPr id="22" name="TextBox 20">
              <a:extLst>
                <a:ext uri="{FF2B5EF4-FFF2-40B4-BE49-F238E27FC236}">
                  <a16:creationId xmlns:a16="http://schemas.microsoft.com/office/drawing/2014/main" id="{F47FAB8C-5DDF-7F42-B832-4200623E5E83}"/>
                </a:ext>
              </a:extLst>
            </p:cNvPr>
            <p:cNvSpPr txBox="1"/>
            <p:nvPr/>
          </p:nvSpPr>
          <p:spPr>
            <a:xfrm>
              <a:off x="2102874" y="3025209"/>
              <a:ext cx="9328317" cy="1962074"/>
            </a:xfrm>
            <a:prstGeom prst="rect">
              <a:avLst/>
            </a:prstGeom>
          </p:spPr>
          <p:txBody>
            <a:bodyPr lIns="0" tIns="0" rIns="0" bIns="0" rtlCol="0" anchor="t">
              <a:spAutoFit/>
            </a:bodyPr>
            <a:lstStyle/>
            <a:p>
              <a:pPr algn="ctr" defTabSz="609585">
                <a:lnSpc>
                  <a:spcPts val="10172"/>
                </a:lnSpc>
              </a:pPr>
              <a:r>
                <a:rPr lang="en-US" sz="8476" spc="-305" dirty="0">
                  <a:solidFill>
                    <a:prstClr val="black"/>
                  </a:solidFill>
                  <a:latin typeface="Arimo"/>
                </a:rPr>
                <a:t>AI NHANH</a:t>
              </a:r>
            </a:p>
          </p:txBody>
        </p:sp>
      </p:grpSp>
    </p:spTree>
    <p:extLst>
      <p:ext uri="{BB962C8B-B14F-4D97-AF65-F5344CB8AC3E}">
        <p14:creationId xmlns:p14="http://schemas.microsoft.com/office/powerpoint/2010/main" val="13087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 y="13568"/>
            <a:ext cx="12475468" cy="2047557"/>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50864" y="333879"/>
            <a:ext cx="6927145" cy="948978"/>
          </a:xfrm>
          <a:prstGeom prst="rect">
            <a:avLst/>
          </a:prstGeom>
        </p:spPr>
        <p:txBody>
          <a:bodyPr lIns="0" tIns="0" rIns="0" bIns="0" rtlCol="0" anchor="t">
            <a:spAutoFit/>
          </a:bodyPr>
          <a:lstStyle/>
          <a:p>
            <a:pPr defTabSz="609585">
              <a:lnSpc>
                <a:spcPts val="7358"/>
              </a:lnSpc>
            </a:pPr>
            <a:r>
              <a:rPr lang="en-US" sz="6689" b="1" u="sng" dirty="0" err="1">
                <a:solidFill>
                  <a:schemeClr val="bg1"/>
                </a:solidFill>
                <a:latin typeface="Cambria" panose="02040503050406030204" pitchFamily="18" charset="0"/>
                <a:ea typeface="Cambria" panose="02040503050406030204" pitchFamily="18" charset="0"/>
              </a:rPr>
              <a:t>Câu</a:t>
            </a:r>
            <a:r>
              <a:rPr lang="en-US" sz="6689" b="1" u="sng" dirty="0">
                <a:solidFill>
                  <a:schemeClr val="bg1"/>
                </a:solidFill>
                <a:latin typeface="Cambria" panose="02040503050406030204" pitchFamily="18" charset="0"/>
                <a:ea typeface="Cambria" panose="02040503050406030204" pitchFamily="18" charset="0"/>
              </a:rPr>
              <a:t> 1</a:t>
            </a:r>
            <a:r>
              <a:rPr lang="en-US" sz="6689" b="1" dirty="0">
                <a:solidFill>
                  <a:schemeClr val="bg1"/>
                </a:solidFill>
                <a:latin typeface="Cambria" panose="02040503050406030204" pitchFamily="18" charset="0"/>
                <a:ea typeface="Cambria" panose="02040503050406030204" pitchFamily="18" charset="0"/>
              </a:rPr>
              <a:t>:</a:t>
            </a:r>
          </a:p>
        </p:txBody>
      </p:sp>
      <p:sp>
        <p:nvSpPr>
          <p:cNvPr id="3" name="Freeform 3"/>
          <p:cNvSpPr/>
          <p:nvPr/>
        </p:nvSpPr>
        <p:spPr>
          <a:xfrm>
            <a:off x="759719"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754639" y="3342446"/>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609585"/>
            <a:endParaRPr lang="en-SG" sz="1200">
              <a:solidFill>
                <a:prstClr val="black"/>
              </a:solidFill>
              <a:latin typeface="Calibri"/>
            </a:endParaRPr>
          </a:p>
        </p:txBody>
      </p:sp>
      <p:sp>
        <p:nvSpPr>
          <p:cNvPr id="5" name="Freeform 5"/>
          <p:cNvSpPr/>
          <p:nvPr/>
        </p:nvSpPr>
        <p:spPr>
          <a:xfrm>
            <a:off x="685801"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1" name="TextBox 11"/>
          <p:cNvSpPr txBox="1"/>
          <p:nvPr/>
        </p:nvSpPr>
        <p:spPr>
          <a:xfrm>
            <a:off x="954529" y="3927916"/>
            <a:ext cx="2707284" cy="1038746"/>
          </a:xfrm>
          <a:prstGeom prst="rect">
            <a:avLst/>
          </a:prstGeom>
        </p:spPr>
        <p:txBody>
          <a:bodyPr lIns="0" tIns="0" rIns="0" bIns="0" rtlCol="0" anchor="t">
            <a:spAutoFit/>
          </a:bodyPr>
          <a:lstStyle/>
          <a:p>
            <a:pPr algn="ctr" defTabSz="609585">
              <a:lnSpc>
                <a:spcPts val="8120"/>
              </a:lnSpc>
            </a:pPr>
            <a:r>
              <a:rPr lang="vi-VN" sz="5800" dirty="0">
                <a:solidFill>
                  <a:srgbClr val="121212"/>
                </a:solidFill>
                <a:latin typeface="Cloud Soft Bold"/>
              </a:rPr>
              <a:t>40</a:t>
            </a:r>
            <a:endParaRPr lang="en-US" sz="5800" dirty="0">
              <a:solidFill>
                <a:srgbClr val="121212"/>
              </a:solidFill>
              <a:latin typeface="Cloud Soft Bold"/>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97C1FA"/>
          </a:solidFill>
        </p:spPr>
        <p:txBody>
          <a:bodyPr/>
          <a:lstStyle/>
          <a:p>
            <a:pPr defTabSz="609585"/>
            <a:endParaRPr lang="en-SG" sz="1200">
              <a:solidFill>
                <a:prstClr val="black"/>
              </a:solidFill>
              <a:latin typeface="Calibri"/>
            </a:endParaRPr>
          </a:p>
        </p:txBody>
      </p:sp>
      <p:sp>
        <p:nvSpPr>
          <p:cNvPr id="15" name="Freeform 15"/>
          <p:cNvSpPr/>
          <p:nvPr/>
        </p:nvSpPr>
        <p:spPr>
          <a:xfrm>
            <a:off x="447363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6" name="TextBox 16"/>
          <p:cNvSpPr txBox="1"/>
          <p:nvPr/>
        </p:nvSpPr>
        <p:spPr>
          <a:xfrm>
            <a:off x="4742359" y="3945272"/>
            <a:ext cx="2707284" cy="1013098"/>
          </a:xfrm>
          <a:prstGeom prst="rect">
            <a:avLst/>
          </a:prstGeom>
        </p:spPr>
        <p:txBody>
          <a:bodyPr lIns="0" tIns="0" rIns="0" bIns="0" rtlCol="0" anchor="t">
            <a:spAutoFit/>
          </a:bodyPr>
          <a:lstStyle/>
          <a:p>
            <a:pPr algn="ctr" defTabSz="609585">
              <a:lnSpc>
                <a:spcPts val="7933"/>
              </a:lnSpc>
            </a:pPr>
            <a:r>
              <a:rPr lang="vi-VN" sz="5667" dirty="0">
                <a:solidFill>
                  <a:srgbClr val="121212"/>
                </a:solidFill>
                <a:latin typeface="Cloud Soft Bold"/>
              </a:rPr>
              <a:t>938</a:t>
            </a:r>
            <a:endParaRPr lang="en-US" sz="5667" dirty="0">
              <a:solidFill>
                <a:srgbClr val="121212"/>
              </a:solidFill>
              <a:latin typeface="Cloud Soft Bold"/>
            </a:endParaRPr>
          </a:p>
        </p:txBody>
      </p:sp>
      <p:sp>
        <p:nvSpPr>
          <p:cNvPr id="18" name="Freeform 18"/>
          <p:cNvSpPr/>
          <p:nvPr/>
        </p:nvSpPr>
        <p:spPr>
          <a:xfrm>
            <a:off x="8335381"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271189"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609585"/>
            <a:endParaRPr lang="en-SG" sz="1200">
              <a:solidFill>
                <a:prstClr val="black"/>
              </a:solidFill>
              <a:latin typeface="Calibri"/>
            </a:endParaRPr>
          </a:p>
        </p:txBody>
      </p:sp>
      <p:sp>
        <p:nvSpPr>
          <p:cNvPr id="20" name="Freeform 20"/>
          <p:cNvSpPr/>
          <p:nvPr/>
        </p:nvSpPr>
        <p:spPr>
          <a:xfrm>
            <a:off x="826146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530190" y="3945272"/>
            <a:ext cx="2707284" cy="1013098"/>
          </a:xfrm>
          <a:prstGeom prst="rect">
            <a:avLst/>
          </a:prstGeom>
        </p:spPr>
        <p:txBody>
          <a:bodyPr lIns="0" tIns="0" rIns="0" bIns="0" rtlCol="0" anchor="t">
            <a:spAutoFit/>
          </a:bodyPr>
          <a:lstStyle/>
          <a:p>
            <a:pPr algn="ctr" defTabSz="609585">
              <a:lnSpc>
                <a:spcPts val="7933"/>
              </a:lnSpc>
            </a:pPr>
            <a:r>
              <a:rPr lang="vi-VN" sz="5667" dirty="0">
                <a:solidFill>
                  <a:srgbClr val="121212"/>
                </a:solidFill>
                <a:latin typeface="Cloud Soft Bold"/>
              </a:rPr>
              <a:t>248</a:t>
            </a:r>
            <a:endParaRPr lang="en-US" sz="5667" dirty="0">
              <a:solidFill>
                <a:srgbClr val="121212"/>
              </a:solidFill>
              <a:latin typeface="Cloud Soft Bold"/>
            </a:endParaRPr>
          </a:p>
        </p:txBody>
      </p:sp>
      <p:sp>
        <p:nvSpPr>
          <p:cNvPr id="22" name="Freeform 22"/>
          <p:cNvSpPr/>
          <p:nvPr/>
        </p:nvSpPr>
        <p:spPr>
          <a:xfrm rot="203393">
            <a:off x="10508818" y="723318"/>
            <a:ext cx="2725037" cy="1342700"/>
          </a:xfrm>
          <a:custGeom>
            <a:avLst/>
            <a:gdLst/>
            <a:ahLst/>
            <a:cxnLst/>
            <a:rect l="l" t="t" r="r" b="b"/>
            <a:pathLst>
              <a:path w="4087556" h="2014050">
                <a:moveTo>
                  <a:pt x="0" y="0"/>
                </a:moveTo>
                <a:lnTo>
                  <a:pt x="4087556" y="0"/>
                </a:lnTo>
                <a:lnTo>
                  <a:pt x="4087556" y="2014051"/>
                </a:lnTo>
                <a:lnTo>
                  <a:pt x="0" y="2014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585"/>
            <a:endParaRPr lang="en-SG" sz="1200">
              <a:solidFill>
                <a:prstClr val="black"/>
              </a:solidFill>
              <a:latin typeface="Calibri"/>
            </a:endParaRPr>
          </a:p>
        </p:txBody>
      </p:sp>
      <p:sp>
        <p:nvSpPr>
          <p:cNvPr id="23" name="Freeform 23"/>
          <p:cNvSpPr/>
          <p:nvPr/>
        </p:nvSpPr>
        <p:spPr>
          <a:xfrm>
            <a:off x="10873496" y="543776"/>
            <a:ext cx="913667" cy="305664"/>
          </a:xfrm>
          <a:custGeom>
            <a:avLst/>
            <a:gdLst/>
            <a:ahLst/>
            <a:cxnLst/>
            <a:rect l="l" t="t" r="r" b="b"/>
            <a:pathLst>
              <a:path w="1370500" h="458495">
                <a:moveTo>
                  <a:pt x="0" y="0"/>
                </a:moveTo>
                <a:lnTo>
                  <a:pt x="1370500" y="0"/>
                </a:lnTo>
                <a:lnTo>
                  <a:pt x="1370500" y="458495"/>
                </a:lnTo>
                <a:lnTo>
                  <a:pt x="0" y="4584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5" name="Freeform 25"/>
          <p:cNvSpPr/>
          <p:nvPr/>
        </p:nvSpPr>
        <p:spPr>
          <a:xfrm rot="-975842">
            <a:off x="8777246" y="511382"/>
            <a:ext cx="269628" cy="250509"/>
          </a:xfrm>
          <a:custGeom>
            <a:avLst/>
            <a:gdLst/>
            <a:ahLst/>
            <a:cxnLst/>
            <a:rect l="l" t="t" r="r" b="b"/>
            <a:pathLst>
              <a:path w="404442" h="375763">
                <a:moveTo>
                  <a:pt x="0" y="0"/>
                </a:moveTo>
                <a:lnTo>
                  <a:pt x="404442" y="0"/>
                </a:lnTo>
                <a:lnTo>
                  <a:pt x="404442" y="375763"/>
                </a:lnTo>
                <a:lnTo>
                  <a:pt x="0" y="3757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85"/>
            <a:endParaRPr lang="en-SG" sz="1200">
              <a:solidFill>
                <a:prstClr val="black"/>
              </a:solidFill>
              <a:latin typeface="Calibri"/>
            </a:endParaRPr>
          </a:p>
        </p:txBody>
      </p:sp>
      <p:sp>
        <p:nvSpPr>
          <p:cNvPr id="27" name="Freeform 27"/>
          <p:cNvSpPr/>
          <p:nvPr/>
        </p:nvSpPr>
        <p:spPr>
          <a:xfrm>
            <a:off x="2057713"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2028786"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2024403"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942257" y="20774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2" name="TextBox 11">
            <a:extLst>
              <a:ext uri="{FF2B5EF4-FFF2-40B4-BE49-F238E27FC236}">
                <a16:creationId xmlns:a16="http://schemas.microsoft.com/office/drawing/2014/main"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37" name="Freeform 37"/>
          <p:cNvSpPr/>
          <p:nvPr/>
        </p:nvSpPr>
        <p:spPr>
          <a:xfrm>
            <a:off x="9632526" y="249653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603601" y="246761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599218" y="2463229"/>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3" name="TextBox 11">
            <a:extLst>
              <a:ext uri="{FF2B5EF4-FFF2-40B4-BE49-F238E27FC236}">
                <a16:creationId xmlns:a16="http://schemas.microsoft.com/office/drawing/2014/main" id="{0C6A329C-55EC-034E-B22C-619A42900065}"/>
              </a:ext>
            </a:extLst>
          </p:cNvPr>
          <p:cNvSpPr txBox="1"/>
          <p:nvPr/>
        </p:nvSpPr>
        <p:spPr>
          <a:xfrm>
            <a:off x="8546845" y="21350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
        <p:nvSpPr>
          <p:cNvPr id="44" name="TextBox 11">
            <a:extLst>
              <a:ext uri="{FF2B5EF4-FFF2-40B4-BE49-F238E27FC236}">
                <a16:creationId xmlns:a16="http://schemas.microsoft.com/office/drawing/2014/main" id="{109FABC9-148B-E54D-B369-32121973B437}"/>
              </a:ext>
            </a:extLst>
          </p:cNvPr>
          <p:cNvSpPr txBox="1"/>
          <p:nvPr/>
        </p:nvSpPr>
        <p:spPr>
          <a:xfrm>
            <a:off x="1849634" y="88375"/>
            <a:ext cx="9937529" cy="2077492"/>
          </a:xfrm>
          <a:prstGeom prst="rect">
            <a:avLst/>
          </a:prstGeom>
        </p:spPr>
        <p:txBody>
          <a:bodyPr wrap="square" lIns="0" tIns="0" rIns="0" bIns="0" rtlCol="0" anchor="t">
            <a:spAutoFit/>
          </a:bodyPr>
          <a:lstStyle/>
          <a:p>
            <a:pPr algn="ctr" defTabSz="609585">
              <a:lnSpc>
                <a:spcPts val="8120"/>
              </a:lnSpc>
            </a:pPr>
            <a:r>
              <a:rPr lang="vi-VN" sz="5600" b="1" dirty="0">
                <a:solidFill>
                  <a:prstClr val="white"/>
                </a:solidFill>
                <a:latin typeface="Cambria" panose="02040503050406030204" pitchFamily="18" charset="0"/>
                <a:ea typeface="Cambria" panose="02040503050406030204" pitchFamily="18" charset="0"/>
              </a:rPr>
              <a:t>Khởi nghĩa Hai Bà Trưng</a:t>
            </a:r>
          </a:p>
          <a:p>
            <a:pPr algn="ctr" defTabSz="609585">
              <a:lnSpc>
                <a:spcPts val="8120"/>
              </a:lnSpc>
            </a:pPr>
            <a:r>
              <a:rPr lang="vi-VN" sz="5600" b="1" dirty="0">
                <a:solidFill>
                  <a:prstClr val="white"/>
                </a:solidFill>
                <a:latin typeface="Cambria" panose="02040503050406030204" pitchFamily="18" charset="0"/>
                <a:ea typeface="Cambria" panose="02040503050406030204" pitchFamily="18" charset="0"/>
              </a:rPr>
              <a:t> diễn ra vào năm nào?</a:t>
            </a:r>
            <a:endParaRPr lang="en-US" sz="56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9323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92D050"/>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4"/>
                                        </p:tgtEl>
                                        <p:attrNameLst>
                                          <p:attrName>fillcolor</p:attrName>
                                        </p:attrNameLst>
                                      </p:cBhvr>
                                      <p:to>
                                        <a:srgbClr val="92D050"/>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3"/>
                                        </p:tgtEl>
                                        <p:attrNameLst>
                                          <p:attrName>fillcolor</p:attrName>
                                        </p:attrNameLst>
                                      </p:cBhvr>
                                      <p:to>
                                        <a:srgbClr val="C00000"/>
                                      </p:to>
                                    </p:animClr>
                                    <p:set>
                                      <p:cBhvr>
                                        <p:cTn id="18" dur="2000" fill="hold"/>
                                        <p:tgtEl>
                                          <p:spTgt spid="33"/>
                                        </p:tgtEl>
                                        <p:attrNameLst>
                                          <p:attrName>fill.type</p:attrName>
                                        </p:attrNameLst>
                                      </p:cBhvr>
                                      <p:to>
                                        <p:strVal val="solid"/>
                                      </p:to>
                                    </p:set>
                                    <p:set>
                                      <p:cBhvr>
                                        <p:cTn id="19" dur="2000" fill="hold"/>
                                        <p:tgtEl>
                                          <p:spTgt spid="3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20" presetID="1" presetClass="emph" presetSubtype="2" fill="hold" nodeType="withEffect">
                                  <p:stCondLst>
                                    <p:cond delay="0"/>
                                  </p:stCondLst>
                                  <p:childTnLst>
                                    <p:animClr clrSpc="rgb" dir="cw">
                                      <p:cBhvr>
                                        <p:cTn id="21" dur="2000" fill="hold"/>
                                        <p:tgtEl>
                                          <p:spTgt spid="14"/>
                                        </p:tgtEl>
                                        <p:attrNameLst>
                                          <p:attrName>fillcolor</p:attrName>
                                        </p:attrNameLst>
                                      </p:cBhvr>
                                      <p:to>
                                        <a:srgbClr val="C00000"/>
                                      </p:to>
                                    </p:animClr>
                                    <p:set>
                                      <p:cBhvr>
                                        <p:cTn id="22" dur="2000" fill="hold"/>
                                        <p:tgtEl>
                                          <p:spTgt spid="14"/>
                                        </p:tgtEl>
                                        <p:attrNameLst>
                                          <p:attrName>fill.type</p:attrName>
                                        </p:attrNameLst>
                                      </p:cBhvr>
                                      <p:to>
                                        <p:strVal val="solid"/>
                                      </p:to>
                                    </p:set>
                                    <p:set>
                                      <p:cBhvr>
                                        <p:cTn id="23"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36081" y="3274587"/>
            <a:ext cx="3439547"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216630" y="3289406"/>
            <a:ext cx="3787829" cy="2276988"/>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algn="ctr" defTabSz="609585"/>
            <a:r>
              <a:rPr lang="vi-VN" sz="4000" b="1" dirty="0">
                <a:solidFill>
                  <a:prstClr val="black"/>
                </a:solidFill>
                <a:latin typeface="Cambria" panose="02040503050406030204" pitchFamily="18" charset="0"/>
                <a:ea typeface="Cambria" panose="02040503050406030204" pitchFamily="18" charset="0"/>
              </a:rPr>
              <a:t>Khởi nghĩa Thúc Thừa Dụ ( 905</a:t>
            </a:r>
            <a:r>
              <a:rPr lang="vi-VN" sz="4000" dirty="0">
                <a:solidFill>
                  <a:prstClr val="black"/>
                </a:solidFill>
                <a:latin typeface="Cambria" panose="02040503050406030204" pitchFamily="18" charset="0"/>
                <a:ea typeface="Cambria" panose="02040503050406030204" pitchFamily="18" charset="0"/>
              </a:rPr>
              <a:t>)</a:t>
            </a:r>
            <a:endParaRPr lang="en-SG" sz="4000" dirty="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236081" y="3264862"/>
            <a:ext cx="3768377"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grpSp>
        <p:nvGrpSpPr>
          <p:cNvPr id="6" name="Group 6"/>
          <p:cNvGrpSpPr/>
          <p:nvPr/>
        </p:nvGrpSpPr>
        <p:grpSpPr>
          <a:xfrm>
            <a:off x="410678" y="206621"/>
            <a:ext cx="11658457" cy="1822776"/>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 y="10685"/>
            <a:ext cx="12636225" cy="1897955"/>
          </a:xfrm>
          <a:prstGeom prst="rect">
            <a:avLst/>
          </a:prstGeom>
        </p:spPr>
        <p:txBody>
          <a:bodyPr wrap="square" lIns="0" tIns="0" rIns="0" bIns="0" rtlCol="0" anchor="t">
            <a:spAutoFit/>
          </a:bodyPr>
          <a:lstStyle/>
          <a:p>
            <a:pPr algn="ctr" defTabSz="609585">
              <a:lnSpc>
                <a:spcPts val="7358"/>
              </a:lnSpc>
            </a:pPr>
            <a:r>
              <a:rPr lang="en-US" sz="3733" b="1" u="sng" dirty="0" err="1">
                <a:solidFill>
                  <a:schemeClr val="bg1"/>
                </a:solidFill>
                <a:latin typeface="Cambria" panose="02040503050406030204" pitchFamily="18" charset="0"/>
                <a:ea typeface="Cambria" panose="02040503050406030204" pitchFamily="18" charset="0"/>
              </a:rPr>
              <a:t>Câu</a:t>
            </a:r>
            <a:r>
              <a:rPr lang="en-US" sz="3733" b="1" u="sng" dirty="0">
                <a:solidFill>
                  <a:schemeClr val="bg1"/>
                </a:solidFill>
                <a:latin typeface="Cambria" panose="02040503050406030204" pitchFamily="18" charset="0"/>
                <a:ea typeface="Cambria" panose="02040503050406030204" pitchFamily="18" charset="0"/>
              </a:rPr>
              <a:t> </a:t>
            </a:r>
            <a:r>
              <a:rPr lang="vi-VN" sz="3733" b="1" u="sng" dirty="0">
                <a:solidFill>
                  <a:schemeClr val="bg1"/>
                </a:solidFill>
                <a:latin typeface="Cambria" panose="02040503050406030204" pitchFamily="18" charset="0"/>
                <a:ea typeface="Cambria" panose="02040503050406030204" pitchFamily="18" charset="0"/>
              </a:rPr>
              <a:t>2</a:t>
            </a:r>
            <a:r>
              <a:rPr lang="en-US" sz="3733" b="1" dirty="0">
                <a:solidFill>
                  <a:schemeClr val="bg1"/>
                </a:solidFill>
                <a:latin typeface="Cambria" panose="02040503050406030204" pitchFamily="18" charset="0"/>
                <a:ea typeface="Cambria" panose="02040503050406030204" pitchFamily="18" charset="0"/>
              </a:rPr>
              <a:t>:</a:t>
            </a:r>
            <a:r>
              <a:rPr lang="vi-VN" sz="3733" dirty="0">
                <a:latin typeface="Cambria" panose="02040503050406030204" pitchFamily="18" charset="0"/>
                <a:ea typeface="Cambria" panose="02040503050406030204" pitchFamily="18" charset="0"/>
              </a:rPr>
              <a:t> </a:t>
            </a:r>
            <a:r>
              <a:rPr lang="vi-VN" sz="3733" b="1" dirty="0">
                <a:solidFill>
                  <a:schemeClr val="bg1"/>
                </a:solidFill>
                <a:latin typeface="Cambria" panose="02040503050406030204" pitchFamily="18" charset="0"/>
                <a:ea typeface="Cambria" panose="02040503050406030204" pitchFamily="18" charset="0"/>
              </a:rPr>
              <a:t>Chiến thắng nào đã kết thúc thời kì Bắc thuộc, </a:t>
            </a:r>
          </a:p>
          <a:p>
            <a:pPr algn="ctr" defTabSz="609585">
              <a:lnSpc>
                <a:spcPts val="7358"/>
              </a:lnSpc>
            </a:pPr>
            <a:r>
              <a:rPr lang="vi-VN" sz="3733" b="1" dirty="0">
                <a:solidFill>
                  <a:schemeClr val="bg1"/>
                </a:solidFill>
                <a:latin typeface="Cambria" panose="02040503050406030204" pitchFamily="18" charset="0"/>
                <a:ea typeface="Cambria" panose="02040503050406030204" pitchFamily="18" charset="0"/>
              </a:rPr>
              <a:t>mở ra thời kì độc lập, tự chủ lâu dài của dân tộc ta?</a:t>
            </a:r>
            <a:endParaRPr lang="en-US" sz="3733" b="1" dirty="0">
              <a:solidFill>
                <a:schemeClr val="bg1"/>
              </a:solidFill>
              <a:latin typeface="Cambria" panose="02040503050406030204" pitchFamily="18" charset="0"/>
              <a:ea typeface="Cambria" panose="02040503050406030204" pitchFamily="18" charset="0"/>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609585"/>
            <a:endParaRPr lang="en-SG" sz="1200">
              <a:solidFill>
                <a:prstClr val="black"/>
              </a:solidFill>
              <a:latin typeface="Calibri"/>
            </a:endParaRPr>
          </a:p>
        </p:txBody>
      </p:sp>
      <p:sp>
        <p:nvSpPr>
          <p:cNvPr id="15" name="Freeform 15"/>
          <p:cNvSpPr/>
          <p:nvPr/>
        </p:nvSpPr>
        <p:spPr>
          <a:xfrm>
            <a:off x="4473632" y="3319094"/>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609585"/>
            <a:endParaRPr lang="en-SG" sz="1200">
              <a:solidFill>
                <a:prstClr val="black"/>
              </a:solidFill>
              <a:latin typeface="Calibri"/>
            </a:endParaRPr>
          </a:p>
        </p:txBody>
      </p:sp>
      <p:sp>
        <p:nvSpPr>
          <p:cNvPr id="16" name="TextBox 16"/>
          <p:cNvSpPr txBox="1"/>
          <p:nvPr/>
        </p:nvSpPr>
        <p:spPr>
          <a:xfrm>
            <a:off x="4715125" y="3411176"/>
            <a:ext cx="2707284" cy="2026196"/>
          </a:xfrm>
          <a:prstGeom prst="rect">
            <a:avLst/>
          </a:prstGeom>
        </p:spPr>
        <p:txBody>
          <a:bodyPr lIns="0" tIns="0" rIns="0" bIns="0" rtlCol="0" anchor="t">
            <a:spAutoFit/>
          </a:bodyPr>
          <a:lstStyle/>
          <a:p>
            <a:pPr algn="ctr" defTabSz="609585">
              <a:lnSpc>
                <a:spcPts val="7933"/>
              </a:lnSpc>
            </a:pPr>
            <a:r>
              <a:rPr lang="vi-VN" sz="4000" b="1" dirty="0">
                <a:solidFill>
                  <a:srgbClr val="121212"/>
                </a:solidFill>
                <a:latin typeface="Cambria" panose="02040503050406030204" pitchFamily="18" charset="0"/>
                <a:ea typeface="Cambria" panose="02040503050406030204" pitchFamily="18" charset="0"/>
              </a:rPr>
              <a:t>Khởi nghĩa Lí Bí</a:t>
            </a:r>
            <a:endParaRPr lang="en-US" sz="4000" b="1" dirty="0">
              <a:solidFill>
                <a:srgbClr val="121212"/>
              </a:solidFill>
              <a:latin typeface="Cambria" panose="02040503050406030204" pitchFamily="18" charset="0"/>
              <a:ea typeface="Cambria" panose="02040503050406030204" pitchFamily="18" charset="0"/>
            </a:endParaRPr>
          </a:p>
        </p:txBody>
      </p:sp>
      <p:sp>
        <p:nvSpPr>
          <p:cNvPr id="18" name="Freeform 18"/>
          <p:cNvSpPr/>
          <p:nvPr/>
        </p:nvSpPr>
        <p:spPr>
          <a:xfrm>
            <a:off x="8335380" y="3393013"/>
            <a:ext cx="3620539"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271188" y="3328819"/>
            <a:ext cx="3620539" cy="2291807"/>
          </a:xfrm>
          <a:custGeom>
            <a:avLst/>
            <a:gdLst/>
            <a:ahLst/>
            <a:cxnLst/>
            <a:rect l="l" t="t" r="r" b="b"/>
            <a:pathLst>
              <a:path w="2070169" h="1496277">
                <a:moveTo>
                  <a:pt x="0" y="0"/>
                </a:moveTo>
                <a:lnTo>
                  <a:pt x="2070169" y="0"/>
                </a:lnTo>
                <a:lnTo>
                  <a:pt x="2070169" y="1496277"/>
                </a:lnTo>
                <a:lnTo>
                  <a:pt x="0" y="1496277"/>
                </a:lnTo>
                <a:close/>
              </a:path>
            </a:pathLst>
          </a:custGeom>
          <a:solidFill>
            <a:srgbClr val="97C1FB"/>
          </a:solidFill>
        </p:spPr>
        <p:txBody>
          <a:bodyPr/>
          <a:lstStyle/>
          <a:p>
            <a:pPr defTabSz="609585"/>
            <a:endParaRPr lang="en-VN" sz="1200" dirty="0">
              <a:solidFill>
                <a:prstClr val="black"/>
              </a:solidFill>
              <a:latin typeface="Calibri"/>
            </a:endParaRPr>
          </a:p>
        </p:txBody>
      </p:sp>
      <p:sp>
        <p:nvSpPr>
          <p:cNvPr id="20" name="Freeform 20"/>
          <p:cNvSpPr/>
          <p:nvPr/>
        </p:nvSpPr>
        <p:spPr>
          <a:xfrm>
            <a:off x="8261462" y="3319094"/>
            <a:ext cx="3630265"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283833" y="3366435"/>
            <a:ext cx="3639991" cy="2026196"/>
          </a:xfrm>
          <a:prstGeom prst="rect">
            <a:avLst/>
          </a:prstGeom>
        </p:spPr>
        <p:txBody>
          <a:bodyPr wrap="square" lIns="0" tIns="0" rIns="0" bIns="0" rtlCol="0" anchor="t">
            <a:spAutoFit/>
          </a:bodyPr>
          <a:lstStyle/>
          <a:p>
            <a:pPr algn="ctr" defTabSz="609585">
              <a:lnSpc>
                <a:spcPts val="7933"/>
              </a:lnSpc>
            </a:pPr>
            <a:r>
              <a:rPr lang="vi-VN" sz="3733" b="1" dirty="0">
                <a:solidFill>
                  <a:srgbClr val="121212"/>
                </a:solidFill>
                <a:latin typeface="Cambria" panose="02040503050406030204" pitchFamily="18" charset="0"/>
                <a:ea typeface="Cambria" panose="02040503050406030204" pitchFamily="18" charset="0"/>
              </a:rPr>
              <a:t>Trận chiến </a:t>
            </a:r>
          </a:p>
          <a:p>
            <a:pPr algn="ctr" defTabSz="609585">
              <a:lnSpc>
                <a:spcPts val="7933"/>
              </a:lnSpc>
            </a:pPr>
            <a:r>
              <a:rPr lang="vi-VN" sz="3733" b="1" dirty="0">
                <a:solidFill>
                  <a:srgbClr val="121212"/>
                </a:solidFill>
                <a:latin typeface="Cambria" panose="02040503050406030204" pitchFamily="18" charset="0"/>
                <a:ea typeface="Cambria" panose="02040503050406030204" pitchFamily="18" charset="0"/>
              </a:rPr>
              <a:t>Bạch Đằng (938)</a:t>
            </a:r>
            <a:endParaRPr lang="en-US" sz="3733" b="1" dirty="0">
              <a:solidFill>
                <a:srgbClr val="121212"/>
              </a:solidFill>
              <a:latin typeface="Cambria" panose="02040503050406030204" pitchFamily="18" charset="0"/>
              <a:ea typeface="Cambria" panose="02040503050406030204" pitchFamily="18" charset="0"/>
            </a:endParaRPr>
          </a:p>
        </p:txBody>
      </p:sp>
      <p:sp>
        <p:nvSpPr>
          <p:cNvPr id="27" name="Freeform 27"/>
          <p:cNvSpPr/>
          <p:nvPr/>
        </p:nvSpPr>
        <p:spPr>
          <a:xfrm>
            <a:off x="2057713"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2028786"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2024403"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7" name="Freeform 37"/>
          <p:cNvSpPr/>
          <p:nvPr/>
        </p:nvSpPr>
        <p:spPr>
          <a:xfrm>
            <a:off x="9632526" y="249653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603601" y="246761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599218" y="2463229"/>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942257" y="20774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42" name="TextBox 11">
            <a:extLst>
              <a:ext uri="{FF2B5EF4-FFF2-40B4-BE49-F238E27FC236}">
                <a16:creationId xmlns:a16="http://schemas.microsoft.com/office/drawing/2014/main"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43" name="TextBox 11">
            <a:extLst>
              <a:ext uri="{FF2B5EF4-FFF2-40B4-BE49-F238E27FC236}">
                <a16:creationId xmlns:a16="http://schemas.microsoft.com/office/drawing/2014/main" id="{0C6A329C-55EC-034E-B22C-619A42900065}"/>
              </a:ext>
            </a:extLst>
          </p:cNvPr>
          <p:cNvSpPr txBox="1"/>
          <p:nvPr/>
        </p:nvSpPr>
        <p:spPr>
          <a:xfrm>
            <a:off x="8546845" y="2135064"/>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Tree>
    <p:extLst>
      <p:ext uri="{BB962C8B-B14F-4D97-AF65-F5344CB8AC3E}">
        <p14:creationId xmlns:p14="http://schemas.microsoft.com/office/powerpoint/2010/main" val="3469509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1" presetClass="emph" presetSubtype="2" fill="hold" nodeType="withEffect">
                                  <p:stCondLst>
                                    <p:cond delay="0"/>
                                  </p:stCondLst>
                                  <p:childTnLst>
                                    <p:animClr clrSpc="rgb" dir="cw">
                                      <p:cBhvr>
                                        <p:cTn id="10" dur="2000" fill="hold"/>
                                        <p:tgtEl>
                                          <p:spTgt spid="19"/>
                                        </p:tgtEl>
                                        <p:attrNameLst>
                                          <p:attrName>fillcolor</p:attrName>
                                        </p:attrNameLst>
                                      </p:cBhvr>
                                      <p:to>
                                        <a:srgbClr val="92D050"/>
                                      </p:to>
                                    </p:animClr>
                                    <p:set>
                                      <p:cBhvr>
                                        <p:cTn id="11" dur="2000" fill="hold"/>
                                        <p:tgtEl>
                                          <p:spTgt spid="19"/>
                                        </p:tgtEl>
                                        <p:attrNameLst>
                                          <p:attrName>fill.type</p:attrName>
                                        </p:attrNameLst>
                                      </p:cBhvr>
                                      <p:to>
                                        <p:strVal val="solid"/>
                                      </p:to>
                                    </p:set>
                                    <p:set>
                                      <p:cBhvr>
                                        <p:cTn id="12"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4"/>
                                        </p:tgtEl>
                                        <p:attrNameLst>
                                          <p:attrName>fillcolor</p:attrName>
                                        </p:attrNameLst>
                                      </p:cBhvr>
                                      <p:to>
                                        <a:schemeClr val="accent2"/>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33"/>
                                        </p:tgtEl>
                                        <p:attrNameLst>
                                          <p:attrName>fillcolor</p:attrName>
                                        </p:attrNameLst>
                                      </p:cBhvr>
                                      <p:to>
                                        <a:schemeClr val="accent2"/>
                                      </p:to>
                                    </p:animClr>
                                    <p:set>
                                      <p:cBhvr>
                                        <p:cTn id="22" dur="2000" fill="hold"/>
                                        <p:tgtEl>
                                          <p:spTgt spid="33"/>
                                        </p:tgtEl>
                                        <p:attrNameLst>
                                          <p:attrName>fill.type</p:attrName>
                                        </p:attrNameLst>
                                      </p:cBhvr>
                                      <p:to>
                                        <p:strVal val="solid"/>
                                      </p:to>
                                    </p:set>
                                    <p:set>
                                      <p:cBhvr>
                                        <p:cTn id="23" dur="2000" fill="hold"/>
                                        <p:tgtEl>
                                          <p:spTgt spid="3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
                                        </p:tgtEl>
                                        <p:attrNameLst>
                                          <p:attrName>fillcolor</p:attrName>
                                        </p:attrNameLst>
                                      </p:cBhvr>
                                      <p:to>
                                        <a:schemeClr val="accent2"/>
                                      </p:to>
                                    </p:animClr>
                                    <p:set>
                                      <p:cBhvr>
                                        <p:cTn id="29" dur="2000" fill="hold"/>
                                        <p:tgtEl>
                                          <p:spTgt spid="4"/>
                                        </p:tgtEl>
                                        <p:attrNameLst>
                                          <p:attrName>fill.type</p:attrName>
                                        </p:attrNameLst>
                                      </p:cBhvr>
                                      <p:to>
                                        <p:strVal val="solid"/>
                                      </p:to>
                                    </p:set>
                                    <p:set>
                                      <p:cBhvr>
                                        <p:cTn id="30" dur="2000" fill="hold"/>
                                        <p:tgtEl>
                                          <p:spTgt spid="4"/>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8"/>
                                        </p:tgtEl>
                                        <p:attrNameLst>
                                          <p:attrName>fillcolor</p:attrName>
                                        </p:attrNameLst>
                                      </p:cBhvr>
                                      <p:to>
                                        <a:schemeClr val="accent2"/>
                                      </p:to>
                                    </p:animClr>
                                    <p:set>
                                      <p:cBhvr>
                                        <p:cTn id="33" dur="2000" fill="hold"/>
                                        <p:tgtEl>
                                          <p:spTgt spid="28"/>
                                        </p:tgtEl>
                                        <p:attrNameLst>
                                          <p:attrName>fill.type</p:attrName>
                                        </p:attrNameLst>
                                      </p:cBhvr>
                                      <p:to>
                                        <p:strVal val="solid"/>
                                      </p:to>
                                    </p:set>
                                    <p:set>
                                      <p:cBhvr>
                                        <p:cTn id="34" dur="2000" fill="hold"/>
                                        <p:tgtEl>
                                          <p:spTgt spid="28"/>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2677656"/>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r"/>
            <a:r>
              <a:rPr lang="vi-VN" b="0" i="1"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6227" y="3493194"/>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4" name="Freeform 4"/>
          <p:cNvSpPr/>
          <p:nvPr/>
        </p:nvSpPr>
        <p:spPr>
          <a:xfrm>
            <a:off x="282035" y="3429001"/>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609585"/>
            <a:endParaRPr lang="en-SG" sz="1200">
              <a:solidFill>
                <a:prstClr val="black"/>
              </a:solidFill>
              <a:latin typeface="Calibri"/>
            </a:endParaRPr>
          </a:p>
        </p:txBody>
      </p:sp>
      <p:sp>
        <p:nvSpPr>
          <p:cNvPr id="5" name="Freeform 5"/>
          <p:cNvSpPr/>
          <p:nvPr/>
        </p:nvSpPr>
        <p:spPr>
          <a:xfrm>
            <a:off x="272309" y="3419275"/>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grpSp>
        <p:nvGrpSpPr>
          <p:cNvPr id="6" name="Group 6"/>
          <p:cNvGrpSpPr/>
          <p:nvPr/>
        </p:nvGrpSpPr>
        <p:grpSpPr>
          <a:xfrm>
            <a:off x="-101611" y="-136407"/>
            <a:ext cx="12475468" cy="2047557"/>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609585"/>
              <a:endParaRPr lang="en-SG" sz="1200">
                <a:solidFill>
                  <a:prstClr val="black"/>
                </a:solidFill>
                <a:latin typeface="Calibri"/>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9" name="TextBox 9"/>
          <p:cNvSpPr txBox="1"/>
          <p:nvPr/>
        </p:nvSpPr>
        <p:spPr>
          <a:xfrm>
            <a:off x="185968" y="256444"/>
            <a:ext cx="6927145" cy="948978"/>
          </a:xfrm>
          <a:prstGeom prst="rect">
            <a:avLst/>
          </a:prstGeom>
        </p:spPr>
        <p:txBody>
          <a:bodyPr lIns="0" tIns="0" rIns="0" bIns="0" rtlCol="0" anchor="t">
            <a:spAutoFit/>
          </a:bodyPr>
          <a:lstStyle/>
          <a:p>
            <a:pPr defTabSz="609585">
              <a:lnSpc>
                <a:spcPts val="7358"/>
              </a:lnSpc>
            </a:pPr>
            <a:r>
              <a:rPr lang="en-US" sz="6000" b="1" u="sng" dirty="0" err="1">
                <a:solidFill>
                  <a:schemeClr val="bg1"/>
                </a:solidFill>
                <a:latin typeface="Cambria" panose="02040503050406030204" pitchFamily="18" charset="0"/>
                <a:ea typeface="Cambria" panose="02040503050406030204" pitchFamily="18" charset="0"/>
              </a:rPr>
              <a:t>Câu</a:t>
            </a:r>
            <a:r>
              <a:rPr lang="en-US" sz="6000" b="1" u="sng" dirty="0">
                <a:solidFill>
                  <a:schemeClr val="bg1"/>
                </a:solidFill>
                <a:latin typeface="Cambria" panose="02040503050406030204" pitchFamily="18" charset="0"/>
                <a:ea typeface="Cambria" panose="02040503050406030204" pitchFamily="18" charset="0"/>
              </a:rPr>
              <a:t> </a:t>
            </a:r>
            <a:r>
              <a:rPr lang="vi-VN" sz="6000" b="1" u="sng" dirty="0">
                <a:solidFill>
                  <a:schemeClr val="bg1"/>
                </a:solidFill>
                <a:latin typeface="Cambria" panose="02040503050406030204" pitchFamily="18" charset="0"/>
                <a:ea typeface="Cambria" panose="02040503050406030204" pitchFamily="18" charset="0"/>
              </a:rPr>
              <a:t>3</a:t>
            </a:r>
            <a:r>
              <a:rPr lang="en-US" sz="6000" b="1" dirty="0">
                <a:solidFill>
                  <a:schemeClr val="bg1"/>
                </a:solidFill>
                <a:latin typeface="Cambria" panose="02040503050406030204" pitchFamily="18" charset="0"/>
                <a:ea typeface="Cambria" panose="02040503050406030204" pitchFamily="18" charset="0"/>
              </a:rPr>
              <a:t>:</a:t>
            </a:r>
          </a:p>
        </p:txBody>
      </p:sp>
      <p:sp>
        <p:nvSpPr>
          <p:cNvPr id="11" name="TextBox 11"/>
          <p:cNvSpPr txBox="1"/>
          <p:nvPr/>
        </p:nvSpPr>
        <p:spPr>
          <a:xfrm>
            <a:off x="528763" y="3726158"/>
            <a:ext cx="2707284" cy="2077492"/>
          </a:xfrm>
          <a:prstGeom prst="rect">
            <a:avLst/>
          </a:prstGeom>
        </p:spPr>
        <p:txBody>
          <a:bodyPr lIns="0" tIns="0" rIns="0" bIns="0" rtlCol="0" anchor="t">
            <a:spAutoFit/>
          </a:bodyPr>
          <a:lstStyle/>
          <a:p>
            <a:pPr algn="ctr" defTabSz="609585">
              <a:lnSpc>
                <a:spcPts val="8120"/>
              </a:lnSpc>
            </a:pPr>
            <a:r>
              <a:rPr lang="vi-VN" sz="5333" b="1" dirty="0">
                <a:solidFill>
                  <a:srgbClr val="121212"/>
                </a:solidFill>
                <a:latin typeface="Cambria" panose="02040503050406030204" pitchFamily="18" charset="0"/>
                <a:ea typeface="Cambria" panose="02040503050406030204" pitchFamily="18" charset="0"/>
              </a:rPr>
              <a:t>Phùng Hưng</a:t>
            </a:r>
            <a:endParaRPr lang="en-US" sz="5333" b="1" dirty="0">
              <a:solidFill>
                <a:srgbClr val="121212"/>
              </a:solidFill>
              <a:latin typeface="Cambria" panose="02040503050406030204" pitchFamily="18" charset="0"/>
              <a:ea typeface="Cambria" panose="02040503050406030204" pitchFamily="18" charset="0"/>
            </a:endParaRPr>
          </a:p>
        </p:txBody>
      </p:sp>
      <p:sp>
        <p:nvSpPr>
          <p:cNvPr id="13" name="Freeform 13"/>
          <p:cNvSpPr/>
          <p:nvPr/>
        </p:nvSpPr>
        <p:spPr>
          <a:xfrm>
            <a:off x="4547550" y="339301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609585"/>
            <a:endParaRPr lang="en-SG" sz="1200">
              <a:solidFill>
                <a:prstClr val="black"/>
              </a:solidFill>
              <a:latin typeface="Calibri"/>
            </a:endParaRPr>
          </a:p>
        </p:txBody>
      </p:sp>
      <p:sp>
        <p:nvSpPr>
          <p:cNvPr id="14" name="Freeform 14"/>
          <p:cNvSpPr/>
          <p:nvPr/>
        </p:nvSpPr>
        <p:spPr>
          <a:xfrm>
            <a:off x="4483358" y="3328819"/>
            <a:ext cx="3781535" cy="2291807"/>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609585"/>
            <a:endParaRPr lang="en-SG" sz="1200">
              <a:solidFill>
                <a:prstClr val="black"/>
              </a:solidFill>
              <a:latin typeface="Calibri"/>
            </a:endParaRPr>
          </a:p>
        </p:txBody>
      </p:sp>
      <p:sp>
        <p:nvSpPr>
          <p:cNvPr id="15" name="Freeform 15"/>
          <p:cNvSpPr/>
          <p:nvPr/>
        </p:nvSpPr>
        <p:spPr>
          <a:xfrm>
            <a:off x="4473631" y="3319094"/>
            <a:ext cx="3781535"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609585"/>
            <a:endParaRPr lang="en-SG" sz="1200">
              <a:solidFill>
                <a:prstClr val="black"/>
              </a:solidFill>
              <a:latin typeface="Calibri"/>
            </a:endParaRPr>
          </a:p>
        </p:txBody>
      </p:sp>
      <p:sp>
        <p:nvSpPr>
          <p:cNvPr id="16" name="TextBox 16"/>
          <p:cNvSpPr txBox="1"/>
          <p:nvPr/>
        </p:nvSpPr>
        <p:spPr>
          <a:xfrm>
            <a:off x="4457213" y="3916928"/>
            <a:ext cx="3856487" cy="1013098"/>
          </a:xfrm>
          <a:prstGeom prst="rect">
            <a:avLst/>
          </a:prstGeom>
        </p:spPr>
        <p:txBody>
          <a:bodyPr wrap="square" lIns="0" tIns="0" rIns="0" bIns="0" rtlCol="0" anchor="t">
            <a:spAutoFit/>
          </a:bodyPr>
          <a:lstStyle/>
          <a:p>
            <a:pPr algn="ctr" defTabSz="609585">
              <a:lnSpc>
                <a:spcPts val="7933"/>
              </a:lnSpc>
            </a:pPr>
            <a:r>
              <a:rPr lang="vi-VN" sz="4267" b="1" dirty="0">
                <a:solidFill>
                  <a:srgbClr val="121212"/>
                </a:solidFill>
                <a:latin typeface="Cambria" panose="02040503050406030204" pitchFamily="18" charset="0"/>
                <a:ea typeface="Cambria" panose="02040503050406030204" pitchFamily="18" charset="0"/>
              </a:rPr>
              <a:t>Mai Thúc Loan</a:t>
            </a:r>
            <a:endParaRPr lang="en-US" sz="4267" b="1" dirty="0">
              <a:solidFill>
                <a:srgbClr val="121212"/>
              </a:solidFill>
              <a:latin typeface="Cambria" panose="02040503050406030204" pitchFamily="18" charset="0"/>
              <a:ea typeface="Cambria" panose="02040503050406030204" pitchFamily="18" charset="0"/>
            </a:endParaRPr>
          </a:p>
        </p:txBody>
      </p:sp>
      <p:sp>
        <p:nvSpPr>
          <p:cNvPr id="18" name="Freeform 18"/>
          <p:cNvSpPr/>
          <p:nvPr/>
        </p:nvSpPr>
        <p:spPr>
          <a:xfrm>
            <a:off x="8708293" y="3391246"/>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19" name="Freeform 19"/>
          <p:cNvSpPr/>
          <p:nvPr/>
        </p:nvSpPr>
        <p:spPr>
          <a:xfrm>
            <a:off x="8644101" y="3327053"/>
            <a:ext cx="3170820" cy="2291807"/>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609585"/>
            <a:endParaRPr lang="en-SG" sz="1200">
              <a:solidFill>
                <a:prstClr val="black"/>
              </a:solidFill>
              <a:latin typeface="Calibri"/>
            </a:endParaRPr>
          </a:p>
        </p:txBody>
      </p:sp>
      <p:sp>
        <p:nvSpPr>
          <p:cNvPr id="20" name="Freeform 20"/>
          <p:cNvSpPr/>
          <p:nvPr/>
        </p:nvSpPr>
        <p:spPr>
          <a:xfrm>
            <a:off x="8634374" y="3317327"/>
            <a:ext cx="3190273" cy="2311260"/>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609585"/>
            <a:endParaRPr lang="en-SG" sz="1200">
              <a:solidFill>
                <a:prstClr val="black"/>
              </a:solidFill>
              <a:latin typeface="Calibri"/>
            </a:endParaRPr>
          </a:p>
        </p:txBody>
      </p:sp>
      <p:sp>
        <p:nvSpPr>
          <p:cNvPr id="21" name="TextBox 21"/>
          <p:cNvSpPr txBox="1"/>
          <p:nvPr/>
        </p:nvSpPr>
        <p:spPr>
          <a:xfrm>
            <a:off x="8903102" y="3943506"/>
            <a:ext cx="2707284" cy="1013098"/>
          </a:xfrm>
          <a:prstGeom prst="rect">
            <a:avLst/>
          </a:prstGeom>
        </p:spPr>
        <p:txBody>
          <a:bodyPr lIns="0" tIns="0" rIns="0" bIns="0" rtlCol="0" anchor="t">
            <a:spAutoFit/>
          </a:bodyPr>
          <a:lstStyle/>
          <a:p>
            <a:pPr algn="ctr" defTabSz="609585">
              <a:lnSpc>
                <a:spcPts val="7933"/>
              </a:lnSpc>
            </a:pPr>
            <a:r>
              <a:rPr lang="vi-VN" sz="5333" b="1" dirty="0">
                <a:solidFill>
                  <a:srgbClr val="121212"/>
                </a:solidFill>
                <a:latin typeface="Cambria" panose="02040503050406030204" pitchFamily="18" charset="0"/>
                <a:ea typeface="Cambria" panose="02040503050406030204" pitchFamily="18" charset="0"/>
              </a:rPr>
              <a:t>Lí Bí</a:t>
            </a:r>
            <a:endParaRPr lang="en-US" sz="5333" b="1" dirty="0">
              <a:solidFill>
                <a:srgbClr val="121212"/>
              </a:solidFill>
              <a:latin typeface="Cambria" panose="02040503050406030204" pitchFamily="18" charset="0"/>
              <a:ea typeface="Cambria" panose="02040503050406030204" pitchFamily="18" charset="0"/>
            </a:endParaRPr>
          </a:p>
        </p:txBody>
      </p:sp>
      <p:sp>
        <p:nvSpPr>
          <p:cNvPr id="27" name="Freeform 27"/>
          <p:cNvSpPr/>
          <p:nvPr/>
        </p:nvSpPr>
        <p:spPr>
          <a:xfrm>
            <a:off x="1644221" y="2528456"/>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28" name="Freeform 28"/>
          <p:cNvSpPr/>
          <p:nvPr/>
        </p:nvSpPr>
        <p:spPr>
          <a:xfrm>
            <a:off x="1615294" y="2499529"/>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29" name="Freeform 29"/>
          <p:cNvSpPr/>
          <p:nvPr/>
        </p:nvSpPr>
        <p:spPr>
          <a:xfrm>
            <a:off x="1610911" y="2495146"/>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2" name="Freeform 32"/>
          <p:cNvSpPr/>
          <p:nvPr/>
        </p:nvSpPr>
        <p:spPr>
          <a:xfrm>
            <a:off x="5845544" y="2428274"/>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3" name="Freeform 33"/>
          <p:cNvSpPr/>
          <p:nvPr/>
        </p:nvSpPr>
        <p:spPr>
          <a:xfrm>
            <a:off x="5816617" y="2399348"/>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4" name="Freeform 34"/>
          <p:cNvSpPr/>
          <p:nvPr/>
        </p:nvSpPr>
        <p:spPr>
          <a:xfrm>
            <a:off x="5812234" y="2394965"/>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7" name="Freeform 37"/>
          <p:cNvSpPr/>
          <p:nvPr/>
        </p:nvSpPr>
        <p:spPr>
          <a:xfrm>
            <a:off x="10005438" y="2494772"/>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38" name="Freeform 38"/>
          <p:cNvSpPr/>
          <p:nvPr/>
        </p:nvSpPr>
        <p:spPr>
          <a:xfrm>
            <a:off x="9976513" y="2465845"/>
            <a:ext cx="534225" cy="546873"/>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609585"/>
            <a:endParaRPr lang="en-SG" sz="1200">
              <a:solidFill>
                <a:prstClr val="black"/>
              </a:solidFill>
              <a:latin typeface="Calibri"/>
            </a:endParaRPr>
          </a:p>
        </p:txBody>
      </p:sp>
      <p:sp>
        <p:nvSpPr>
          <p:cNvPr id="39" name="Freeform 39"/>
          <p:cNvSpPr/>
          <p:nvPr/>
        </p:nvSpPr>
        <p:spPr>
          <a:xfrm>
            <a:off x="9972130" y="2461462"/>
            <a:ext cx="542991" cy="55563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609585"/>
            <a:endParaRPr lang="en-SG" sz="1200">
              <a:solidFill>
                <a:prstClr val="black"/>
              </a:solidFill>
              <a:latin typeface="Calibri"/>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528765" y="2177645"/>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A</a:t>
            </a:r>
          </a:p>
        </p:txBody>
      </p:sp>
      <p:sp>
        <p:nvSpPr>
          <p:cNvPr id="42" name="TextBox 11">
            <a:extLst>
              <a:ext uri="{FF2B5EF4-FFF2-40B4-BE49-F238E27FC236}">
                <a16:creationId xmlns:a16="http://schemas.microsoft.com/office/drawing/2014/main" id="{6D32C50F-F05E-9749-9C65-3326142192F2}"/>
              </a:ext>
            </a:extLst>
          </p:cNvPr>
          <p:cNvSpPr txBox="1"/>
          <p:nvPr/>
        </p:nvSpPr>
        <p:spPr>
          <a:xfrm>
            <a:off x="4730087" y="2077291"/>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B</a:t>
            </a:r>
          </a:p>
        </p:txBody>
      </p:sp>
      <p:sp>
        <p:nvSpPr>
          <p:cNvPr id="43" name="TextBox 11">
            <a:extLst>
              <a:ext uri="{FF2B5EF4-FFF2-40B4-BE49-F238E27FC236}">
                <a16:creationId xmlns:a16="http://schemas.microsoft.com/office/drawing/2014/main" id="{0C6A329C-55EC-034E-B22C-619A42900065}"/>
              </a:ext>
            </a:extLst>
          </p:cNvPr>
          <p:cNvSpPr txBox="1"/>
          <p:nvPr/>
        </p:nvSpPr>
        <p:spPr>
          <a:xfrm>
            <a:off x="8919757" y="2133297"/>
            <a:ext cx="2707284" cy="1038746"/>
          </a:xfrm>
          <a:prstGeom prst="rect">
            <a:avLst/>
          </a:prstGeom>
        </p:spPr>
        <p:txBody>
          <a:bodyPr lIns="0" tIns="0" rIns="0" bIns="0" rtlCol="0" anchor="t">
            <a:spAutoFit/>
          </a:bodyPr>
          <a:lstStyle/>
          <a:p>
            <a:pPr algn="ctr" defTabSz="609585">
              <a:lnSpc>
                <a:spcPts val="8120"/>
              </a:lnSpc>
            </a:pPr>
            <a:r>
              <a:rPr lang="en-US" sz="3000" dirty="0">
                <a:solidFill>
                  <a:srgbClr val="121212"/>
                </a:solidFill>
                <a:latin typeface="Cloud Soft Bold"/>
              </a:rPr>
              <a:t>C</a:t>
            </a:r>
          </a:p>
        </p:txBody>
      </p:sp>
      <p:sp>
        <p:nvSpPr>
          <p:cNvPr id="44" name="TextBox 11">
            <a:extLst>
              <a:ext uri="{FF2B5EF4-FFF2-40B4-BE49-F238E27FC236}">
                <a16:creationId xmlns:a16="http://schemas.microsoft.com/office/drawing/2014/main" id="{109FABC9-148B-E54D-B369-32121973B437}"/>
              </a:ext>
            </a:extLst>
          </p:cNvPr>
          <p:cNvSpPr txBox="1"/>
          <p:nvPr/>
        </p:nvSpPr>
        <p:spPr>
          <a:xfrm>
            <a:off x="2295897" y="-209844"/>
            <a:ext cx="9842099" cy="2077492"/>
          </a:xfrm>
          <a:prstGeom prst="rect">
            <a:avLst/>
          </a:prstGeom>
        </p:spPr>
        <p:txBody>
          <a:bodyPr wrap="square" lIns="0" tIns="0" rIns="0" bIns="0" rtlCol="0" anchor="t">
            <a:spAutoFit/>
          </a:bodyPr>
          <a:lstStyle/>
          <a:p>
            <a:pPr algn="ctr" defTabSz="609585">
              <a:lnSpc>
                <a:spcPts val="8120"/>
              </a:lnSpc>
            </a:pPr>
            <a:r>
              <a:rPr lang="vi-VN" sz="5333" b="1" dirty="0">
                <a:solidFill>
                  <a:prstClr val="white"/>
                </a:solidFill>
                <a:latin typeface="Cambria" panose="02040503050406030204" pitchFamily="18" charset="0"/>
                <a:ea typeface="Cambria" panose="02040503050406030204" pitchFamily="18" charset="0"/>
              </a:rPr>
              <a:t>Cuộc đấu tranh diễn ra vào</a:t>
            </a:r>
          </a:p>
          <a:p>
            <a:pPr algn="ctr" defTabSz="609585">
              <a:lnSpc>
                <a:spcPts val="8120"/>
              </a:lnSpc>
            </a:pPr>
            <a:r>
              <a:rPr lang="vi-VN" sz="5333" b="1" dirty="0">
                <a:solidFill>
                  <a:prstClr val="white"/>
                </a:solidFill>
                <a:latin typeface="Cambria" panose="02040503050406030204" pitchFamily="18" charset="0"/>
                <a:ea typeface="Cambria" panose="02040503050406030204" pitchFamily="18" charset="0"/>
              </a:rPr>
              <a:t> năm 712- 722 do ai lãnh đạo? </a:t>
            </a:r>
            <a:endParaRPr lang="en-US" sz="5333"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6210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3"/>
                                        </p:tgtEl>
                                        <p:attrNameLst>
                                          <p:attrName>fillcolor</p:attrName>
                                        </p:attrNameLst>
                                      </p:cBhvr>
                                      <p:to>
                                        <a:srgbClr val="92D050"/>
                                      </p:to>
                                    </p:animClr>
                                    <p:set>
                                      <p:cBhvr>
                                        <p:cTn id="7" dur="2000" fill="hold"/>
                                        <p:tgtEl>
                                          <p:spTgt spid="33"/>
                                        </p:tgtEl>
                                        <p:attrNameLst>
                                          <p:attrName>fill.type</p:attrName>
                                        </p:attrNameLst>
                                      </p:cBhvr>
                                      <p:to>
                                        <p:strVal val="solid"/>
                                      </p:to>
                                    </p:set>
                                    <p:set>
                                      <p:cBhvr>
                                        <p:cTn id="8" dur="2000" fill="hold"/>
                                        <p:tgtEl>
                                          <p:spTgt spid="3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14"/>
                                        </p:tgtEl>
                                        <p:attrNameLst>
                                          <p:attrName>fillcolor</p:attrName>
                                        </p:attrNameLst>
                                      </p:cBhvr>
                                      <p:to>
                                        <a:srgbClr val="92D050"/>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4"/>
                                        </p:tgtEl>
                                        <p:attrNameLst>
                                          <p:attrName>fillcolor</p:attrName>
                                        </p:attrNameLst>
                                      </p:cBhvr>
                                      <p:to>
                                        <a:schemeClr val="accent2"/>
                                      </p:to>
                                    </p:animClr>
                                    <p:set>
                                      <p:cBhvr>
                                        <p:cTn id="18" dur="2000" fill="hold"/>
                                        <p:tgtEl>
                                          <p:spTgt spid="4"/>
                                        </p:tgtEl>
                                        <p:attrNameLst>
                                          <p:attrName>fill.type</p:attrName>
                                        </p:attrNameLst>
                                      </p:cBhvr>
                                      <p:to>
                                        <p:strVal val="solid"/>
                                      </p:to>
                                    </p:set>
                                    <p:set>
                                      <p:cBhvr>
                                        <p:cTn id="19" dur="2000" fill="hold"/>
                                        <p:tgtEl>
                                          <p:spTgt spid="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28"/>
                                        </p:tgtEl>
                                        <p:attrNameLst>
                                          <p:attrName>fillcolor</p:attrName>
                                        </p:attrNameLst>
                                      </p:cBhvr>
                                      <p:to>
                                        <a:schemeClr val="accent2"/>
                                      </p:to>
                                    </p:animClr>
                                    <p:set>
                                      <p:cBhvr>
                                        <p:cTn id="22" dur="2000" fill="hold"/>
                                        <p:tgtEl>
                                          <p:spTgt spid="28"/>
                                        </p:tgtEl>
                                        <p:attrNameLst>
                                          <p:attrName>fill.type</p:attrName>
                                        </p:attrNameLst>
                                      </p:cBhvr>
                                      <p:to>
                                        <p:strVal val="solid"/>
                                      </p:to>
                                    </p:set>
                                    <p:set>
                                      <p:cBhvr>
                                        <p:cTn id="23" dur="2000" fill="hold"/>
                                        <p:tgtEl>
                                          <p:spTgt spid="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2512" y="1"/>
            <a:ext cx="12849903" cy="7859415"/>
          </a:xfrm>
          <a:custGeom>
            <a:avLst/>
            <a:gdLst/>
            <a:ahLst/>
            <a:cxnLst/>
            <a:rect l="l" t="t" r="r" b="b"/>
            <a:pathLst>
              <a:path w="19274853" h="11789122">
                <a:moveTo>
                  <a:pt x="0" y="0"/>
                </a:moveTo>
                <a:lnTo>
                  <a:pt x="19274853" y="0"/>
                </a:lnTo>
                <a:lnTo>
                  <a:pt x="19274853" y="11789122"/>
                </a:lnTo>
                <a:lnTo>
                  <a:pt x="0" y="11789122"/>
                </a:lnTo>
                <a:lnTo>
                  <a:pt x="0" y="0"/>
                </a:lnTo>
                <a:close/>
              </a:path>
            </a:pathLst>
          </a:custGeom>
          <a:blipFill>
            <a:blip r:embed="rId3">
              <a:alphaModFix amt="7999"/>
              <a:extLst>
                <a:ext uri="{96DAC541-7B7A-43D3-8B79-37D633B846F1}">
                  <asvg:svgBlip xmlns:asvg="http://schemas.microsoft.com/office/drawing/2016/SVG/main" r:embed="rId4"/>
                </a:ext>
              </a:extLst>
            </a:blip>
            <a:stretch>
              <a:fillRect l="-12657" t="-50982" r="-11420" b="-51882"/>
            </a:stretch>
          </a:blipFill>
        </p:spPr>
        <p:txBody>
          <a:bodyPr/>
          <a:lstStyle/>
          <a:p>
            <a:pPr defTabSz="609585"/>
            <a:endParaRPr lang="en-SG" sz="1200">
              <a:solidFill>
                <a:prstClr val="black"/>
              </a:solidFill>
              <a:latin typeface="Calibri"/>
            </a:endParaRPr>
          </a:p>
        </p:txBody>
      </p:sp>
      <p:grpSp>
        <p:nvGrpSpPr>
          <p:cNvPr id="10" name="Group 10"/>
          <p:cNvGrpSpPr/>
          <p:nvPr/>
        </p:nvGrpSpPr>
        <p:grpSpPr>
          <a:xfrm>
            <a:off x="1032202" y="2008972"/>
            <a:ext cx="10053325" cy="2500835"/>
            <a:chOff x="0" y="0"/>
            <a:chExt cx="20106649" cy="5001668"/>
          </a:xfrm>
        </p:grpSpPr>
        <p:grpSp>
          <p:nvGrpSpPr>
            <p:cNvPr id="11" name="Group 11"/>
            <p:cNvGrpSpPr/>
            <p:nvPr/>
          </p:nvGrpSpPr>
          <p:grpSpPr>
            <a:xfrm>
              <a:off x="0" y="0"/>
              <a:ext cx="20106649" cy="5001668"/>
              <a:chOff x="0" y="0"/>
              <a:chExt cx="6563626" cy="1632747"/>
            </a:xfrm>
          </p:grpSpPr>
          <p:sp>
            <p:nvSpPr>
              <p:cNvPr id="12" name="Freeform 12"/>
              <p:cNvSpPr/>
              <p:nvPr/>
            </p:nvSpPr>
            <p:spPr>
              <a:xfrm>
                <a:off x="48260" y="4826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121212"/>
              </a:solidFill>
            </p:spPr>
            <p:txBody>
              <a:bodyPr/>
              <a:lstStyle/>
              <a:p>
                <a:pPr defTabSz="609585"/>
                <a:endParaRPr lang="en-SG" sz="1200">
                  <a:solidFill>
                    <a:prstClr val="black"/>
                  </a:solidFill>
                  <a:latin typeface="Calibri"/>
                </a:endParaRPr>
              </a:p>
            </p:txBody>
          </p:sp>
          <p:sp>
            <p:nvSpPr>
              <p:cNvPr id="13" name="Freeform 13"/>
              <p:cNvSpPr/>
              <p:nvPr/>
            </p:nvSpPr>
            <p:spPr>
              <a:xfrm>
                <a:off x="6350" y="635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F9C6DA"/>
              </a:solidFill>
            </p:spPr>
            <p:txBody>
              <a:bodyPr/>
              <a:lstStyle/>
              <a:p>
                <a:pPr defTabSz="609585"/>
                <a:endParaRPr lang="en-SG" sz="1200">
                  <a:solidFill>
                    <a:prstClr val="black"/>
                  </a:solidFill>
                  <a:latin typeface="Calibri"/>
                </a:endParaRPr>
              </a:p>
            </p:txBody>
          </p:sp>
          <p:sp>
            <p:nvSpPr>
              <p:cNvPr id="14" name="Freeform 14"/>
              <p:cNvSpPr/>
              <p:nvPr/>
            </p:nvSpPr>
            <p:spPr>
              <a:xfrm>
                <a:off x="0" y="0"/>
                <a:ext cx="6528066" cy="1597187"/>
              </a:xfrm>
              <a:custGeom>
                <a:avLst/>
                <a:gdLst/>
                <a:ahLst/>
                <a:cxnLst/>
                <a:rect l="l" t="t" r="r" b="b"/>
                <a:pathLst>
                  <a:path w="6528066" h="1597187">
                    <a:moveTo>
                      <a:pt x="6528066" y="1597187"/>
                    </a:moveTo>
                    <a:lnTo>
                      <a:pt x="0" y="1597187"/>
                    </a:lnTo>
                    <a:lnTo>
                      <a:pt x="0" y="0"/>
                    </a:lnTo>
                    <a:lnTo>
                      <a:pt x="6528066" y="0"/>
                    </a:lnTo>
                    <a:lnTo>
                      <a:pt x="6528066" y="1597187"/>
                    </a:lnTo>
                    <a:close/>
                    <a:moveTo>
                      <a:pt x="12700" y="1584487"/>
                    </a:moveTo>
                    <a:lnTo>
                      <a:pt x="6515366" y="1584487"/>
                    </a:lnTo>
                    <a:lnTo>
                      <a:pt x="6515366" y="12700"/>
                    </a:lnTo>
                    <a:lnTo>
                      <a:pt x="12700" y="12700"/>
                    </a:lnTo>
                    <a:lnTo>
                      <a:pt x="12700" y="1584487"/>
                    </a:lnTo>
                    <a:close/>
                  </a:path>
                </a:pathLst>
              </a:custGeom>
              <a:solidFill>
                <a:srgbClr val="121212"/>
              </a:solidFill>
            </p:spPr>
            <p:txBody>
              <a:bodyPr/>
              <a:lstStyle/>
              <a:p>
                <a:pPr defTabSz="609585"/>
                <a:endParaRPr lang="en-SG" sz="1200">
                  <a:solidFill>
                    <a:prstClr val="black"/>
                  </a:solidFill>
                  <a:latin typeface="Calibri"/>
                </a:endParaRPr>
              </a:p>
            </p:txBody>
          </p:sp>
        </p:grpSp>
        <p:sp>
          <p:nvSpPr>
            <p:cNvPr id="15" name="TextBox 15"/>
            <p:cNvSpPr txBox="1"/>
            <p:nvPr/>
          </p:nvSpPr>
          <p:spPr>
            <a:xfrm>
              <a:off x="986606" y="1864089"/>
              <a:ext cx="18133441" cy="1897955"/>
            </a:xfrm>
            <a:prstGeom prst="rect">
              <a:avLst/>
            </a:prstGeom>
          </p:spPr>
          <p:txBody>
            <a:bodyPr lIns="0" tIns="0" rIns="0" bIns="0" rtlCol="0" anchor="t">
              <a:spAutoFit/>
            </a:bodyPr>
            <a:lstStyle/>
            <a:p>
              <a:pPr algn="ctr" defTabSz="609585">
                <a:lnSpc>
                  <a:spcPts val="7358"/>
                </a:lnSpc>
              </a:pPr>
              <a:r>
                <a:rPr lang="en-US" sz="9600" dirty="0" err="1">
                  <a:ln w="38100">
                    <a:solidFill>
                      <a:prstClr val="black"/>
                    </a:solidFill>
                  </a:ln>
                  <a:solidFill>
                    <a:prstClr val="white"/>
                  </a:solidFill>
                  <a:latin typeface="#9Slide07 IcielCrocante" panose="02000000000000000000" pitchFamily="2" charset="77"/>
                </a:rPr>
                <a:t>Chúc</a:t>
              </a:r>
              <a:r>
                <a:rPr lang="en-US" sz="9600" dirty="0">
                  <a:ln w="38100">
                    <a:solidFill>
                      <a:prstClr val="black"/>
                    </a:solidFill>
                  </a:ln>
                  <a:solidFill>
                    <a:prstClr val="white"/>
                  </a:solidFill>
                  <a:latin typeface="#9Slide07 IcielCrocante" panose="02000000000000000000" pitchFamily="2" charset="77"/>
                </a:rPr>
                <a:t> </a:t>
              </a:r>
              <a:r>
                <a:rPr lang="en-US" sz="9600" dirty="0" err="1">
                  <a:ln w="38100">
                    <a:solidFill>
                      <a:prstClr val="black"/>
                    </a:solidFill>
                  </a:ln>
                  <a:solidFill>
                    <a:prstClr val="white"/>
                  </a:solidFill>
                  <a:latin typeface="#9Slide07 IcielCrocante" panose="02000000000000000000" pitchFamily="2" charset="77"/>
                </a:rPr>
                <a:t>mừng</a:t>
              </a:r>
              <a:endParaRPr lang="en-US" sz="9600" dirty="0">
                <a:ln w="38100">
                  <a:solidFill>
                    <a:prstClr val="black"/>
                  </a:solidFill>
                </a:ln>
                <a:solidFill>
                  <a:prstClr val="white"/>
                </a:solidFill>
                <a:latin typeface="#9Slide07 IcielCrocante" panose="02000000000000000000" pitchFamily="2" charset="77"/>
              </a:endParaRPr>
            </a:p>
          </p:txBody>
        </p:sp>
      </p:grpSp>
      <p:sp>
        <p:nvSpPr>
          <p:cNvPr id="18" name="Freeform 18"/>
          <p:cNvSpPr/>
          <p:nvPr/>
        </p:nvSpPr>
        <p:spPr>
          <a:xfrm>
            <a:off x="1973813" y="6307670"/>
            <a:ext cx="1620064" cy="712828"/>
          </a:xfrm>
          <a:custGeom>
            <a:avLst/>
            <a:gdLst/>
            <a:ahLst/>
            <a:cxnLst/>
            <a:rect l="l" t="t" r="r" b="b"/>
            <a:pathLst>
              <a:path w="2430096" h="1069242">
                <a:moveTo>
                  <a:pt x="0" y="0"/>
                </a:moveTo>
                <a:lnTo>
                  <a:pt x="2430096" y="0"/>
                </a:lnTo>
                <a:lnTo>
                  <a:pt x="2430096" y="1069242"/>
                </a:lnTo>
                <a:lnTo>
                  <a:pt x="0" y="1069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585"/>
            <a:endParaRPr lang="en-SG" sz="1200">
              <a:solidFill>
                <a:prstClr val="black"/>
              </a:solidFill>
              <a:latin typeface="Calibri"/>
            </a:endParaRPr>
          </a:p>
        </p:txBody>
      </p:sp>
      <p:sp>
        <p:nvSpPr>
          <p:cNvPr id="19" name="Freeform 19"/>
          <p:cNvSpPr/>
          <p:nvPr/>
        </p:nvSpPr>
        <p:spPr>
          <a:xfrm rot="-1108897">
            <a:off x="1175612" y="4880817"/>
            <a:ext cx="502779" cy="53383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0" name="Freeform 20"/>
          <p:cNvSpPr/>
          <p:nvPr/>
        </p:nvSpPr>
        <p:spPr>
          <a:xfrm rot="1187371">
            <a:off x="11371159" y="4560913"/>
            <a:ext cx="270084" cy="286769"/>
          </a:xfrm>
          <a:custGeom>
            <a:avLst/>
            <a:gdLst/>
            <a:ahLst/>
            <a:cxnLst/>
            <a:rect l="l" t="t" r="r" b="b"/>
            <a:pathLst>
              <a:path w="405126" h="430153">
                <a:moveTo>
                  <a:pt x="0" y="0"/>
                </a:moveTo>
                <a:lnTo>
                  <a:pt x="405126" y="0"/>
                </a:lnTo>
                <a:lnTo>
                  <a:pt x="405126" y="430153"/>
                </a:lnTo>
                <a:lnTo>
                  <a:pt x="0" y="430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2" name="Freeform 22"/>
          <p:cNvSpPr/>
          <p:nvPr/>
        </p:nvSpPr>
        <p:spPr>
          <a:xfrm rot="1187371">
            <a:off x="9360320" y="582193"/>
            <a:ext cx="340313" cy="361336"/>
          </a:xfrm>
          <a:custGeom>
            <a:avLst/>
            <a:gdLst/>
            <a:ahLst/>
            <a:cxnLst/>
            <a:rect l="l" t="t" r="r" b="b"/>
            <a:pathLst>
              <a:path w="510469" h="542004">
                <a:moveTo>
                  <a:pt x="0" y="0"/>
                </a:moveTo>
                <a:lnTo>
                  <a:pt x="510469" y="0"/>
                </a:lnTo>
                <a:lnTo>
                  <a:pt x="510469" y="542005"/>
                </a:lnTo>
                <a:lnTo>
                  <a:pt x="0" y="542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3" name="Freeform 23"/>
          <p:cNvSpPr/>
          <p:nvPr/>
        </p:nvSpPr>
        <p:spPr>
          <a:xfrm rot="-1147221">
            <a:off x="2135917" y="604577"/>
            <a:ext cx="340313" cy="361336"/>
          </a:xfrm>
          <a:custGeom>
            <a:avLst/>
            <a:gdLst/>
            <a:ahLst/>
            <a:cxnLst/>
            <a:rect l="l" t="t" r="r" b="b"/>
            <a:pathLst>
              <a:path w="510469" h="542004">
                <a:moveTo>
                  <a:pt x="0" y="0"/>
                </a:moveTo>
                <a:lnTo>
                  <a:pt x="510470" y="0"/>
                </a:lnTo>
                <a:lnTo>
                  <a:pt x="510470" y="542005"/>
                </a:lnTo>
                <a:lnTo>
                  <a:pt x="0" y="542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SG" sz="1200">
              <a:solidFill>
                <a:prstClr val="black"/>
              </a:solidFill>
              <a:latin typeface="Calibri"/>
            </a:endParaRPr>
          </a:p>
        </p:txBody>
      </p:sp>
      <p:sp>
        <p:nvSpPr>
          <p:cNvPr id="24" name="Freeform 24"/>
          <p:cNvSpPr/>
          <p:nvPr/>
        </p:nvSpPr>
        <p:spPr>
          <a:xfrm>
            <a:off x="10498760" y="2136997"/>
            <a:ext cx="2150928" cy="1122393"/>
          </a:xfrm>
          <a:custGeom>
            <a:avLst/>
            <a:gdLst/>
            <a:ahLst/>
            <a:cxnLst/>
            <a:rect l="l" t="t" r="r" b="b"/>
            <a:pathLst>
              <a:path w="3226391" h="1683589">
                <a:moveTo>
                  <a:pt x="0" y="0"/>
                </a:moveTo>
                <a:lnTo>
                  <a:pt x="3226391" y="0"/>
                </a:lnTo>
                <a:lnTo>
                  <a:pt x="3226391" y="1683590"/>
                </a:lnTo>
                <a:lnTo>
                  <a:pt x="0" y="16835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85"/>
            <a:r>
              <a:rPr lang="en-VN" sz="1200" dirty="0">
                <a:solidFill>
                  <a:prstClr val="black"/>
                </a:solidFill>
                <a:latin typeface="Calibri"/>
              </a:rPr>
              <a:t> </a:t>
            </a:r>
          </a:p>
        </p:txBody>
      </p:sp>
      <p:sp>
        <p:nvSpPr>
          <p:cNvPr id="25" name="Freeform 25"/>
          <p:cNvSpPr/>
          <p:nvPr/>
        </p:nvSpPr>
        <p:spPr>
          <a:xfrm rot="322681">
            <a:off x="4877163" y="567825"/>
            <a:ext cx="1165987" cy="390076"/>
          </a:xfrm>
          <a:custGeom>
            <a:avLst/>
            <a:gdLst/>
            <a:ahLst/>
            <a:cxnLst/>
            <a:rect l="l" t="t" r="r" b="b"/>
            <a:pathLst>
              <a:path w="1748980" h="585113">
                <a:moveTo>
                  <a:pt x="0" y="0"/>
                </a:moveTo>
                <a:lnTo>
                  <a:pt x="1748980" y="0"/>
                </a:lnTo>
                <a:lnTo>
                  <a:pt x="1748980" y="585113"/>
                </a:lnTo>
                <a:lnTo>
                  <a:pt x="0" y="585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585"/>
            <a:endParaRPr lang="en-SG" sz="1200">
              <a:solidFill>
                <a:prstClr val="black"/>
              </a:solidFill>
              <a:latin typeface="Calibri"/>
            </a:endParaRPr>
          </a:p>
        </p:txBody>
      </p:sp>
      <p:sp>
        <p:nvSpPr>
          <p:cNvPr id="26" name="Freeform 26"/>
          <p:cNvSpPr/>
          <p:nvPr/>
        </p:nvSpPr>
        <p:spPr>
          <a:xfrm rot="-612318">
            <a:off x="9706406" y="5437416"/>
            <a:ext cx="1121156" cy="898963"/>
          </a:xfrm>
          <a:custGeom>
            <a:avLst/>
            <a:gdLst/>
            <a:ahLst/>
            <a:cxnLst/>
            <a:rect l="l" t="t" r="r" b="b"/>
            <a:pathLst>
              <a:path w="1681733" h="1348444">
                <a:moveTo>
                  <a:pt x="0" y="0"/>
                </a:moveTo>
                <a:lnTo>
                  <a:pt x="1681732" y="0"/>
                </a:lnTo>
                <a:lnTo>
                  <a:pt x="1681732" y="1348444"/>
                </a:lnTo>
                <a:lnTo>
                  <a:pt x="0" y="13484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585"/>
            <a:endParaRPr lang="en-SG" sz="1200">
              <a:solidFill>
                <a:prstClr val="black"/>
              </a:solidFill>
              <a:latin typeface="Calibri"/>
            </a:endParaRPr>
          </a:p>
        </p:txBody>
      </p:sp>
    </p:spTree>
    <p:extLst>
      <p:ext uri="{BB962C8B-B14F-4D97-AF65-F5344CB8AC3E}">
        <p14:creationId xmlns:p14="http://schemas.microsoft.com/office/powerpoint/2010/main" val="154657432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1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solidFill>
                  <a:schemeClr val="bg1"/>
                </a:solidFill>
                <a:latin typeface="Cambria" panose="02040503050406030204" pitchFamily="18" charset="0"/>
                <a:ea typeface="Cambria" panose="02040503050406030204" pitchFamily="18" charset="0"/>
              </a:rPr>
              <a:t>T</a:t>
            </a:r>
            <a:r>
              <a:rPr lang="nl-NL" sz="3200" b="1" dirty="0">
                <a:solidFill>
                  <a:schemeClr val="bg1"/>
                </a:solidFill>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646</Words>
  <Application>Microsoft Office PowerPoint</Application>
  <PresentationFormat>Widescreen</PresentationFormat>
  <Paragraphs>66</Paragraphs>
  <Slides>22</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微软雅黑</vt:lpstr>
      <vt:lpstr>#9Slide07 IcielCrocante</vt:lpstr>
      <vt:lpstr>Arial</vt:lpstr>
      <vt:lpstr>Arimo</vt:lpstr>
      <vt:lpstr>Assistant Medium</vt:lpstr>
      <vt:lpstr>Calibri</vt:lpstr>
      <vt:lpstr>Calibri Light</vt:lpstr>
      <vt:lpstr>Cambria</vt:lpstr>
      <vt:lpstr>Cloud Soft Bold</vt:lpstr>
      <vt:lpstr>Montserrat Bold</vt:lpstr>
      <vt:lpstr>Nunito</vt:lpstr>
      <vt:lpstr>Rajdhani</vt:lpstr>
      <vt:lpstr>SVN-Androgyne</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số cuộc đấu tranh  tiêu biểu trong thời kì Bắc thuộc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2024-09-13T02:51:48Z</dcterms:created>
  <dcterms:modified xsi:type="dcterms:W3CDTF">2025-04-10T15:12:58Z</dcterms:modified>
</cp:coreProperties>
</file>