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8"/>
  </p:notesMasterIdLst>
  <p:sldIdLst>
    <p:sldId id="275" r:id="rId4"/>
    <p:sldId id="324" r:id="rId5"/>
    <p:sldId id="291" r:id="rId6"/>
    <p:sldId id="293" r:id="rId7"/>
    <p:sldId id="330" r:id="rId8"/>
    <p:sldId id="328" r:id="rId9"/>
    <p:sldId id="334" r:id="rId10"/>
    <p:sldId id="329" r:id="rId11"/>
    <p:sldId id="325" r:id="rId12"/>
    <p:sldId id="336" r:id="rId13"/>
    <p:sldId id="337" r:id="rId14"/>
    <p:sldId id="338" r:id="rId15"/>
    <p:sldId id="339" r:id="rId16"/>
    <p:sldId id="340" r:id="rId17"/>
    <p:sldId id="341" r:id="rId18"/>
    <p:sldId id="342" r:id="rId19"/>
    <p:sldId id="321" r:id="rId20"/>
    <p:sldId id="259" r:id="rId21"/>
    <p:sldId id="322" r:id="rId22"/>
    <p:sldId id="343" r:id="rId23"/>
    <p:sldId id="344" r:id="rId24"/>
    <p:sldId id="345" r:id="rId25"/>
    <p:sldId id="323"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08E90-FF99-4158-9F82-963EF1669E64}"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C497E-115F-4FCD-9A8F-5C6DB9AC1617}" type="slidenum">
              <a:rPr lang="en-US" smtClean="0"/>
              <a:t>‹#›</a:t>
            </a:fld>
            <a:endParaRPr lang="en-US"/>
          </a:p>
        </p:txBody>
      </p:sp>
    </p:spTree>
    <p:extLst>
      <p:ext uri="{BB962C8B-B14F-4D97-AF65-F5344CB8AC3E}">
        <p14:creationId xmlns:p14="http://schemas.microsoft.com/office/powerpoint/2010/main" val="341980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Calibri" panose="020F0502020204030204" pitchFamily="34" charset="0"/>
              </a:rPr>
              <a:t>Người Việt Nam ta có truyền thống tôn sư trọng đạo lâu đời. Chúng ta hoàn toàn có thể cùng thầy cô tổ chức chuỗi sự kiện liên quan chứ không chỉ là người dự. Để có thể tổ chức sự kiện về thầy cô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3 – Tiết 2: Hoạt động giáo dục theo chủ đề:</a:t>
            </a:r>
            <a:r>
              <a:rPr lang="vi-VN" sz="1800" i="1" dirty="0">
                <a:effectLst/>
                <a:latin typeface="Times New Roman" panose="02020603050405020304" pitchFamily="18" charset="0"/>
                <a:ea typeface="Calibri" panose="020F0502020204030204" pitchFamily="34" charset="0"/>
              </a:rPr>
              <a:t> </a:t>
            </a:r>
            <a:r>
              <a:rPr lang="vi-VN" sz="1800" b="1" i="1" dirty="0">
                <a:solidFill>
                  <a:srgbClr val="000000"/>
                </a:solidFill>
                <a:effectLst/>
                <a:latin typeface="Times New Roman" panose="02020603050405020304" pitchFamily="18" charset="0"/>
                <a:ea typeface="Calibri" panose="020F0502020204030204" pitchFamily="34" charset="0"/>
              </a:rPr>
              <a:t>Sự kiện về truyền thống tôn sư trọng đạo. </a:t>
            </a:r>
            <a:endParaRPr lang="en-US" dirty="0"/>
          </a:p>
        </p:txBody>
      </p:sp>
      <p:sp>
        <p:nvSpPr>
          <p:cNvPr id="4" name="Slide Number Placeholder 3"/>
          <p:cNvSpPr>
            <a:spLocks noGrp="1"/>
          </p:cNvSpPr>
          <p:nvPr>
            <p:ph type="sldNum" sz="quarter" idx="5"/>
          </p:nvPr>
        </p:nvSpPr>
        <p:spPr/>
        <p:txBody>
          <a:bodyPr/>
          <a:lstStyle/>
          <a:p>
            <a:fld id="{448C497E-115F-4FCD-9A8F-5C6DB9AC1617}" type="slidenum">
              <a:rPr lang="en-US" smtClean="0"/>
              <a:t>4</a:t>
            </a:fld>
            <a:endParaRPr lang="en-US"/>
          </a:p>
        </p:txBody>
      </p:sp>
    </p:spTree>
    <p:extLst>
      <p:ext uri="{BB962C8B-B14F-4D97-AF65-F5344CB8AC3E}">
        <p14:creationId xmlns:p14="http://schemas.microsoft.com/office/powerpoint/2010/main" val="379991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8C497E-115F-4FCD-9A8F-5C6DB9AC1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5706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9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98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399902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64313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4336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97276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38089624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7789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105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5641827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8764338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2121771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9687825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05898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53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3227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26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63395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39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820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169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932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4690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40536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536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7448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5676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79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272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81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078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94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B575E4F6-A956-462B-B393-AFE023FFC350}"/>
              </a:ext>
            </a:extLst>
          </p:cNvPr>
          <p:cNvPicPr>
            <a:picLocks noChangeAspect="1"/>
          </p:cNvPicPr>
          <p:nvPr userDrawn="1"/>
        </p:nvPicPr>
        <p:blipFill>
          <a:blip r:embed="rId3"/>
          <a:stretch>
            <a:fillRect/>
          </a:stretch>
        </p:blipFill>
        <p:spPr>
          <a:xfrm>
            <a:off x="9695001" y="3890549"/>
            <a:ext cx="1368359" cy="492609"/>
          </a:xfrm>
          <a:prstGeom prst="rect">
            <a:avLst/>
          </a:prstGeom>
        </p:spPr>
      </p:pic>
      <p:pic>
        <p:nvPicPr>
          <p:cNvPr id="5" name="Picture 4">
            <a:extLst>
              <a:ext uri="{FF2B5EF4-FFF2-40B4-BE49-F238E27FC236}">
                <a16:creationId xmlns:a16="http://schemas.microsoft.com/office/drawing/2014/main" id="{A3141636-659C-4804-856A-F1CFBA42F3C5}"/>
              </a:ext>
            </a:extLst>
          </p:cNvPr>
          <p:cNvPicPr>
            <a:picLocks noChangeAspect="1"/>
          </p:cNvPicPr>
          <p:nvPr userDrawn="1"/>
        </p:nvPicPr>
        <p:blipFill>
          <a:blip r:embed="rId4"/>
          <a:stretch>
            <a:fillRect/>
          </a:stretch>
        </p:blipFill>
        <p:spPr>
          <a:xfrm>
            <a:off x="633829" y="92559"/>
            <a:ext cx="885825" cy="371475"/>
          </a:xfrm>
          <a:prstGeom prst="rect">
            <a:avLst/>
          </a:prstGeom>
        </p:spPr>
      </p:pic>
      <p:pic>
        <p:nvPicPr>
          <p:cNvPr id="2" name="Picture 1" descr="A red barn in a farm&#10;&#10;Description automatically generated">
            <a:extLst>
              <a:ext uri="{FF2B5EF4-FFF2-40B4-BE49-F238E27FC236}">
                <a16:creationId xmlns:a16="http://schemas.microsoft.com/office/drawing/2014/main" id="{5D98AE97-067C-C74E-9CD7-FD120C325766}"/>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0566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Picture 5">
            <a:extLst>
              <a:ext uri="{FF2B5EF4-FFF2-40B4-BE49-F238E27FC236}">
                <a16:creationId xmlns:a16="http://schemas.microsoft.com/office/drawing/2014/main" id="{A2267158-2EF5-4B08-8864-9362A4A65895}"/>
              </a:ext>
            </a:extLst>
          </p:cNvPr>
          <p:cNvPicPr>
            <a:picLocks noChangeAspect="1"/>
          </p:cNvPicPr>
          <p:nvPr userDrawn="1"/>
        </p:nvPicPr>
        <p:blipFill>
          <a:blip r:embed="rId3"/>
          <a:stretch>
            <a:fillRect/>
          </a:stretch>
        </p:blipFill>
        <p:spPr>
          <a:xfrm>
            <a:off x="633829" y="92559"/>
            <a:ext cx="885825" cy="371475"/>
          </a:xfrm>
          <a:prstGeom prst="rect">
            <a:avLst/>
          </a:prstGeom>
        </p:spPr>
      </p:pic>
      <p:pic>
        <p:nvPicPr>
          <p:cNvPr id="7" name="Picture 6">
            <a:extLst>
              <a:ext uri="{FF2B5EF4-FFF2-40B4-BE49-F238E27FC236}">
                <a16:creationId xmlns:a16="http://schemas.microsoft.com/office/drawing/2014/main" id="{FC1F2A14-CC82-4694-8E72-111A1ABBBB81}"/>
              </a:ext>
            </a:extLst>
          </p:cNvPr>
          <p:cNvPicPr>
            <a:picLocks noChangeAspect="1"/>
          </p:cNvPicPr>
          <p:nvPr userDrawn="1"/>
        </p:nvPicPr>
        <p:blipFill>
          <a:blip r:embed="rId4"/>
          <a:stretch>
            <a:fillRect/>
          </a:stretch>
        </p:blipFill>
        <p:spPr>
          <a:xfrm>
            <a:off x="9695001" y="3890549"/>
            <a:ext cx="1368359" cy="492609"/>
          </a:xfrm>
          <a:prstGeom prst="rect">
            <a:avLst/>
          </a:prstGeom>
        </p:spPr>
      </p:pic>
      <p:pic>
        <p:nvPicPr>
          <p:cNvPr id="2" name="Picture 1" descr="A red barn in a farm&#10;&#10;Description automatically generated">
            <a:extLst>
              <a:ext uri="{FF2B5EF4-FFF2-40B4-BE49-F238E27FC236}">
                <a16:creationId xmlns:a16="http://schemas.microsoft.com/office/drawing/2014/main" id="{6E47E45B-CAA4-A7ED-606A-0A6C7E7EEFEF}"/>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4747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174257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14340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676957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57235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54347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2025/4/10</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641619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2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136BBD6-232D-710F-F53E-1318EBB931E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373" y="0"/>
            <a:ext cx="1623665" cy="1623665"/>
          </a:xfrm>
          <a:prstGeom prst="rect">
            <a:avLst/>
          </a:prstGeom>
        </p:spPr>
      </p:pic>
    </p:spTree>
    <p:extLst>
      <p:ext uri="{BB962C8B-B14F-4D97-AF65-F5344CB8AC3E}">
        <p14:creationId xmlns:p14="http://schemas.microsoft.com/office/powerpoint/2010/main" val="28339894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38030029"/>
      </p:ext>
    </p:extLst>
  </p:cSld>
  <p:clrMap bg1="lt1" tx1="dk1" bg2="dk2" tx2="lt2" accent1="accent1" accent2="accent2" accent3="accent3" accent4="accent4" accent5="accent5" accent6="accent6" hlink="hlink" folHlink="folHlink"/>
  <p:sldLayoutIdLst>
    <p:sldLayoutId id="2147483700" r:id="rId1"/>
    <p:sldLayoutId id="214748370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22.xml"/><Relationship Id="rId3" Type="http://schemas.openxmlformats.org/officeDocument/2006/relationships/audio" Target="../media/audio1.wav"/><Relationship Id="rId7" Type="http://schemas.openxmlformats.org/officeDocument/2006/relationships/slide" Target="slide19.xml"/><Relationship Id="rId12"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slide" Target="slide23.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slide" Target="slide21.xml"/><Relationship Id="rId5" Type="http://schemas.openxmlformats.org/officeDocument/2006/relationships/slide" Target="slide18.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slide" Target="slide20.xml"/><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6.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9.xml"/><Relationship Id="rId7" Type="http://schemas.openxmlformats.org/officeDocument/2006/relationships/slide" Target="slide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audio" Target="../media/audio2.wav"/><Relationship Id="rId4" Type="http://schemas.openxmlformats.org/officeDocument/2006/relationships/notesSlide" Target="../notesSlides/notesSlide7.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8.xml"/><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39.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notesSlide" Target="../notesSlides/notesSlide9.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5772" y="327868"/>
            <a:ext cx="1353429" cy="1322947"/>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792" y="86454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đề xuất sáng kiến làm phong phú nội dung hoạt động và lựa chọn hoạt động khả thi đưa vào thực hiện là việc của người tổ chức.</a:t>
            </a:r>
          </a:p>
        </p:txBody>
      </p:sp>
    </p:spTree>
    <p:extLst>
      <p:ext uri="{BB962C8B-B14F-4D97-AF65-F5344CB8AC3E}">
        <p14:creationId xmlns:p14="http://schemas.microsoft.com/office/powerpoint/2010/main" val="3526414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2: Lập kế hoạch tổ chức hoạt động mà lớp đã lựa chọn.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5796228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9" name="Group 8">
            <a:extLst>
              <a:ext uri="{FF2B5EF4-FFF2-40B4-BE49-F238E27FC236}">
                <a16:creationId xmlns:a16="http://schemas.microsoft.com/office/drawing/2014/main" id="{D550D87E-492B-9773-02CD-2151FF5B8E9E}"/>
              </a:ext>
            </a:extLst>
          </p:cNvPr>
          <p:cNvGrpSpPr/>
          <p:nvPr/>
        </p:nvGrpSpPr>
        <p:grpSpPr>
          <a:xfrm>
            <a:off x="661095" y="2781693"/>
            <a:ext cx="3886805" cy="3667512"/>
            <a:chOff x="488375" y="2192413"/>
            <a:chExt cx="3886805" cy="3667512"/>
          </a:xfrm>
        </p:grpSpPr>
        <p:pic>
          <p:nvPicPr>
            <p:cNvPr id="10" name="图片 35">
              <a:extLst>
                <a:ext uri="{FF2B5EF4-FFF2-40B4-BE49-F238E27FC236}">
                  <a16:creationId xmlns:a16="http://schemas.microsoft.com/office/drawing/2014/main" id="{300C4EF8-FCE4-B0FF-8597-0C0911DA244C}"/>
                </a:ext>
              </a:extLst>
            </p:cNvPr>
            <p:cNvPicPr>
              <a:picLocks noChangeAspect="1"/>
            </p:cNvPicPr>
            <p:nvPr/>
          </p:nvPicPr>
          <p:blipFill>
            <a:blip r:embed="rId5"/>
            <a:stretch>
              <a:fillRect/>
            </a:stretch>
          </p:blipFill>
          <p:spPr>
            <a:xfrm>
              <a:off x="488375" y="2192413"/>
              <a:ext cx="3862971" cy="3055220"/>
            </a:xfrm>
            <a:prstGeom prst="rect">
              <a:avLst/>
            </a:prstGeom>
          </p:spPr>
        </p:pic>
        <p:sp>
          <p:nvSpPr>
            <p:cNvPr id="11" name="Rectangle 10">
              <a:extLst>
                <a:ext uri="{FF2B5EF4-FFF2-40B4-BE49-F238E27FC236}">
                  <a16:creationId xmlns:a16="http://schemas.microsoft.com/office/drawing/2014/main" id="{2E5E55DB-F1F3-8D17-2C1B-CA13595F034F}"/>
                </a:ext>
              </a:extLst>
            </p:cNvPr>
            <p:cNvSpPr/>
            <p:nvPr/>
          </p:nvSpPr>
          <p:spPr>
            <a:xfrm>
              <a:off x="650240" y="5184099"/>
              <a:ext cx="3724940"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58E96923-7AFD-E574-6FE1-891CBE9853D6}"/>
              </a:ext>
            </a:extLst>
          </p:cNvPr>
          <p:cNvGrpSpPr/>
          <p:nvPr/>
        </p:nvGrpSpPr>
        <p:grpSpPr>
          <a:xfrm>
            <a:off x="4338319" y="1056134"/>
            <a:ext cx="7122161" cy="3938454"/>
            <a:chOff x="-2527669" y="2599787"/>
            <a:chExt cx="7567664" cy="2984557"/>
          </a:xfrm>
        </p:grpSpPr>
        <p:sp>
          <p:nvSpPr>
            <p:cNvPr id="15" name="Rectangle: Rounded Corners 14">
              <a:extLst>
                <a:ext uri="{FF2B5EF4-FFF2-40B4-BE49-F238E27FC236}">
                  <a16:creationId xmlns:a16="http://schemas.microsoft.com/office/drawing/2014/main" id="{36D4882A-F837-6C27-6B7D-31BE050E055C}"/>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等线"/>
                <a:ea typeface="+mn-ea"/>
                <a:cs typeface="+mn-cs"/>
              </a:endParaRPr>
            </a:p>
          </p:txBody>
        </p:sp>
        <p:sp>
          <p:nvSpPr>
            <p:cNvPr id="16" name="TextBox 15">
              <a:extLst>
                <a:ext uri="{FF2B5EF4-FFF2-40B4-BE49-F238E27FC236}">
                  <a16:creationId xmlns:a16="http://schemas.microsoft.com/office/drawing/2014/main" id="{86EFE791-0C7B-00D6-F407-92990C594EC8}"/>
                </a:ext>
              </a:extLst>
            </p:cNvPr>
            <p:cNvSpPr txBox="1"/>
            <p:nvPr/>
          </p:nvSpPr>
          <p:spPr>
            <a:xfrm>
              <a:off x="-2356237" y="2638667"/>
              <a:ext cx="7396232" cy="294567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Những việc cần làm cho hoạt động nhóm: lựa chọn, lập kế hoạch.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Lựa chọn tập thể lớp để hợp tác trong việc tổ chức hoạt động.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Phân công nhiệm vụ cho các nhóm, các thành viên.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Đưa ra thời gian thực hiện, thời gian hoàn thành...</a:t>
              </a:r>
            </a:p>
          </p:txBody>
        </p:sp>
      </p:grpSp>
    </p:spTree>
    <p:extLst>
      <p:ext uri="{BB962C8B-B14F-4D97-AF65-F5344CB8AC3E}">
        <p14:creationId xmlns:p14="http://schemas.microsoft.com/office/powerpoint/2010/main" val="35170595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717296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4" name="Group 3">
            <a:extLst>
              <a:ext uri="{FF2B5EF4-FFF2-40B4-BE49-F238E27FC236}">
                <a16:creationId xmlns:a16="http://schemas.microsoft.com/office/drawing/2014/main" id="{E1073029-0EE1-253C-C39F-28B86B9906F1}"/>
              </a:ext>
            </a:extLst>
          </p:cNvPr>
          <p:cNvGrpSpPr/>
          <p:nvPr/>
        </p:nvGrpSpPr>
        <p:grpSpPr>
          <a:xfrm>
            <a:off x="4124960" y="341759"/>
            <a:ext cx="4307840" cy="928241"/>
            <a:chOff x="149417" y="2619739"/>
            <a:chExt cx="3119417" cy="3021996"/>
          </a:xfrm>
        </p:grpSpPr>
        <p:sp>
          <p:nvSpPr>
            <p:cNvPr id="5" name="Rectangle: Rounded Corners 4">
              <a:extLst>
                <a:ext uri="{FF2B5EF4-FFF2-40B4-BE49-F238E27FC236}">
                  <a16:creationId xmlns:a16="http://schemas.microsoft.com/office/drawing/2014/main" id="{69D23A20-1FDA-BEF6-2B26-6A24755A7421}"/>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A5C5381E-837D-9724-A248-62A4903811FF}"/>
                </a:ext>
              </a:extLst>
            </p:cNvPr>
            <p:cNvSpPr txBox="1"/>
            <p:nvPr/>
          </p:nvSpPr>
          <p:spPr>
            <a:xfrm>
              <a:off x="149418" y="2699575"/>
              <a:ext cx="3119416" cy="137291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Tham khảo mẫu</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70B4E5B6-FCDB-A954-D028-F8A852595D0A}"/>
              </a:ext>
            </a:extLst>
          </p:cNvPr>
          <p:cNvPicPr>
            <a:picLocks noChangeAspect="1"/>
          </p:cNvPicPr>
          <p:nvPr/>
        </p:nvPicPr>
        <p:blipFill>
          <a:blip r:embed="rId5"/>
          <a:stretch>
            <a:fillRect/>
          </a:stretch>
        </p:blipFill>
        <p:spPr>
          <a:xfrm>
            <a:off x="4287520" y="1360726"/>
            <a:ext cx="4167482" cy="5111193"/>
          </a:xfrm>
          <a:prstGeom prst="rect">
            <a:avLst/>
          </a:prstGeom>
        </p:spPr>
      </p:pic>
    </p:spTree>
    <p:extLst>
      <p:ext uri="{BB962C8B-B14F-4D97-AF65-F5344CB8AC3E}">
        <p14:creationId xmlns:p14="http://schemas.microsoft.com/office/powerpoint/2010/main" val="650215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8" name="Picture 7">
            <a:extLst>
              <a:ext uri="{FF2B5EF4-FFF2-40B4-BE49-F238E27FC236}">
                <a16:creationId xmlns:a16="http://schemas.microsoft.com/office/drawing/2014/main" id="{23004B8C-F959-C025-17BB-A7C9A8E87ABA}"/>
              </a:ext>
            </a:extLst>
          </p:cNvPr>
          <p:cNvPicPr>
            <a:picLocks noChangeAspect="1"/>
          </p:cNvPicPr>
          <p:nvPr/>
        </p:nvPicPr>
        <p:blipFill>
          <a:blip r:embed="rId7"/>
          <a:stretch>
            <a:fillRect/>
          </a:stretch>
        </p:blipFill>
        <p:spPr>
          <a:xfrm>
            <a:off x="2703316" y="1663032"/>
            <a:ext cx="5992887" cy="3694496"/>
          </a:xfrm>
          <a:prstGeom prst="rect">
            <a:avLst/>
          </a:prstGeom>
        </p:spPr>
      </p:pic>
    </p:spTree>
    <p:extLst>
      <p:ext uri="{BB962C8B-B14F-4D97-AF65-F5344CB8AC3E}">
        <p14:creationId xmlns:p14="http://schemas.microsoft.com/office/powerpoint/2010/main" val="31319023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7" name="Picture 6" descr="A cartoon of a child holding a pencil and a notebook&#10;&#10;Description automatically generated">
            <a:extLst>
              <a:ext uri="{FF2B5EF4-FFF2-40B4-BE49-F238E27FC236}">
                <a16:creationId xmlns:a16="http://schemas.microsoft.com/office/drawing/2014/main" id="{17AD3D82-CB2A-F9D5-5022-B82B52094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descr="A close up of a logo&#10;&#10;Description automatically generated">
            <a:extLst>
              <a:ext uri="{FF2B5EF4-FFF2-40B4-BE49-F238E27FC236}">
                <a16:creationId xmlns:a16="http://schemas.microsoft.com/office/drawing/2014/main" id="{04EA1894-3F91-7EAC-E9BE-40E14E8F1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312" y="82225"/>
            <a:ext cx="4948484" cy="1426353"/>
          </a:xfrm>
          <a:prstGeom prst="rect">
            <a:avLst/>
          </a:prstGeom>
        </p:spPr>
      </p:pic>
      <p:sp>
        <p:nvSpPr>
          <p:cNvPr id="9" name="Rectangle: Rounded Corners 8">
            <a:extLst>
              <a:ext uri="{FF2B5EF4-FFF2-40B4-BE49-F238E27FC236}">
                <a16:creationId xmlns:a16="http://schemas.microsoft.com/office/drawing/2014/main" id="{C9F0BD75-4F42-0166-E382-C20DDEE712DA}"/>
              </a:ext>
            </a:extLst>
          </p:cNvPr>
          <p:cNvSpPr/>
          <p:nvPr/>
        </p:nvSpPr>
        <p:spPr>
          <a:xfrm>
            <a:off x="865890" y="1635761"/>
            <a:ext cx="8186670" cy="433973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Đứng ở vị trí người tổ chức, hoạt động của chúng ta sẽ khác khi chỉ tham gia sự kiện: Người tổ chức cần nắm được kĩ các thông tin để chủ động để xuất hoạt động phù hợp, lên kế hoạch, thực hiện kế hoạch và theo dõi việc thực hiện kế hoạch đó.</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39982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892A828-A3E8-7CBB-32F9-A6980F28B1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4640" y="-169950"/>
            <a:ext cx="7104232" cy="5489634"/>
          </a:xfrm>
          <a:prstGeom prst="rect">
            <a:avLst/>
          </a:prstGeom>
        </p:spPr>
      </p:pic>
    </p:spTree>
    <p:extLst>
      <p:ext uri="{BB962C8B-B14F-4D97-AF65-F5344CB8AC3E}">
        <p14:creationId xmlns:p14="http://schemas.microsoft.com/office/powerpoint/2010/main" val="3696525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a:extLst>
              <a:ext uri="{28A0092B-C50C-407E-A947-70E740481C1C}">
                <a14:useLocalDpi xmlns:a14="http://schemas.microsoft.com/office/drawing/2010/main" val="0"/>
              </a:ext>
            </a:extLst>
          </a:blip>
          <a:srcRect l="12345" r="12345"/>
          <a:stretch/>
        </p:blipFill>
        <p:spPr>
          <a:xfrm>
            <a:off x="5091304" y="1836935"/>
            <a:ext cx="2409552" cy="3199495"/>
          </a:xfrm>
          <a:prstGeom prst="rect">
            <a:avLst/>
          </a:prstGeom>
        </p:spPr>
      </p:pic>
      <p:pic>
        <p:nvPicPr>
          <p:cNvPr id="29" name="Picture 28">
            <a:extLst>
              <a:ext uri="{FF2B5EF4-FFF2-40B4-BE49-F238E27FC236}">
                <a16:creationId xmlns:a16="http://schemas.microsoft.com/office/drawing/2014/main" id="{CA5DD1EA-058F-16FD-8C9B-2B773C741B87}"/>
              </a:ext>
            </a:extLst>
          </p:cNvPr>
          <p:cNvPicPr>
            <a:picLocks noChangeAspect="1"/>
          </p:cNvPicPr>
          <p:nvPr/>
        </p:nvPicPr>
        <p:blipFill>
          <a:blip r:embed="rId4">
            <a:extLst>
              <a:ext uri="{28A0092B-C50C-407E-A947-70E740481C1C}">
                <a14:useLocalDpi xmlns:a14="http://schemas.microsoft.com/office/drawing/2010/main" val="0"/>
              </a:ext>
            </a:extLst>
          </a:blip>
          <a:srcRect t="7920" b="7920"/>
          <a:stretch/>
        </p:blipFill>
        <p:spPr>
          <a:xfrm rot="340777">
            <a:off x="6510760" y="3587367"/>
            <a:ext cx="3339865" cy="2810800"/>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4">
            <a:extLst>
              <a:ext uri="{28A0092B-C50C-407E-A947-70E740481C1C}">
                <a14:useLocalDpi xmlns:a14="http://schemas.microsoft.com/office/drawing/2010/main" val="0"/>
              </a:ext>
            </a:extLst>
          </a:blip>
          <a:srcRect l="6795" r="6795"/>
          <a:stretch/>
        </p:blipFill>
        <p:spPr>
          <a:xfrm rot="928165">
            <a:off x="2762367" y="3310411"/>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4">
            <a:extLst>
              <a:ext uri="{28A0092B-C50C-407E-A947-70E740481C1C}">
                <a14:useLocalDpi xmlns:a14="http://schemas.microsoft.com/office/drawing/2010/main" val="0"/>
              </a:ext>
            </a:extLst>
          </a:blip>
          <a:srcRect l="4005" r="4005"/>
          <a:stretch/>
        </p:blipFill>
        <p:spPr>
          <a:xfrm rot="21208351" flipH="1">
            <a:off x="471921" y="1808786"/>
            <a:ext cx="2680364" cy="2913733"/>
          </a:xfrm>
          <a:prstGeom prst="rect">
            <a:avLst/>
          </a:prstGeom>
        </p:spPr>
      </p:pic>
      <p:pic>
        <p:nvPicPr>
          <p:cNvPr id="32" name="Picture 31">
            <a:extLst>
              <a:ext uri="{FF2B5EF4-FFF2-40B4-BE49-F238E27FC236}">
                <a16:creationId xmlns:a16="http://schemas.microsoft.com/office/drawing/2014/main" id="{13D9A866-BA66-09A1-4400-B1F5B2D50E6E}"/>
              </a:ext>
            </a:extLst>
          </p:cNvPr>
          <p:cNvPicPr>
            <a:picLocks noChangeAspect="1"/>
          </p:cNvPicPr>
          <p:nvPr/>
        </p:nvPicPr>
        <p:blipFill>
          <a:blip r:embed="rId4">
            <a:extLst>
              <a:ext uri="{28A0092B-C50C-407E-A947-70E740481C1C}">
                <a14:useLocalDpi xmlns:a14="http://schemas.microsoft.com/office/drawing/2010/main" val="0"/>
              </a:ext>
            </a:extLst>
          </a:blip>
          <a:srcRect l="7513" r="7513"/>
          <a:stretch/>
        </p:blipFill>
        <p:spPr>
          <a:xfrm rot="20608117">
            <a:off x="9030344" y="1812132"/>
            <a:ext cx="2810781" cy="3307819"/>
          </a:xfrm>
          <a:prstGeom prst="rect">
            <a:avLst/>
          </a:prstGeom>
        </p:spPr>
      </p:pic>
      <p:pic>
        <p:nvPicPr>
          <p:cNvPr id="23" name="Picture 22">
            <a:hlinkClick r:id="rId5"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6"/>
          <a:stretch>
            <a:fillRect/>
          </a:stretch>
        </p:blipFill>
        <p:spPr>
          <a:xfrm>
            <a:off x="454750" y="3660443"/>
            <a:ext cx="3032007" cy="1520068"/>
          </a:xfrm>
          <a:prstGeom prst="rect">
            <a:avLst/>
          </a:prstGeom>
        </p:spPr>
      </p:pic>
      <p:pic>
        <p:nvPicPr>
          <p:cNvPr id="1025" name="Picture 1024">
            <a:hlinkClick r:id="rId7"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8"/>
          <a:stretch>
            <a:fillRect/>
          </a:stretch>
        </p:blipFill>
        <p:spPr>
          <a:xfrm>
            <a:off x="2069488" y="5206231"/>
            <a:ext cx="3452773" cy="1862044"/>
          </a:xfrm>
          <a:prstGeom prst="rect">
            <a:avLst/>
          </a:prstGeom>
        </p:spPr>
      </p:pic>
      <p:pic>
        <p:nvPicPr>
          <p:cNvPr id="1027" name="Picture 1026">
            <a:hlinkClick r:id="rId9"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0"/>
          <a:stretch>
            <a:fillRect/>
          </a:stretch>
        </p:blipFill>
        <p:spPr>
          <a:xfrm>
            <a:off x="4754322" y="4015799"/>
            <a:ext cx="3283775" cy="1576968"/>
          </a:xfrm>
          <a:prstGeom prst="rect">
            <a:avLst/>
          </a:prstGeom>
        </p:spPr>
      </p:pic>
      <p:pic>
        <p:nvPicPr>
          <p:cNvPr id="1028" name="Picture 1027">
            <a:hlinkClick r:id="rId11"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2"/>
          <a:stretch>
            <a:fillRect/>
          </a:stretch>
        </p:blipFill>
        <p:spPr>
          <a:xfrm>
            <a:off x="6242453" y="5555606"/>
            <a:ext cx="3495343" cy="1552583"/>
          </a:xfrm>
          <a:prstGeom prst="rect">
            <a:avLst/>
          </a:prstGeom>
        </p:spPr>
      </p:pic>
      <p:pic>
        <p:nvPicPr>
          <p:cNvPr id="1029" name="Picture 1028">
            <a:hlinkClick r:id="rId13"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4"/>
          <a:stretch>
            <a:fillRect/>
          </a:stretch>
        </p:blipFill>
        <p:spPr>
          <a:xfrm>
            <a:off x="9182841" y="4017696"/>
            <a:ext cx="3162064" cy="1576968"/>
          </a:xfrm>
          <a:prstGeom prst="rect">
            <a:avLst/>
          </a:prstGeom>
        </p:spPr>
      </p:pic>
      <p:pic>
        <p:nvPicPr>
          <p:cNvPr id="5" name="Picture 4">
            <a:extLst>
              <a:ext uri="{FF2B5EF4-FFF2-40B4-BE49-F238E27FC236}">
                <a16:creationId xmlns:a16="http://schemas.microsoft.com/office/drawing/2014/main" id="{58AF8BE8-1261-4886-81C1-25E10D409837}"/>
              </a:ext>
            </a:extLst>
          </p:cNvPr>
          <p:cNvPicPr>
            <a:picLocks noChangeAspect="1"/>
          </p:cNvPicPr>
          <p:nvPr/>
        </p:nvPicPr>
        <p:blipFill>
          <a:blip r:embed="rId15"/>
          <a:stretch>
            <a:fillRect/>
          </a:stretch>
        </p:blipFill>
        <p:spPr>
          <a:xfrm>
            <a:off x="2885871" y="-17795"/>
            <a:ext cx="6578155" cy="1694835"/>
          </a:xfrm>
          <a:prstGeom prst="rect">
            <a:avLst/>
          </a:prstGeom>
        </p:spPr>
      </p:pic>
      <p:sp>
        <p:nvSpPr>
          <p:cNvPr id="2" name="Rectangle: Rounded Corners 1">
            <a:hlinkClick r:id="rId16" action="ppaction://hlinksldjump"/>
            <a:extLst>
              <a:ext uri="{FF2B5EF4-FFF2-40B4-BE49-F238E27FC236}">
                <a16:creationId xmlns:a16="http://schemas.microsoft.com/office/drawing/2014/main" id="{89F2D0A6-8F31-9A44-62AE-96B968791D7D}"/>
              </a:ext>
            </a:extLst>
          </p:cNvPr>
          <p:cNvSpPr/>
          <p:nvPr/>
        </p:nvSpPr>
        <p:spPr>
          <a:xfrm>
            <a:off x="162560" y="132080"/>
            <a:ext cx="1615440" cy="497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Học</a:t>
            </a:r>
            <a:r>
              <a:rPr lang="en-US" dirty="0">
                <a:solidFill>
                  <a:srgbClr val="002060"/>
                </a:solidFill>
              </a:rPr>
              <a:t> </a:t>
            </a:r>
            <a:r>
              <a:rPr lang="en-US" dirty="0" err="1">
                <a:solidFill>
                  <a:srgbClr val="002060"/>
                </a:solidFill>
              </a:rPr>
              <a:t>tiếp</a:t>
            </a:r>
            <a:endParaRPr lang="en-US" dirty="0">
              <a:solidFill>
                <a:srgbClr val="002060"/>
              </a:solidFill>
            </a:endParaRPr>
          </a:p>
        </p:txBody>
      </p:sp>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randombar(horizont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anim calcmode="lin" valueType="num">
                                      <p:cBhvr>
                                        <p:cTn id="71" dur="1000" fill="hold"/>
                                        <p:tgtEl>
                                          <p:spTgt spid="29"/>
                                        </p:tgtEl>
                                        <p:attrNameLst>
                                          <p:attrName>ppt_x</p:attrName>
                                        </p:attrNameLst>
                                      </p:cBhvr>
                                      <p:tavLst>
                                        <p:tav tm="0">
                                          <p:val>
                                            <p:strVal val="#ppt_x"/>
                                          </p:val>
                                        </p:tav>
                                        <p:tav tm="100000">
                                          <p:val>
                                            <p:strVal val="#ppt_x"/>
                                          </p:val>
                                        </p:tav>
                                      </p:tavLst>
                                    </p:anim>
                                    <p:anim calcmode="lin" valueType="num">
                                      <p:cBhvr>
                                        <p:cTn id="72" dur="1000" fill="hold"/>
                                        <p:tgtEl>
                                          <p:spTgt spid="29"/>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32" presetClass="emph" presetSubtype="0" repeatCount="indefinite" fill="hold" nodeType="afterEffect">
                                  <p:stCondLst>
                                    <p:cond delay="0"/>
                                  </p:stCondLst>
                                  <p:childTnLst>
                                    <p:animRot by="120000">
                                      <p:cBhvr>
                                        <p:cTn id="75" dur="100" fill="hold">
                                          <p:stCondLst>
                                            <p:cond delay="0"/>
                                          </p:stCondLst>
                                        </p:cTn>
                                        <p:tgtEl>
                                          <p:spTgt spid="29"/>
                                        </p:tgtEl>
                                        <p:attrNameLst>
                                          <p:attrName>r</p:attrName>
                                        </p:attrNameLst>
                                      </p:cBhvr>
                                    </p:animRot>
                                    <p:animRot by="-240000">
                                      <p:cBhvr>
                                        <p:cTn id="76" dur="200" fill="hold">
                                          <p:stCondLst>
                                            <p:cond delay="200"/>
                                          </p:stCondLst>
                                        </p:cTn>
                                        <p:tgtEl>
                                          <p:spTgt spid="29"/>
                                        </p:tgtEl>
                                        <p:attrNameLst>
                                          <p:attrName>r</p:attrName>
                                        </p:attrNameLst>
                                      </p:cBhvr>
                                    </p:animRot>
                                    <p:animRot by="240000">
                                      <p:cBhvr>
                                        <p:cTn id="77" dur="200" fill="hold">
                                          <p:stCondLst>
                                            <p:cond delay="400"/>
                                          </p:stCondLst>
                                        </p:cTn>
                                        <p:tgtEl>
                                          <p:spTgt spid="29"/>
                                        </p:tgtEl>
                                        <p:attrNameLst>
                                          <p:attrName>r</p:attrName>
                                        </p:attrNameLst>
                                      </p:cBhvr>
                                    </p:animRot>
                                    <p:animRot by="-240000">
                                      <p:cBhvr>
                                        <p:cTn id="78" dur="200" fill="hold">
                                          <p:stCondLst>
                                            <p:cond delay="600"/>
                                          </p:stCondLst>
                                        </p:cTn>
                                        <p:tgtEl>
                                          <p:spTgt spid="29"/>
                                        </p:tgtEl>
                                        <p:attrNameLst>
                                          <p:attrName>r</p:attrName>
                                        </p:attrNameLst>
                                      </p:cBhvr>
                                    </p:animRot>
                                    <p:animRot by="120000">
                                      <p:cBhvr>
                                        <p:cTn id="79" dur="200" fill="hold">
                                          <p:stCondLst>
                                            <p:cond delay="800"/>
                                          </p:stCondLst>
                                        </p:cTn>
                                        <p:tgtEl>
                                          <p:spTgt spid="29"/>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8"/>
                  </p:tgtEl>
                </p:cond>
              </p:nextCondLst>
            </p:seq>
            <p:seq concurrent="1" nextAc="seek">
              <p:cTn id="80" restart="whenNotActive" fill="hold" evtFilter="cancelBubble" nodeType="interactiveSeq">
                <p:stCondLst>
                  <p:cond evt="onClick" delay="0">
                    <p:tgtEl>
                      <p:spTgt spid="1029"/>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32" presetClass="emph" presetSubtype="0" repeatCount="indefinite" fill="hold" nodeType="afterEffect">
                                  <p:stCondLst>
                                    <p:cond delay="0"/>
                                  </p:stCondLst>
                                  <p:childTnLst>
                                    <p:animRot by="120000">
                                      <p:cBhvr>
                                        <p:cTn id="90" dur="100" fill="hold">
                                          <p:stCondLst>
                                            <p:cond delay="0"/>
                                          </p:stCondLst>
                                        </p:cTn>
                                        <p:tgtEl>
                                          <p:spTgt spid="32"/>
                                        </p:tgtEl>
                                        <p:attrNameLst>
                                          <p:attrName>r</p:attrName>
                                        </p:attrNameLst>
                                      </p:cBhvr>
                                    </p:animRot>
                                    <p:animRot by="-240000">
                                      <p:cBhvr>
                                        <p:cTn id="91" dur="200" fill="hold">
                                          <p:stCondLst>
                                            <p:cond delay="200"/>
                                          </p:stCondLst>
                                        </p:cTn>
                                        <p:tgtEl>
                                          <p:spTgt spid="32"/>
                                        </p:tgtEl>
                                        <p:attrNameLst>
                                          <p:attrName>r</p:attrName>
                                        </p:attrNameLst>
                                      </p:cBhvr>
                                    </p:animRot>
                                    <p:animRot by="240000">
                                      <p:cBhvr>
                                        <p:cTn id="92" dur="200" fill="hold">
                                          <p:stCondLst>
                                            <p:cond delay="400"/>
                                          </p:stCondLst>
                                        </p:cTn>
                                        <p:tgtEl>
                                          <p:spTgt spid="32"/>
                                        </p:tgtEl>
                                        <p:attrNameLst>
                                          <p:attrName>r</p:attrName>
                                        </p:attrNameLst>
                                      </p:cBhvr>
                                    </p:animRot>
                                    <p:animRot by="-240000">
                                      <p:cBhvr>
                                        <p:cTn id="93" dur="200" fill="hold">
                                          <p:stCondLst>
                                            <p:cond delay="600"/>
                                          </p:stCondLst>
                                        </p:cTn>
                                        <p:tgtEl>
                                          <p:spTgt spid="32"/>
                                        </p:tgtEl>
                                        <p:attrNameLst>
                                          <p:attrName>r</p:attrName>
                                        </p:attrNameLst>
                                      </p:cBhvr>
                                    </p:animRot>
                                    <p:animRot by="120000">
                                      <p:cBhvr>
                                        <p:cTn id="94" dur="200" fill="hold">
                                          <p:stCondLst>
                                            <p:cond delay="800"/>
                                          </p:stCondLst>
                                        </p:cTn>
                                        <p:tgtEl>
                                          <p:spTgt spid="32"/>
                                        </p:tgtEl>
                                        <p:attrNameLst>
                                          <p:attrName>r</p:attrName>
                                        </p:attrNameLst>
                                      </p:cBhvr>
                                    </p:animRo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2"/>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320869" y="186143"/>
                <a:ext cx="9179921" cy="1212713"/>
              </a:xfrm>
              <a:prstGeom prst="rect">
                <a:avLst/>
              </a:prstGeom>
              <a:noFill/>
            </p:spPr>
            <p:txBody>
              <a:bodyPr wrap="square">
                <a:spAutoFit/>
              </a:bodyPr>
              <a:lstStyle/>
              <a:p>
                <a:pPr defTabSz="1219140">
                  <a:spcBef>
                    <a:spcPct val="50000"/>
                  </a:spcBef>
                  <a:defRPr/>
                </a:pPr>
                <a:r>
                  <a:rPr lang="vi-VN"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Tôn vinh đạo lí làm người lương thiện. </a:t>
                </a:r>
                <a:endPar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9"/>
            <a:ext cx="5856825" cy="1360987"/>
            <a:chOff x="4684130" y="1730750"/>
            <a:chExt cx="439261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4010694" cy="966192"/>
              <a:chOff x="129540" y="128016"/>
              <a:chExt cx="12000981"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802615" y="507923"/>
                <a:ext cx="10327906" cy="1103549"/>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Răn dạy con người trở thành người con có hiếu.</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7"/>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46710" y="399338"/>
                      <a:pt x="11933521" y="1132644"/>
                      <a:pt x="11932920" y="1710781"/>
                    </a:cubicBezTo>
                    <a:cubicBezTo>
                      <a:pt x="8154342" y="1558095"/>
                      <a:pt x="5561854" y="1445704"/>
                      <a:pt x="0" y="1710781"/>
                    </a:cubicBezTo>
                    <a:cubicBezTo>
                      <a:pt x="225903" y="1037842"/>
                      <a:pt x="-90270" y="671836"/>
                      <a:pt x="0" y="0"/>
                    </a:cubicBezTo>
                    <a:close/>
                  </a:path>
                  <a:path w="11932920" h="1710781" stroke="0" extrusionOk="0">
                    <a:moveTo>
                      <a:pt x="0" y="0"/>
                    </a:moveTo>
                    <a:cubicBezTo>
                      <a:pt x="3274923" y="-61717"/>
                      <a:pt x="6454898" y="-124234"/>
                      <a:pt x="11932920" y="0"/>
                    </a:cubicBezTo>
                    <a:cubicBezTo>
                      <a:pt x="11650404" y="180958"/>
                      <a:pt x="11715803" y="1031562"/>
                      <a:pt x="11932920" y="1710781"/>
                    </a:cubicBezTo>
                    <a:cubicBezTo>
                      <a:pt x="7516818" y="1599388"/>
                      <a:pt x="5278602" y="1983442"/>
                      <a:pt x="0" y="1710781"/>
                    </a:cubicBezTo>
                    <a:cubicBezTo>
                      <a:pt x="-48385" y="1529950"/>
                      <a:pt x="-61858" y="642461"/>
                      <a:pt x="0" y="0"/>
                    </a:cubicBezTo>
                    <a:close/>
                  </a:path>
                  <a:path w="11932920" h="1710781" fill="none" stroke="0" extrusionOk="0">
                    <a:moveTo>
                      <a:pt x="0" y="0"/>
                    </a:moveTo>
                    <a:cubicBezTo>
                      <a:pt x="4143046" y="-162323"/>
                      <a:pt x="10013093" y="-46707"/>
                      <a:pt x="11932920" y="0"/>
                    </a:cubicBezTo>
                    <a:cubicBezTo>
                      <a:pt x="11993512" y="317628"/>
                      <a:pt x="11996318" y="1217296"/>
                      <a:pt x="11932920" y="1710781"/>
                    </a:cubicBezTo>
                    <a:cubicBezTo>
                      <a:pt x="7794419" y="1578236"/>
                      <a:pt x="5650933" y="1399196"/>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41657" y="284505"/>
                <a:ext cx="8896181" cy="1212712"/>
              </a:xfrm>
              <a:prstGeom prst="rect">
                <a:avLst/>
              </a:prstGeom>
              <a:noFill/>
            </p:spPr>
            <p:txBody>
              <a:bodyPr wrap="square">
                <a:spAutoFit/>
              </a:bodyPr>
              <a:lstStyle/>
              <a:p>
                <a:pPr defTabSz="1219140">
                  <a:spcBef>
                    <a:spcPct val="50000"/>
                  </a:spcBef>
                  <a:defRPr/>
                </a:pP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Ngợi</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ca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công</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lao</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của</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bậc</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sinh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667"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667"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6091168" cy="1317718"/>
            <a:chOff x="4739560" y="3494348"/>
            <a:chExt cx="4568376"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26648" cy="966193"/>
              <a:chOff x="129540" y="128016"/>
              <a:chExt cx="12695664"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8855" y="-147959"/>
                      <a:pt x="10582353" y="33321"/>
                      <a:pt x="11932919" y="0"/>
                    </a:cubicBezTo>
                    <a:cubicBezTo>
                      <a:pt x="11948948" y="401856"/>
                      <a:pt x="11976154" y="1141320"/>
                      <a:pt x="11932919" y="1710781"/>
                    </a:cubicBezTo>
                    <a:cubicBezTo>
                      <a:pt x="9532350" y="1391066"/>
                      <a:pt x="3769017" y="825299"/>
                      <a:pt x="0" y="1710781"/>
                    </a:cubicBezTo>
                    <a:cubicBezTo>
                      <a:pt x="210369" y="1066581"/>
                      <a:pt x="-58082" y="716851"/>
                      <a:pt x="0" y="0"/>
                    </a:cubicBezTo>
                    <a:close/>
                  </a:path>
                  <a:path w="11932920" h="1710781" stroke="0" extrusionOk="0">
                    <a:moveTo>
                      <a:pt x="0" y="0"/>
                    </a:moveTo>
                    <a:cubicBezTo>
                      <a:pt x="3872753" y="-59382"/>
                      <a:pt x="9134359" y="-137709"/>
                      <a:pt x="11932919" y="0"/>
                    </a:cubicBezTo>
                    <a:cubicBezTo>
                      <a:pt x="11726739" y="230031"/>
                      <a:pt x="11715214" y="1045345"/>
                      <a:pt x="11932919" y="1710781"/>
                    </a:cubicBezTo>
                    <a:cubicBezTo>
                      <a:pt x="5994017" y="1577938"/>
                      <a:pt x="5887602" y="1901725"/>
                      <a:pt x="0" y="1710781"/>
                    </a:cubicBezTo>
                    <a:cubicBezTo>
                      <a:pt x="-69442" y="846437"/>
                      <a:pt x="-62282" y="656187"/>
                      <a:pt x="0" y="0"/>
                    </a:cubicBezTo>
                    <a:close/>
                  </a:path>
                  <a:path w="11932920" h="1710781" fill="none" stroke="0" extrusionOk="0">
                    <a:moveTo>
                      <a:pt x="0" y="0"/>
                    </a:moveTo>
                    <a:cubicBezTo>
                      <a:pt x="2632586" y="-164013"/>
                      <a:pt x="10770925" y="-62534"/>
                      <a:pt x="11932919" y="0"/>
                    </a:cubicBezTo>
                    <a:cubicBezTo>
                      <a:pt x="12003891" y="317114"/>
                      <a:pt x="12009643" y="1169018"/>
                      <a:pt x="11932919" y="1710781"/>
                    </a:cubicBezTo>
                    <a:cubicBezTo>
                      <a:pt x="8726922" y="1347666"/>
                      <a:pt x="4257694" y="1008674"/>
                      <a:pt x="0" y="1710781"/>
                    </a:cubicBezTo>
                    <a:cubicBezTo>
                      <a:pt x="237028" y="1027277"/>
                      <a:pt x="-115868" y="607692"/>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3"/>
                          <a:gd name="connsiteY0" fmla="*/ 0 h 1288258"/>
                          <a:gd name="connsiteX1" fmla="*/ 5296953 w 5296953"/>
                          <a:gd name="connsiteY1" fmla="*/ 0 h 1288258"/>
                          <a:gd name="connsiteX2" fmla="*/ 5296953 w 5296953"/>
                          <a:gd name="connsiteY2" fmla="*/ 1288258 h 1288258"/>
                          <a:gd name="connsiteX3" fmla="*/ 0 w 5296953"/>
                          <a:gd name="connsiteY3" fmla="*/ 1288258 h 1288258"/>
                          <a:gd name="connsiteX4" fmla="*/ 0 w 5296953"/>
                          <a:gd name="connsiteY4" fmla="*/ 0 h 128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8" fill="none" extrusionOk="0">
                            <a:moveTo>
                              <a:pt x="0" y="0"/>
                            </a:moveTo>
                            <a:cubicBezTo>
                              <a:pt x="1073176" y="-133017"/>
                              <a:pt x="4751055" y="-123057"/>
                              <a:pt x="5296953" y="0"/>
                            </a:cubicBezTo>
                            <a:cubicBezTo>
                              <a:pt x="5332643" y="239525"/>
                              <a:pt x="5331461" y="866691"/>
                              <a:pt x="5296953" y="1288258"/>
                            </a:cubicBezTo>
                            <a:cubicBezTo>
                              <a:pt x="3955790" y="1286057"/>
                              <a:pt x="1804640" y="1158487"/>
                              <a:pt x="0" y="1288258"/>
                            </a:cubicBezTo>
                            <a:cubicBezTo>
                              <a:pt x="85550" y="842944"/>
                              <a:pt x="-49549" y="494532"/>
                              <a:pt x="0" y="0"/>
                            </a:cubicBezTo>
                            <a:close/>
                          </a:path>
                          <a:path w="5296953" h="1288258" stroke="0" extrusionOk="0">
                            <a:moveTo>
                              <a:pt x="0" y="0"/>
                            </a:moveTo>
                            <a:cubicBezTo>
                              <a:pt x="1494375" y="-157587"/>
                              <a:pt x="3902242" y="-63908"/>
                              <a:pt x="5296953" y="0"/>
                            </a:cubicBezTo>
                            <a:cubicBezTo>
                              <a:pt x="5220263" y="196883"/>
                              <a:pt x="5190413" y="811630"/>
                              <a:pt x="5296953" y="1288258"/>
                            </a:cubicBezTo>
                            <a:cubicBezTo>
                              <a:pt x="2653537" y="1187260"/>
                              <a:pt x="2589224" y="1409314"/>
                              <a:pt x="0" y="1288258"/>
                            </a:cubicBezTo>
                            <a:cubicBezTo>
                              <a:pt x="-13861" y="644619"/>
                              <a:pt x="-27716" y="467923"/>
                              <a:pt x="0" y="0"/>
                            </a:cubicBezTo>
                            <a:close/>
                          </a:path>
                        </a:pathLst>
                      </a:custGeom>
                      <ask:type>
                        <ask:lineSketchCurved/>
                      </ask:type>
                    </ask:lineSketchStyleProps>
                  </a:ext>
                </a:extLst>
              </a:ln>
              <a:effectLst/>
            </p:spPr>
            <p:txBody>
              <a:bodyPr rtlCol="0" anchor="ctr"/>
              <a:lstStyle/>
              <a:p>
                <a:pPr algn="ctr" defTabSz="121914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132225" y="248016"/>
                <a:ext cx="10692979" cy="1430524"/>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Kính trọng, biết ơn đối với người thầy. </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43524" y="-203246"/>
            <a:ext cx="11580765" cy="2424033"/>
            <a:chOff x="182643" y="-152435"/>
            <a:chExt cx="8685574"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98170" y="308099"/>
              <a:ext cx="609872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lnSpc>
                  <a:spcPct val="150000"/>
                </a:lnSpc>
                <a:buClr>
                  <a:srgbClr val="FFFFFF"/>
                </a:buClr>
              </a:pPr>
              <a:r>
                <a:rPr lang="vi-VN" sz="3733" b="1" kern="0" dirty="0">
                  <a:solidFill>
                    <a:srgbClr val="000000"/>
                  </a:solidFill>
                  <a:latin typeface="Cambria" panose="02040503050406030204" pitchFamily="18" charset="0"/>
                  <a:ea typeface="Cambria" panose="02040503050406030204" pitchFamily="18" charset="0"/>
                </a:rPr>
                <a:t>Tôn sư trọng đạo thể hiện điều gì?</a:t>
              </a:r>
              <a:endParaRPr lang="en-US" sz="3733" b="1" kern="0" dirty="0">
                <a:solidFill>
                  <a:srgbClr val="FFB64C"/>
                </a:solidFill>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srcRect l="4005" r="4005"/>
            <a:stretch/>
          </p:blipFill>
          <p:spPr>
            <a:xfrm rot="21208351" flipH="1">
              <a:off x="182643" y="-152435"/>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2" name="Picture 61">
            <a:hlinkClick r:id="rId8"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994904" flipH="1">
            <a:off x="10529377"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5" y="4502800"/>
            <a:ext cx="5632627" cy="1384995"/>
            <a:chOff x="311419" y="3482952"/>
            <a:chExt cx="4224470" cy="1038746"/>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82952"/>
              <a:ext cx="3916087" cy="1038746"/>
              <a:chOff x="129540" y="68715"/>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95164" y="338849"/>
                      <a:pt x="11897203" y="1120917"/>
                      <a:pt x="11932920" y="1710781"/>
                    </a:cubicBezTo>
                    <a:cubicBezTo>
                      <a:pt x="9973292" y="1459384"/>
                      <a:pt x="3645878" y="964167"/>
                      <a:pt x="0" y="1710781"/>
                    </a:cubicBezTo>
                    <a:cubicBezTo>
                      <a:pt x="227283" y="1023450"/>
                      <a:pt x="-92996" y="672978"/>
                      <a:pt x="0" y="0"/>
                    </a:cubicBezTo>
                    <a:close/>
                  </a:path>
                  <a:path w="11932920" h="1710781" stroke="0" extrusionOk="0">
                    <a:moveTo>
                      <a:pt x="0" y="0"/>
                    </a:moveTo>
                    <a:cubicBezTo>
                      <a:pt x="3687392" y="-178063"/>
                      <a:pt x="9595849" y="-149806"/>
                      <a:pt x="11932920" y="0"/>
                    </a:cubicBezTo>
                    <a:cubicBezTo>
                      <a:pt x="11710250" y="225431"/>
                      <a:pt x="11749764" y="989466"/>
                      <a:pt x="11932920" y="1710781"/>
                    </a:cubicBezTo>
                    <a:cubicBezTo>
                      <a:pt x="8654812" y="1597721"/>
                      <a:pt x="3727723" y="2028059"/>
                      <a:pt x="0" y="1710781"/>
                    </a:cubicBezTo>
                    <a:cubicBezTo>
                      <a:pt x="-116732" y="1515806"/>
                      <a:pt x="-61541" y="740654"/>
                      <a:pt x="0" y="0"/>
                    </a:cubicBezTo>
                    <a:close/>
                  </a:path>
                  <a:path w="11932920" h="1710781" fill="none" stroke="0" extrusionOk="0">
                    <a:moveTo>
                      <a:pt x="0" y="0"/>
                    </a:moveTo>
                    <a:cubicBezTo>
                      <a:pt x="6087982" y="-163536"/>
                      <a:pt x="9346694" y="256490"/>
                      <a:pt x="11932920" y="0"/>
                    </a:cubicBezTo>
                    <a:cubicBezTo>
                      <a:pt x="11925415" y="309848"/>
                      <a:pt x="12002065" y="1208417"/>
                      <a:pt x="11932920" y="1710781"/>
                    </a:cubicBezTo>
                    <a:cubicBezTo>
                      <a:pt x="9340540" y="1423354"/>
                      <a:pt x="4135919" y="845814"/>
                      <a:pt x="0" y="1710781"/>
                    </a:cubicBezTo>
                    <a:cubicBezTo>
                      <a:pt x="216496" y="1074351"/>
                      <a:pt x="-113303" y="621957"/>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930906" y="68715"/>
                <a:ext cx="9310943" cy="1839247"/>
              </a:xfrm>
              <a:prstGeom prst="rect">
                <a:avLst/>
              </a:prstGeom>
              <a:noFill/>
            </p:spPr>
            <p:txBody>
              <a:bodyPr wrap="square">
                <a:spAutoFit/>
              </a:bodyPr>
              <a:lstStyle/>
              <a:p>
                <a:pPr algn="ct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Nhà</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20/11. </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277188"/>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752126" y="154181"/>
                <a:ext cx="8801152" cy="1594016"/>
              </a:xfrm>
              <a:prstGeom prst="rect">
                <a:avLst/>
              </a:prstGeom>
              <a:noFill/>
            </p:spPr>
            <p:txBody>
              <a:bodyPr wrap="square">
                <a:spAutoFit/>
              </a:bodyPr>
              <a:lstStyle/>
              <a:p>
                <a:pPr algn="just" defTabSz="1219140">
                  <a:spcBef>
                    <a:spcPct val="50000"/>
                  </a:spcBef>
                  <a:defRPr/>
                </a:pP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thành</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lập</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đội</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dân</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4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Việt</a:t>
                </a:r>
                <a:r>
                  <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Nam 22/12.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6" y="2323162"/>
            <a:ext cx="5944297" cy="1288256"/>
            <a:chOff x="264580" y="1765233"/>
            <a:chExt cx="445822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066890" cy="966192"/>
              <a:chOff x="129540" y="128016"/>
              <a:chExt cx="1262527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46710" y="399338"/>
                      <a:pt x="11933521" y="1132644"/>
                      <a:pt x="11932920" y="1710781"/>
                    </a:cubicBezTo>
                    <a:cubicBezTo>
                      <a:pt x="8154342" y="1558095"/>
                      <a:pt x="5561854" y="1445704"/>
                      <a:pt x="0" y="1710781"/>
                    </a:cubicBezTo>
                    <a:cubicBezTo>
                      <a:pt x="225903" y="1037842"/>
                      <a:pt x="-90270" y="671836"/>
                      <a:pt x="0" y="0"/>
                    </a:cubicBezTo>
                    <a:close/>
                  </a:path>
                  <a:path w="11932920" h="1710781" stroke="0" extrusionOk="0">
                    <a:moveTo>
                      <a:pt x="0" y="0"/>
                    </a:moveTo>
                    <a:cubicBezTo>
                      <a:pt x="3274923" y="-61717"/>
                      <a:pt x="6454898" y="-124234"/>
                      <a:pt x="11932920" y="0"/>
                    </a:cubicBezTo>
                    <a:cubicBezTo>
                      <a:pt x="11650404" y="180958"/>
                      <a:pt x="11715803" y="1031562"/>
                      <a:pt x="11932920" y="1710781"/>
                    </a:cubicBezTo>
                    <a:cubicBezTo>
                      <a:pt x="7516818" y="1599388"/>
                      <a:pt x="5278602" y="1983442"/>
                      <a:pt x="0" y="1710781"/>
                    </a:cubicBezTo>
                    <a:cubicBezTo>
                      <a:pt x="-48385" y="1529950"/>
                      <a:pt x="-61858" y="642461"/>
                      <a:pt x="0" y="0"/>
                    </a:cubicBezTo>
                    <a:close/>
                  </a:path>
                  <a:path w="11932920" h="1710781" fill="none" stroke="0" extrusionOk="0">
                    <a:moveTo>
                      <a:pt x="0" y="0"/>
                    </a:moveTo>
                    <a:cubicBezTo>
                      <a:pt x="4143046" y="-162323"/>
                      <a:pt x="10013093" y="-46707"/>
                      <a:pt x="11932920" y="0"/>
                    </a:cubicBezTo>
                    <a:cubicBezTo>
                      <a:pt x="11993512" y="317628"/>
                      <a:pt x="11996318" y="1217296"/>
                      <a:pt x="11932920" y="1710781"/>
                    </a:cubicBezTo>
                    <a:cubicBezTo>
                      <a:pt x="7794419" y="1578236"/>
                      <a:pt x="5650933" y="1399196"/>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532918" y="209149"/>
                <a:ext cx="11221895" cy="1430526"/>
              </a:xfrm>
              <a:prstGeom prst="rect">
                <a:avLst/>
              </a:prstGeom>
              <a:noFill/>
            </p:spPr>
            <p:txBody>
              <a:bodyPr wrap="square">
                <a:spAutoFit/>
              </a:bodyPr>
              <a:lstStyle/>
              <a:p>
                <a:pPr defTabSz="1219140">
                  <a:spcBef>
                    <a:spcPct val="50000"/>
                  </a:spcBef>
                  <a:defRPr/>
                </a:pPr>
                <a:r>
                  <a:rPr lang="vi-VN"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 niệm ngày thương binh liệt sĩ 27/7.</a:t>
                </a:r>
                <a:endParaRPr lang="en-US" altLang="en-US" sz="32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2865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95172" y="333090"/>
                      <a:pt x="11979820" y="1146170"/>
                      <a:pt x="11932920" y="1710781"/>
                    </a:cubicBezTo>
                    <a:cubicBezTo>
                      <a:pt x="9423603" y="1446906"/>
                      <a:pt x="3791154" y="877796"/>
                      <a:pt x="0" y="1710781"/>
                    </a:cubicBezTo>
                    <a:cubicBezTo>
                      <a:pt x="196654" y="1105952"/>
                      <a:pt x="-68111" y="692714"/>
                      <a:pt x="0" y="0"/>
                    </a:cubicBezTo>
                    <a:close/>
                  </a:path>
                  <a:path w="11932920" h="1710781" stroke="0" extrusionOk="0">
                    <a:moveTo>
                      <a:pt x="0" y="0"/>
                    </a:moveTo>
                    <a:cubicBezTo>
                      <a:pt x="3461583" y="-180846"/>
                      <a:pt x="9198241" y="-147788"/>
                      <a:pt x="11932920" y="0"/>
                    </a:cubicBezTo>
                    <a:cubicBezTo>
                      <a:pt x="11664274" y="188282"/>
                      <a:pt x="11747740" y="997088"/>
                      <a:pt x="11932920" y="1710781"/>
                    </a:cubicBezTo>
                    <a:cubicBezTo>
                      <a:pt x="6034772" y="1581142"/>
                      <a:pt x="5848012" y="1879075"/>
                      <a:pt x="0" y="1710781"/>
                    </a:cubicBezTo>
                    <a:cubicBezTo>
                      <a:pt x="-80907" y="1521529"/>
                      <a:pt x="-59841" y="644292"/>
                      <a:pt x="0" y="0"/>
                    </a:cubicBezTo>
                    <a:close/>
                  </a:path>
                  <a:path w="11932920" h="1710781" fill="none" stroke="0" extrusionOk="0">
                    <a:moveTo>
                      <a:pt x="0" y="0"/>
                    </a:moveTo>
                    <a:cubicBezTo>
                      <a:pt x="2604889" y="-165632"/>
                      <a:pt x="10733754" y="-115652"/>
                      <a:pt x="11932920" y="0"/>
                    </a:cubicBezTo>
                    <a:cubicBezTo>
                      <a:pt x="11967242" y="315178"/>
                      <a:pt x="11995244" y="1197683"/>
                      <a:pt x="11932920" y="1710781"/>
                    </a:cubicBezTo>
                    <a:cubicBezTo>
                      <a:pt x="8755902" y="1402877"/>
                      <a:pt x="4171327" y="1247572"/>
                      <a:pt x="0" y="1710781"/>
                    </a:cubicBezTo>
                    <a:cubicBezTo>
                      <a:pt x="232129" y="1034586"/>
                      <a:pt x="-115048" y="55001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32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987253" y="224209"/>
                <a:ext cx="8628903" cy="1267037"/>
              </a:xfrm>
              <a:prstGeom prst="rect">
                <a:avLst/>
              </a:prstGeom>
              <a:noFill/>
            </p:spPr>
            <p:txBody>
              <a:bodyPr wrap="square">
                <a:spAutoFit/>
              </a:bodyPr>
              <a:lstStyle/>
              <a:p>
                <a:pPr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Kỉ</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niệm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ngày</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Quốc</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tế</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Phụ</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nữ</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8/3.</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2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68432" y="-252672"/>
            <a:ext cx="11555857" cy="2424035"/>
            <a:chOff x="201324" y="-189504"/>
            <a:chExt cx="8666893"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73131"/>
              <a:ext cx="678180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Hoạt động nào sau đây thể hiện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21208351" flipH="1">
              <a:off x="201324" y="-189504"/>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1" y="459917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9" y="233615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3" name="Picture 62">
            <a:hlinkClick r:id="rId8"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9">
            <a:extLst>
              <a:ext uri="{28A0092B-C50C-407E-A947-70E740481C1C}">
                <a14:useLocalDpi xmlns:a14="http://schemas.microsoft.com/office/drawing/2010/main" val="0"/>
              </a:ext>
            </a:extLst>
          </a:blip>
          <a:srcRect l="6795" r="6795"/>
          <a:stretch/>
        </p:blipFill>
        <p:spPr>
          <a:xfrm rot="928165">
            <a:off x="4138996" y="3300588"/>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3"/>
            <a:ext cx="9561196" cy="1260508"/>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libri" panose="020F0502020204030204" pitchFamily="34" charset="0"/>
                </a:rPr>
                <a:t>T</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hảo luận về cụm từ “Tôn sư trọng đạo” </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456692" y="2867026"/>
            <a:ext cx="2645669" cy="3372258"/>
          </a:xfrm>
          <a:prstGeom prst="rect">
            <a:avLst/>
          </a:prstGeom>
        </p:spPr>
      </p:pic>
      <p:sp>
        <p:nvSpPr>
          <p:cNvPr id="5" name="TextBox 4">
            <a:extLst>
              <a:ext uri="{FF2B5EF4-FFF2-40B4-BE49-F238E27FC236}">
                <a16:creationId xmlns:a16="http://schemas.microsoft.com/office/drawing/2014/main" id="{A2B7BD1D-6366-C6FC-D950-F917C4722FC6}"/>
              </a:ext>
            </a:extLst>
          </p:cNvPr>
          <p:cNvSpPr txBox="1"/>
          <p:nvPr/>
        </p:nvSpPr>
        <p:spPr>
          <a:xfrm>
            <a:off x="3657600" y="3352800"/>
            <a:ext cx="6972300" cy="1200329"/>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Mỗi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em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nghĩ</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nghe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cụm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(VD: </a:t>
            </a:r>
            <a:r>
              <a:rPr lang="en-US" sz="3600" dirty="0" err="1">
                <a:solidFill>
                  <a:srgbClr val="FF0000"/>
                </a:solidFill>
                <a:latin typeface="Cambria" panose="02040503050406030204" pitchFamily="18" charset="0"/>
                <a:ea typeface="Cambria" panose="02040503050406030204" pitchFamily="18" charset="0"/>
              </a:rPr>
              <a:t>thầy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65"/>
            <a:ext cx="5677677" cy="1426159"/>
            <a:chOff x="311419" y="3516443"/>
            <a:chExt cx="4258258" cy="1069618"/>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3916087" cy="1038745"/>
              <a:chOff x="232497" y="182681"/>
              <a:chExt cx="11932920" cy="1839247"/>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298122" y="65893"/>
                      <a:pt x="8815037" y="245416"/>
                      <a:pt x="11932919" y="0"/>
                    </a:cubicBezTo>
                    <a:cubicBezTo>
                      <a:pt x="11992761" y="337600"/>
                      <a:pt x="11901650" y="1124096"/>
                      <a:pt x="11932919" y="1710781"/>
                    </a:cubicBezTo>
                    <a:cubicBezTo>
                      <a:pt x="10090388" y="1399273"/>
                      <a:pt x="3622061" y="907649"/>
                      <a:pt x="0" y="1710781"/>
                    </a:cubicBezTo>
                    <a:cubicBezTo>
                      <a:pt x="202192" y="1097770"/>
                      <a:pt x="-84068" y="676524"/>
                      <a:pt x="0" y="0"/>
                    </a:cubicBezTo>
                    <a:close/>
                  </a:path>
                  <a:path w="11932920" h="1710781" stroke="0" extrusionOk="0">
                    <a:moveTo>
                      <a:pt x="0" y="0"/>
                    </a:moveTo>
                    <a:cubicBezTo>
                      <a:pt x="3673307" y="-182519"/>
                      <a:pt x="9522590" y="-138277"/>
                      <a:pt x="11932919" y="0"/>
                    </a:cubicBezTo>
                    <a:cubicBezTo>
                      <a:pt x="11663053" y="189601"/>
                      <a:pt x="11731722" y="1015221"/>
                      <a:pt x="11932919" y="1710781"/>
                    </a:cubicBezTo>
                    <a:cubicBezTo>
                      <a:pt x="8927861" y="1619398"/>
                      <a:pt x="3736572" y="2033747"/>
                      <a:pt x="0" y="1710781"/>
                    </a:cubicBezTo>
                    <a:cubicBezTo>
                      <a:pt x="-99950" y="1516850"/>
                      <a:pt x="-60555" y="678250"/>
                      <a:pt x="0" y="0"/>
                    </a:cubicBezTo>
                    <a:close/>
                  </a:path>
                  <a:path w="11932920" h="1710781" fill="none" stroke="0" extrusionOk="0">
                    <a:moveTo>
                      <a:pt x="0" y="0"/>
                    </a:moveTo>
                    <a:cubicBezTo>
                      <a:pt x="6171052" y="-158665"/>
                      <a:pt x="9267945" y="137055"/>
                      <a:pt x="11932919" y="0"/>
                    </a:cubicBezTo>
                    <a:cubicBezTo>
                      <a:pt x="11947124" y="313001"/>
                      <a:pt x="11993942" y="1237553"/>
                      <a:pt x="11932919" y="1710781"/>
                    </a:cubicBezTo>
                    <a:cubicBezTo>
                      <a:pt x="9309376" y="1363920"/>
                      <a:pt x="3979576" y="1275818"/>
                      <a:pt x="0" y="1710781"/>
                    </a:cubicBezTo>
                    <a:cubicBezTo>
                      <a:pt x="236742" y="1030828"/>
                      <a:pt x="-108665" y="641538"/>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2128615" y="182681"/>
                <a:ext cx="8684021" cy="1839247"/>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Động viên người thân tham gia các hoạt động xã hội. </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7"/>
            <a:ext cx="5826497" cy="1401678"/>
            <a:chOff x="4684130" y="1730750"/>
            <a:chExt cx="4369873" cy="1051259"/>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3987948" cy="1038747"/>
              <a:chOff x="129540" y="53585"/>
              <a:chExt cx="11932920" cy="1839250"/>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65034" y="367658"/>
                      <a:pt x="11895968" y="1124749"/>
                      <a:pt x="11932920" y="1710780"/>
                    </a:cubicBezTo>
                    <a:cubicBezTo>
                      <a:pt x="8705023" y="1506269"/>
                      <a:pt x="5606969" y="1448098"/>
                      <a:pt x="0" y="1710780"/>
                    </a:cubicBezTo>
                    <a:cubicBezTo>
                      <a:pt x="223184" y="1023431"/>
                      <a:pt x="-67603" y="686402"/>
                      <a:pt x="0" y="0"/>
                    </a:cubicBezTo>
                    <a:close/>
                  </a:path>
                  <a:path w="11932920" h="1710781" stroke="0" extrusionOk="0">
                    <a:moveTo>
                      <a:pt x="0" y="0"/>
                    </a:moveTo>
                    <a:cubicBezTo>
                      <a:pt x="3846697" y="-103345"/>
                      <a:pt x="9484949" y="-110423"/>
                      <a:pt x="11932920" y="0"/>
                    </a:cubicBezTo>
                    <a:cubicBezTo>
                      <a:pt x="11665980" y="197715"/>
                      <a:pt x="11737194" y="1013390"/>
                      <a:pt x="11932920" y="1710780"/>
                    </a:cubicBezTo>
                    <a:cubicBezTo>
                      <a:pt x="8345969" y="1593539"/>
                      <a:pt x="5792373" y="1997476"/>
                      <a:pt x="0" y="1710780"/>
                    </a:cubicBezTo>
                    <a:cubicBezTo>
                      <a:pt x="-97286" y="1514215"/>
                      <a:pt x="-58253" y="669860"/>
                      <a:pt x="0" y="0"/>
                    </a:cubicBezTo>
                    <a:close/>
                  </a:path>
                  <a:path w="11932920" h="1710781" fill="none" stroke="0" extrusionOk="0">
                    <a:moveTo>
                      <a:pt x="0" y="0"/>
                    </a:moveTo>
                    <a:cubicBezTo>
                      <a:pt x="4221888" y="-149408"/>
                      <a:pt x="9772234" y="221316"/>
                      <a:pt x="11932920" y="0"/>
                    </a:cubicBezTo>
                    <a:cubicBezTo>
                      <a:pt x="11959419" y="315317"/>
                      <a:pt x="11990643" y="1161772"/>
                      <a:pt x="11932920" y="1710780"/>
                    </a:cubicBezTo>
                    <a:cubicBezTo>
                      <a:pt x="8187636" y="1469178"/>
                      <a:pt x="5817868" y="1060705"/>
                      <a:pt x="0" y="1710780"/>
                    </a:cubicBezTo>
                    <a:cubicBezTo>
                      <a:pt x="210627" y="1076317"/>
                      <a:pt x="-109744" y="573120"/>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094142" y="53585"/>
                <a:ext cx="8231127" cy="1839250"/>
              </a:xfrm>
              <a:prstGeom prst="rect">
                <a:avLst/>
              </a:prstGeom>
              <a:noFill/>
            </p:spPr>
            <p:txBody>
              <a:bodyPr wrap="square">
                <a:spAutoFit/>
              </a:bodyPr>
              <a:lstStyle/>
              <a:p>
                <a:pPr algn="just" defTabSz="1219140">
                  <a:spcBef>
                    <a:spcPct val="50000"/>
                  </a:spcBef>
                  <a:defRPr/>
                </a:pP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Quyên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góp</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quần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áo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cho</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trẻ</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em</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khó</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2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khăn</a:t>
                </a:r>
                <a:r>
                  <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6">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297971"/>
            <a:ext cx="5646934" cy="1384995"/>
            <a:chOff x="264580" y="1723476"/>
            <a:chExt cx="4235200" cy="1038746"/>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3843867" cy="1038746"/>
              <a:chOff x="129540" y="54079"/>
              <a:chExt cx="11932920" cy="183924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4050439" y="-91907"/>
                      <a:pt x="9917843" y="-138594"/>
                      <a:pt x="11932919" y="0"/>
                    </a:cubicBezTo>
                    <a:cubicBezTo>
                      <a:pt x="11946776" y="399252"/>
                      <a:pt x="11933546" y="1132651"/>
                      <a:pt x="11932919" y="1710781"/>
                    </a:cubicBezTo>
                    <a:cubicBezTo>
                      <a:pt x="7912751" y="1681750"/>
                      <a:pt x="5446938" y="1168455"/>
                      <a:pt x="0" y="1710781"/>
                    </a:cubicBezTo>
                    <a:cubicBezTo>
                      <a:pt x="225903" y="1037842"/>
                      <a:pt x="-90270" y="671836"/>
                      <a:pt x="0" y="0"/>
                    </a:cubicBezTo>
                    <a:close/>
                  </a:path>
                  <a:path w="11932920" h="1710781" stroke="0" extrusionOk="0">
                    <a:moveTo>
                      <a:pt x="0" y="0"/>
                    </a:moveTo>
                    <a:cubicBezTo>
                      <a:pt x="2914406" y="-168165"/>
                      <a:pt x="6516401" y="-133964"/>
                      <a:pt x="11932919" y="0"/>
                    </a:cubicBezTo>
                    <a:cubicBezTo>
                      <a:pt x="11648905" y="179548"/>
                      <a:pt x="11716542" y="1030485"/>
                      <a:pt x="11932919" y="1710781"/>
                    </a:cubicBezTo>
                    <a:cubicBezTo>
                      <a:pt x="7429190" y="1592411"/>
                      <a:pt x="5277127" y="1981798"/>
                      <a:pt x="0" y="1710781"/>
                    </a:cubicBezTo>
                    <a:cubicBezTo>
                      <a:pt x="-48385" y="1529950"/>
                      <a:pt x="-61858" y="642461"/>
                      <a:pt x="0" y="0"/>
                    </a:cubicBezTo>
                    <a:close/>
                  </a:path>
                  <a:path w="11932920" h="1710781" fill="none" stroke="0" extrusionOk="0">
                    <a:moveTo>
                      <a:pt x="0" y="0"/>
                    </a:moveTo>
                    <a:cubicBezTo>
                      <a:pt x="3927408" y="-174984"/>
                      <a:pt x="10027038" y="-23613"/>
                      <a:pt x="11932919" y="0"/>
                    </a:cubicBezTo>
                    <a:cubicBezTo>
                      <a:pt x="11994408" y="317720"/>
                      <a:pt x="11996368" y="1216417"/>
                      <a:pt x="11932919" y="1710781"/>
                    </a:cubicBezTo>
                    <a:cubicBezTo>
                      <a:pt x="7663388" y="1321208"/>
                      <a:pt x="5750097" y="1126820"/>
                      <a:pt x="0" y="1710781"/>
                    </a:cubicBezTo>
                    <a:cubicBezTo>
                      <a:pt x="223420" y="1066224"/>
                      <a:pt x="-118603" y="55014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8267824" cy="1839248"/>
              </a:xfrm>
              <a:prstGeom prst="rect">
                <a:avLst/>
              </a:prstGeom>
              <a:noFill/>
            </p:spPr>
            <p:txBody>
              <a:bodyPr wrap="square">
                <a:spAutoFit/>
              </a:bodyPr>
              <a:lstStyle/>
              <a:p>
                <a:pPr algn="just" defTabSz="1219140">
                  <a:spcBef>
                    <a:spcPct val="50000"/>
                  </a:spcBef>
                  <a:defRPr/>
                </a:pPr>
                <a:r>
                  <a:rPr lang="vi-VN"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báo tường chào mừng ngày kỉ niệm 20/11</a:t>
                </a:r>
                <a:endParaRPr lang="en-US" altLang="en-US" sz="2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6">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5752591" cy="1367452"/>
            <a:chOff x="4739560" y="3457046"/>
            <a:chExt cx="4314443"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3972715" cy="1025589"/>
              <a:chOff x="129540" y="22845"/>
              <a:chExt cx="11932920"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19 w 11932920"/>
                  <a:gd name="connsiteY1" fmla="*/ 0 h 1710781"/>
                  <a:gd name="connsiteX2" fmla="*/ 11932919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8855" y="-147960"/>
                      <a:pt x="10582353" y="33321"/>
                      <a:pt x="11932919" y="0"/>
                    </a:cubicBezTo>
                    <a:cubicBezTo>
                      <a:pt x="11995237" y="333006"/>
                      <a:pt x="11979844" y="1146176"/>
                      <a:pt x="11932919" y="1710781"/>
                    </a:cubicBezTo>
                    <a:cubicBezTo>
                      <a:pt x="9532350" y="1391066"/>
                      <a:pt x="3769017" y="825299"/>
                      <a:pt x="0" y="1710781"/>
                    </a:cubicBezTo>
                    <a:cubicBezTo>
                      <a:pt x="196654" y="1105952"/>
                      <a:pt x="-68111" y="692714"/>
                      <a:pt x="0" y="0"/>
                    </a:cubicBezTo>
                    <a:close/>
                  </a:path>
                  <a:path w="11932920" h="1710781" stroke="0" extrusionOk="0">
                    <a:moveTo>
                      <a:pt x="0" y="0"/>
                    </a:moveTo>
                    <a:cubicBezTo>
                      <a:pt x="3872753" y="-59382"/>
                      <a:pt x="9134359" y="-137709"/>
                      <a:pt x="11932919" y="0"/>
                    </a:cubicBezTo>
                    <a:cubicBezTo>
                      <a:pt x="11662810" y="186904"/>
                      <a:pt x="11748462" y="996037"/>
                      <a:pt x="11932919" y="1710781"/>
                    </a:cubicBezTo>
                    <a:cubicBezTo>
                      <a:pt x="5988013" y="1577462"/>
                      <a:pt x="5883831" y="1899642"/>
                      <a:pt x="0" y="1710781"/>
                    </a:cubicBezTo>
                    <a:cubicBezTo>
                      <a:pt x="-80907" y="1521529"/>
                      <a:pt x="-59841" y="644292"/>
                      <a:pt x="0" y="0"/>
                    </a:cubicBezTo>
                    <a:close/>
                  </a:path>
                  <a:path w="11932920" h="1710781" fill="none" stroke="0" extrusionOk="0">
                    <a:moveTo>
                      <a:pt x="0" y="0"/>
                    </a:moveTo>
                    <a:cubicBezTo>
                      <a:pt x="2632586" y="-164014"/>
                      <a:pt x="10770925" y="-62534"/>
                      <a:pt x="11932919" y="0"/>
                    </a:cubicBezTo>
                    <a:cubicBezTo>
                      <a:pt x="11968110" y="315267"/>
                      <a:pt x="11995292" y="1196831"/>
                      <a:pt x="11932919" y="1710781"/>
                    </a:cubicBezTo>
                    <a:cubicBezTo>
                      <a:pt x="8726922" y="1347666"/>
                      <a:pt x="4257694" y="1008674"/>
                      <a:pt x="0" y="1710781"/>
                    </a:cubicBezTo>
                    <a:cubicBezTo>
                      <a:pt x="232129" y="1034586"/>
                      <a:pt x="-115048" y="550011"/>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endParaRPr lang="en-US" sz="3600">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2078813" y="22845"/>
                <a:ext cx="9086672" cy="1594016"/>
              </a:xfrm>
              <a:prstGeom prst="rect">
                <a:avLst/>
              </a:prstGeom>
              <a:noFill/>
            </p:spPr>
            <p:txBody>
              <a:bodyPr wrap="square">
                <a:spAutoFit/>
              </a:bodyPr>
              <a:lstStyle/>
              <a:p>
                <a:pPr defTabSz="1219140">
                  <a:spcBef>
                    <a:spcPct val="50000"/>
                  </a:spcBef>
                  <a:defRPr/>
                </a:pPr>
                <a:r>
                  <a:rPr lang="vi-VN"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Làm thiện nguyện trên các điểm trường vùng cao. </a:t>
                </a:r>
                <a:endParaRPr lang="en-US" altLang="en-US" sz="24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3600"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6">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37434" y="-243452"/>
            <a:ext cx="11786855" cy="2424035"/>
            <a:chOff x="28076" y="-182588"/>
            <a:chExt cx="8840141"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63040" y="281691"/>
              <a:ext cx="664464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Học sinh có thể tham gia hoạt động nào để thể hiện tinh thần tôn sư trọng đạo?</a:t>
              </a:r>
              <a:endParaRPr lang="en-US" sz="3200" b="1" dirty="0">
                <a:effectLst/>
                <a:latin typeface="Cambria" panose="02040503050406030204" pitchFamily="18" charset="0"/>
                <a:ea typeface="Cambria" panose="02040503050406030204" pitchFamily="18" charset="0"/>
              </a:endParaRPr>
            </a:p>
          </p:txBody>
        </p:sp>
        <p:pic>
          <p:nvPicPr>
            <p:cNvPr id="66" name="Picture 65">
              <a:hlinkClick r:id="rId7"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8">
              <a:extLst>
                <a:ext uri="{28A0092B-C50C-407E-A947-70E740481C1C}">
                  <a14:useLocalDpi xmlns:a14="http://schemas.microsoft.com/office/drawing/2010/main" val="0"/>
                </a:ext>
              </a:extLst>
            </a:blip>
            <a:srcRect l="4005" r="4005"/>
            <a:stretch/>
          </p:blipFill>
          <p:spPr>
            <a:xfrm rot="21208351" flipH="1">
              <a:off x="28076" y="-18258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924744" y="4664667"/>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897024" y="23489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331" y="6316133"/>
            <a:ext cx="541867" cy="541867"/>
          </a:xfrm>
          <a:prstGeom prst="rect">
            <a:avLst/>
          </a:prstGeom>
        </p:spPr>
      </p:pic>
      <p:pic>
        <p:nvPicPr>
          <p:cNvPr id="62" name="Picture 61">
            <a:hlinkClick r:id="rId7"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8">
            <a:extLst>
              <a:ext uri="{28A0092B-C50C-407E-A947-70E740481C1C}">
                <a14:useLocalDpi xmlns:a14="http://schemas.microsoft.com/office/drawing/2010/main" val="0"/>
              </a:ext>
            </a:extLst>
          </a:blip>
          <a:srcRect l="12345" r="12345"/>
          <a:stretch/>
        </p:blipFill>
        <p:spPr>
          <a:xfrm rot="599744">
            <a:off x="4570399" y="1524967"/>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0"/>
            <a:ext cx="5632627" cy="1295589"/>
            <a:chOff x="311419" y="3516443"/>
            <a:chExt cx="4224470" cy="9716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71692"/>
              <a:chOff x="129540" y="128016"/>
              <a:chExt cx="11932920" cy="1720520"/>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584490" y="254520"/>
                <a:ext cx="9357382" cy="1594016"/>
              </a:xfrm>
              <a:prstGeom prst="rect">
                <a:avLst/>
              </a:prstGeom>
              <a:noFill/>
            </p:spPr>
            <p:txBody>
              <a:bodyPr wrap="square">
                <a:spAutoFit/>
              </a:bodyPr>
              <a:lstStyle/>
              <a:p>
                <a:pPr algn="ctr" defTabSz="1219140">
                  <a:spcBef>
                    <a:spcPct val="50000"/>
                  </a:spcBef>
                  <a:defRPr/>
                </a:pPr>
                <a:r>
                  <a:rPr lang="vi-VN"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Ăn có nơi, làm có chỗ.</a:t>
                </a:r>
                <a:endPar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68"/>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999696" y="196216"/>
                <a:ext cx="10588618"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thầy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đố</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làm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68069" y="367074"/>
                      <a:pt x="11946677" y="1138288"/>
                      <a:pt x="11932920" y="1710780"/>
                    </a:cubicBezTo>
                    <a:cubicBezTo>
                      <a:pt x="8154342" y="1558095"/>
                      <a:pt x="5561854" y="1445704"/>
                      <a:pt x="0" y="1710780"/>
                    </a:cubicBezTo>
                    <a:cubicBezTo>
                      <a:pt x="210910" y="1081952"/>
                      <a:pt x="-35749" y="726525"/>
                      <a:pt x="0" y="0"/>
                    </a:cubicBezTo>
                    <a:close/>
                  </a:path>
                  <a:path w="11932920" h="1710781" stroke="0" extrusionOk="0">
                    <a:moveTo>
                      <a:pt x="0" y="0"/>
                    </a:moveTo>
                    <a:cubicBezTo>
                      <a:pt x="3274923" y="-61717"/>
                      <a:pt x="6454898" y="-124234"/>
                      <a:pt x="11932920" y="0"/>
                    </a:cubicBezTo>
                    <a:cubicBezTo>
                      <a:pt x="11725168" y="259905"/>
                      <a:pt x="11690044" y="1068467"/>
                      <a:pt x="11932920" y="1710780"/>
                    </a:cubicBezTo>
                    <a:cubicBezTo>
                      <a:pt x="7516818" y="1599388"/>
                      <a:pt x="5278602" y="1983442"/>
                      <a:pt x="0" y="1710780"/>
                    </a:cubicBezTo>
                    <a:cubicBezTo>
                      <a:pt x="-145879" y="1502270"/>
                      <a:pt x="-60315" y="698701"/>
                      <a:pt x="0" y="0"/>
                    </a:cubicBezTo>
                    <a:close/>
                  </a:path>
                  <a:path w="11932920" h="1710781" fill="none" stroke="0" extrusionOk="0">
                    <a:moveTo>
                      <a:pt x="0" y="0"/>
                    </a:moveTo>
                    <a:cubicBezTo>
                      <a:pt x="4143046" y="-162323"/>
                      <a:pt x="10013093" y="-46707"/>
                      <a:pt x="11932920" y="0"/>
                    </a:cubicBezTo>
                    <a:cubicBezTo>
                      <a:pt x="11913806" y="310362"/>
                      <a:pt x="11987895" y="1249574"/>
                      <a:pt x="11932920" y="1710780"/>
                    </a:cubicBezTo>
                    <a:cubicBezTo>
                      <a:pt x="7794419" y="1578236"/>
                      <a:pt x="5650933" y="1399196"/>
                      <a:pt x="0" y="1710780"/>
                    </a:cubicBezTo>
                    <a:cubicBezTo>
                      <a:pt x="215517" y="1081265"/>
                      <a:pt x="-114314" y="56511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1594016"/>
              </a:xfrm>
              <a:prstGeom prst="rect">
                <a:avLst/>
              </a:prstGeom>
              <a:noFill/>
            </p:spPr>
            <p:txBody>
              <a:bodyPr wrap="square">
                <a:spAutoFit/>
              </a:bodyPr>
              <a:lstStyle/>
              <a:p>
                <a:pPr algn="ctr" defTabSz="1219140">
                  <a:spcBef>
                    <a:spcPct val="50000"/>
                  </a:spcBef>
                  <a:defRPr/>
                </a:pP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Trăm</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hay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không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bằng</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một</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6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thấy</a:t>
                </a:r>
                <a:r>
                  <a:rPr lang="en-US" altLang="en-US" sz="36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78338" y="350689"/>
                      <a:pt x="11901083" y="1126113"/>
                      <a:pt x="11932920" y="1710780"/>
                    </a:cubicBezTo>
                    <a:cubicBezTo>
                      <a:pt x="9423618" y="1446899"/>
                      <a:pt x="3791151" y="877789"/>
                      <a:pt x="0" y="1710780"/>
                    </a:cubicBezTo>
                    <a:cubicBezTo>
                      <a:pt x="224700" y="1021117"/>
                      <a:pt x="-42415" y="715131"/>
                      <a:pt x="0" y="0"/>
                    </a:cubicBezTo>
                    <a:close/>
                  </a:path>
                  <a:path w="11932920" h="1710781" stroke="0" extrusionOk="0">
                    <a:moveTo>
                      <a:pt x="0" y="0"/>
                    </a:moveTo>
                    <a:cubicBezTo>
                      <a:pt x="3461583" y="-180846"/>
                      <a:pt x="9198241" y="-147788"/>
                      <a:pt x="11932920" y="0"/>
                    </a:cubicBezTo>
                    <a:cubicBezTo>
                      <a:pt x="11717780" y="247098"/>
                      <a:pt x="11744715" y="1001048"/>
                      <a:pt x="11932920" y="1710780"/>
                    </a:cubicBezTo>
                    <a:cubicBezTo>
                      <a:pt x="6034772" y="1581142"/>
                      <a:pt x="5848012" y="1879075"/>
                      <a:pt x="0" y="1710780"/>
                    </a:cubicBezTo>
                    <a:cubicBezTo>
                      <a:pt x="-44962" y="1527392"/>
                      <a:pt x="-58574" y="648467"/>
                      <a:pt x="0" y="0"/>
                    </a:cubicBezTo>
                    <a:close/>
                  </a:path>
                  <a:path w="11932920" h="1710781" fill="none" stroke="0" extrusionOk="0">
                    <a:moveTo>
                      <a:pt x="0" y="0"/>
                    </a:moveTo>
                    <a:cubicBezTo>
                      <a:pt x="2604889" y="-165632"/>
                      <a:pt x="10733754" y="-115652"/>
                      <a:pt x="11932920" y="0"/>
                    </a:cubicBezTo>
                    <a:cubicBezTo>
                      <a:pt x="11924757" y="311726"/>
                      <a:pt x="11988674" y="1200801"/>
                      <a:pt x="11932920" y="1710780"/>
                    </a:cubicBezTo>
                    <a:cubicBezTo>
                      <a:pt x="8755898" y="1402869"/>
                      <a:pt x="4171339" y="1247540"/>
                      <a:pt x="0" y="1710780"/>
                    </a:cubicBezTo>
                    <a:cubicBezTo>
                      <a:pt x="231328" y="1034814"/>
                      <a:pt x="-110016" y="57456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05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1804146" y="214458"/>
                <a:ext cx="9902797" cy="1430526"/>
              </a:xfrm>
              <a:prstGeom prst="rect">
                <a:avLst/>
              </a:prstGeom>
              <a:noFill/>
            </p:spPr>
            <p:txBody>
              <a:bodyPr wrap="square">
                <a:spAutoFit/>
              </a:bodyPr>
              <a:lstStyle/>
              <a:p>
                <a:pPr algn="ctr" defTabSz="1219140">
                  <a:spcBef>
                    <a:spcPct val="50000"/>
                  </a:spcBef>
                  <a:defRPr/>
                </a:pP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công</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mài</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sắt</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có</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ngày</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nên</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32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kim</a:t>
                </a:r>
                <a:r>
                  <a:rPr lang="en-US" altLang="en-US" sz="32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9354" y="-250399"/>
            <a:ext cx="11833643" cy="2424035"/>
            <a:chOff x="-7015" y="-187798"/>
            <a:chExt cx="8875232"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93520" y="335031"/>
              <a:ext cx="61264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Câu ca dao, tục ngữ nào dưới đây nói về chủ đề thầy trò?</a:t>
              </a:r>
              <a:endParaRPr lang="en-US" sz="4000" b="1" dirty="0">
                <a:effectLst/>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21208351" flipH="1">
              <a:off x="-7015" y="-187798"/>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740976" y="455871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4675932" y="463982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62" name="Picture 61">
            <a:hlinkClick r:id="rId8" action="ppaction://hlinksldjump"/>
            <a:extLst>
              <a:ext uri="{FF2B5EF4-FFF2-40B4-BE49-F238E27FC236}">
                <a16:creationId xmlns:a16="http://schemas.microsoft.com/office/drawing/2014/main" id="{1CC28BB1-0427-EABC-C046-6E4A6C5DB37B}"/>
              </a:ext>
            </a:extLst>
          </p:cNvPr>
          <p:cNvPicPr>
            <a:picLocks noChangeAspect="1"/>
          </p:cNvPicPr>
          <p:nvPr/>
        </p:nvPicPr>
        <p:blipFill>
          <a:blip r:embed="rId9">
            <a:extLst>
              <a:ext uri="{28A0092B-C50C-407E-A947-70E740481C1C}">
                <a14:useLocalDpi xmlns:a14="http://schemas.microsoft.com/office/drawing/2010/main" val="0"/>
              </a:ext>
            </a:extLst>
          </a:blip>
          <a:srcRect t="7920" b="7920"/>
          <a:stretch/>
        </p:blipFill>
        <p:spPr>
          <a:xfrm rot="340777">
            <a:off x="10320263" y="1682206"/>
            <a:ext cx="2855524" cy="2403183"/>
          </a:xfrm>
          <a:prstGeom prst="rect">
            <a:avLst/>
          </a:prstGeom>
        </p:spPr>
      </p:pic>
    </p:spTree>
    <p:extLst>
      <p:ext uri="{BB962C8B-B14F-4D97-AF65-F5344CB8AC3E}">
        <p14:creationId xmlns:p14="http://schemas.microsoft.com/office/powerpoint/2010/main" val="23790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62"/>
                                        </p:tgtEl>
                                        <p:attrNameLst>
                                          <p:attrName>r</p:attrName>
                                        </p:attrNameLst>
                                      </p:cBhvr>
                                    </p:animRot>
                                    <p:animRot by="-240000">
                                      <p:cBhvr>
                                        <p:cTn id="43" dur="200" fill="hold">
                                          <p:stCondLst>
                                            <p:cond delay="200"/>
                                          </p:stCondLst>
                                        </p:cTn>
                                        <p:tgtEl>
                                          <p:spTgt spid="62"/>
                                        </p:tgtEl>
                                        <p:attrNameLst>
                                          <p:attrName>r</p:attrName>
                                        </p:attrNameLst>
                                      </p:cBhvr>
                                    </p:animRot>
                                    <p:animRot by="240000">
                                      <p:cBhvr>
                                        <p:cTn id="44" dur="200" fill="hold">
                                          <p:stCondLst>
                                            <p:cond delay="400"/>
                                          </p:stCondLst>
                                        </p:cTn>
                                        <p:tgtEl>
                                          <p:spTgt spid="62"/>
                                        </p:tgtEl>
                                        <p:attrNameLst>
                                          <p:attrName>r</p:attrName>
                                        </p:attrNameLst>
                                      </p:cBhvr>
                                    </p:animRot>
                                    <p:animRot by="-240000">
                                      <p:cBhvr>
                                        <p:cTn id="45" dur="200" fill="hold">
                                          <p:stCondLst>
                                            <p:cond delay="600"/>
                                          </p:stCondLst>
                                        </p:cTn>
                                        <p:tgtEl>
                                          <p:spTgt spid="62"/>
                                        </p:tgtEl>
                                        <p:attrNameLst>
                                          <p:attrName>r</p:attrName>
                                        </p:attrNameLst>
                                      </p:cBhvr>
                                    </p:animRot>
                                    <p:animRot by="120000">
                                      <p:cBhvr>
                                        <p:cTn id="46" dur="200" fill="hold">
                                          <p:stCondLst>
                                            <p:cond delay="800"/>
                                          </p:stCondLst>
                                        </p:cTn>
                                        <p:tgtEl>
                                          <p:spTgt spid="6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par>
                                <p:cTn id="47" presetID="1" presetClass="mediacall" presetSubtype="0" fill="hold" nodeType="withEffect">
                                  <p:stCondLst>
                                    <p:cond delay="0"/>
                                  </p:stCondLst>
                                  <p:childTnLst>
                                    <p:cmd type="call" cmd="playFrom(0.0)">
                                      <p:cBhvr>
                                        <p:cTn id="48" dur="3448" fill="hold"/>
                                        <p:tgtEl>
                                          <p:spTgt spid="3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1000"/>
                                        <p:tgtEl>
                                          <p:spTgt spid="89"/>
                                        </p:tgtEl>
                                      </p:cBhvr>
                                    </p:animEffect>
                                    <p:anim calcmode="lin" valueType="num">
                                      <p:cBhvr>
                                        <p:cTn id="55" dur="1000" fill="hold"/>
                                        <p:tgtEl>
                                          <p:spTgt spid="89"/>
                                        </p:tgtEl>
                                        <p:attrNameLst>
                                          <p:attrName>ppt_x</p:attrName>
                                        </p:attrNameLst>
                                      </p:cBhvr>
                                      <p:tavLst>
                                        <p:tav tm="0">
                                          <p:val>
                                            <p:strVal val="#ppt_x"/>
                                          </p:val>
                                        </p:tav>
                                        <p:tav tm="100000">
                                          <p:val>
                                            <p:strVal val="#ppt_x"/>
                                          </p:val>
                                        </p:tav>
                                      </p:tavLst>
                                    </p:anim>
                                    <p:anim calcmode="lin" valueType="num">
                                      <p:cBhvr>
                                        <p:cTn id="56"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688595"/>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6114505" y="-36849"/>
                      <a:pt x="8922737" y="67504"/>
                      <a:pt x="11932920" y="0"/>
                    </a:cubicBezTo>
                    <a:cubicBezTo>
                      <a:pt x="11964589" y="369885"/>
                      <a:pt x="11920568" y="1131314"/>
                      <a:pt x="11932920" y="1710780"/>
                    </a:cubicBezTo>
                    <a:cubicBezTo>
                      <a:pt x="9973308" y="1459376"/>
                      <a:pt x="3645875" y="964159"/>
                      <a:pt x="0" y="1710780"/>
                    </a:cubicBezTo>
                    <a:cubicBezTo>
                      <a:pt x="203475" y="1093107"/>
                      <a:pt x="-92947" y="660075"/>
                      <a:pt x="0" y="0"/>
                    </a:cubicBezTo>
                    <a:close/>
                  </a:path>
                  <a:path w="11932920" h="1710781" stroke="0" extrusionOk="0">
                    <a:moveTo>
                      <a:pt x="0" y="0"/>
                    </a:moveTo>
                    <a:cubicBezTo>
                      <a:pt x="3687392" y="-178063"/>
                      <a:pt x="9595849" y="-149806"/>
                      <a:pt x="11932920" y="0"/>
                    </a:cubicBezTo>
                    <a:cubicBezTo>
                      <a:pt x="11648763" y="184717"/>
                      <a:pt x="11697752" y="1064176"/>
                      <a:pt x="11932920" y="1710780"/>
                    </a:cubicBezTo>
                    <a:cubicBezTo>
                      <a:pt x="8654782" y="1597718"/>
                      <a:pt x="3727705" y="2028048"/>
                      <a:pt x="0" y="1710780"/>
                    </a:cubicBezTo>
                    <a:cubicBezTo>
                      <a:pt x="-72368" y="1520608"/>
                      <a:pt x="-59170" y="704601"/>
                      <a:pt x="0" y="0"/>
                    </a:cubicBezTo>
                    <a:close/>
                  </a:path>
                  <a:path w="11932920" h="1710781" fill="none" stroke="0" extrusionOk="0">
                    <a:moveTo>
                      <a:pt x="0" y="0"/>
                    </a:moveTo>
                    <a:cubicBezTo>
                      <a:pt x="6087982" y="-163536"/>
                      <a:pt x="9346694" y="256490"/>
                      <a:pt x="11932920" y="0"/>
                    </a:cubicBezTo>
                    <a:cubicBezTo>
                      <a:pt x="11963151" y="315571"/>
                      <a:pt x="11990778" y="1178416"/>
                      <a:pt x="11932920" y="1710780"/>
                    </a:cubicBezTo>
                    <a:cubicBezTo>
                      <a:pt x="9340536" y="1423346"/>
                      <a:pt x="4135932" y="845779"/>
                      <a:pt x="0" y="1710780"/>
                    </a:cubicBezTo>
                    <a:cubicBezTo>
                      <a:pt x="202080" y="1101496"/>
                      <a:pt x="-112959" y="55790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21450"/>
                          <a:gd name="connsiteY0" fmla="*/ 0 h 1288255"/>
                          <a:gd name="connsiteX1" fmla="*/ 5221450 w 5221450"/>
                          <a:gd name="connsiteY1" fmla="*/ 0 h 1288255"/>
                          <a:gd name="connsiteX2" fmla="*/ 5221450 w 5221450"/>
                          <a:gd name="connsiteY2" fmla="*/ 1288255 h 1288255"/>
                          <a:gd name="connsiteX3" fmla="*/ 0 w 5221450"/>
                          <a:gd name="connsiteY3" fmla="*/ 1288255 h 1288255"/>
                          <a:gd name="connsiteX4" fmla="*/ 0 w 5221450"/>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5" fill="none" extrusionOk="0">
                            <a:moveTo>
                              <a:pt x="0" y="0"/>
                            </a:moveTo>
                            <a:cubicBezTo>
                              <a:pt x="2566289" y="-133017"/>
                              <a:pt x="3966322" y="-123057"/>
                              <a:pt x="5221450" y="0"/>
                            </a:cubicBezTo>
                            <a:cubicBezTo>
                              <a:pt x="5252187" y="240730"/>
                              <a:pt x="5247433" y="866976"/>
                              <a:pt x="5221450" y="1288255"/>
                            </a:cubicBezTo>
                            <a:cubicBezTo>
                              <a:pt x="4150926" y="1286054"/>
                              <a:pt x="1699776" y="1158484"/>
                              <a:pt x="0" y="1288255"/>
                            </a:cubicBezTo>
                            <a:cubicBezTo>
                              <a:pt x="86409" y="836660"/>
                              <a:pt x="-46084" y="486589"/>
                              <a:pt x="0" y="0"/>
                            </a:cubicBezTo>
                            <a:close/>
                          </a:path>
                          <a:path w="5221450" h="1288255" stroke="0" extrusionOk="0">
                            <a:moveTo>
                              <a:pt x="0" y="0"/>
                            </a:moveTo>
                            <a:cubicBezTo>
                              <a:pt x="1567358" y="-157587"/>
                              <a:pt x="4014148" y="-63908"/>
                              <a:pt x="5221450" y="0"/>
                            </a:cubicBezTo>
                            <a:cubicBezTo>
                              <a:pt x="5138953" y="206814"/>
                              <a:pt x="5110572" y="821336"/>
                              <a:pt x="5221450" y="1288255"/>
                            </a:cubicBezTo>
                            <a:cubicBezTo>
                              <a:pt x="3670815" y="1187257"/>
                              <a:pt x="150718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485051" y="214458"/>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Nỗ</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lực</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9" y="2307671"/>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1081" y="1785298"/>
              <a:ext cx="3992922" cy="966192"/>
              <a:chOff x="114657" y="128016"/>
              <a:chExt cx="11947803"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784370" y="-162096"/>
                      <a:pt x="9268494" y="235977"/>
                      <a:pt x="11932920" y="0"/>
                    </a:cubicBezTo>
                    <a:cubicBezTo>
                      <a:pt x="11978923" y="353872"/>
                      <a:pt x="11973579" y="1144497"/>
                      <a:pt x="11932920" y="1710781"/>
                    </a:cubicBezTo>
                    <a:cubicBezTo>
                      <a:pt x="8705023" y="1506269"/>
                      <a:pt x="5606969" y="1448098"/>
                      <a:pt x="0" y="1710781"/>
                    </a:cubicBezTo>
                    <a:cubicBezTo>
                      <a:pt x="204163" y="1081245"/>
                      <a:pt x="-69414" y="690794"/>
                      <a:pt x="0" y="0"/>
                    </a:cubicBezTo>
                    <a:close/>
                  </a:path>
                  <a:path w="11932920" h="1710781" stroke="0" extrusionOk="0">
                    <a:moveTo>
                      <a:pt x="0" y="0"/>
                    </a:moveTo>
                    <a:cubicBezTo>
                      <a:pt x="3846697" y="-103345"/>
                      <a:pt x="9484949" y="-110423"/>
                      <a:pt x="11932920" y="0"/>
                    </a:cubicBezTo>
                    <a:cubicBezTo>
                      <a:pt x="11666025" y="189276"/>
                      <a:pt x="11713667" y="1048077"/>
                      <a:pt x="11932920" y="1710781"/>
                    </a:cubicBezTo>
                    <a:cubicBezTo>
                      <a:pt x="8345969" y="1593539"/>
                      <a:pt x="5792373" y="1997476"/>
                      <a:pt x="0" y="1710781"/>
                    </a:cubicBezTo>
                    <a:cubicBezTo>
                      <a:pt x="-135500" y="1507782"/>
                      <a:pt x="-59489" y="671655"/>
                      <a:pt x="0" y="0"/>
                    </a:cubicBezTo>
                    <a:close/>
                  </a:path>
                  <a:path w="11932920" h="1710781" fill="none" stroke="0" extrusionOk="0">
                    <a:moveTo>
                      <a:pt x="0" y="0"/>
                    </a:moveTo>
                    <a:cubicBezTo>
                      <a:pt x="4221888" y="-149408"/>
                      <a:pt x="9772234" y="221316"/>
                      <a:pt x="11932920" y="0"/>
                    </a:cubicBezTo>
                    <a:cubicBezTo>
                      <a:pt x="11962782" y="314748"/>
                      <a:pt x="11995034" y="1197010"/>
                      <a:pt x="11932920" y="1710781"/>
                    </a:cubicBezTo>
                    <a:cubicBezTo>
                      <a:pt x="8187636" y="1469178"/>
                      <a:pt x="5817868" y="1060705"/>
                      <a:pt x="0" y="1710781"/>
                    </a:cubicBezTo>
                    <a:cubicBezTo>
                      <a:pt x="224388" y="1049144"/>
                      <a:pt x="-114850" y="547608"/>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14657" y="132166"/>
                <a:ext cx="11221897" cy="940060"/>
              </a:xfrm>
              <a:prstGeom prst="rect">
                <a:avLst/>
              </a:prstGeom>
              <a:noFill/>
            </p:spPr>
            <p:txBody>
              <a:bodyPr wrap="square">
                <a:spAutoFit/>
              </a:bodyPr>
              <a:lstStyle/>
              <a:p>
                <a:pPr algn="ctr" defTabSz="1219140">
                  <a:spcBef>
                    <a:spcPct val="50000"/>
                  </a:spcBef>
                  <a:defRPr/>
                </a:pP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Thân</a:t>
                </a:r>
                <a:r>
                  <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 </a:t>
                </a:r>
                <a:r>
                  <a:rPr lang="en-US" altLang="en-US" sz="4000" b="1" dirty="0" err="1">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thiện</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5" y="2353649"/>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993728" y="-123772"/>
                      <a:pt x="9881972" y="-77594"/>
                      <a:pt x="11932920" y="0"/>
                    </a:cubicBezTo>
                    <a:cubicBezTo>
                      <a:pt x="11968069" y="367074"/>
                      <a:pt x="11946677" y="1138288"/>
                      <a:pt x="11932920" y="1710780"/>
                    </a:cubicBezTo>
                    <a:cubicBezTo>
                      <a:pt x="8154342" y="1558095"/>
                      <a:pt x="5561854" y="1445704"/>
                      <a:pt x="0" y="1710780"/>
                    </a:cubicBezTo>
                    <a:cubicBezTo>
                      <a:pt x="210910" y="1081952"/>
                      <a:pt x="-35749" y="726525"/>
                      <a:pt x="0" y="0"/>
                    </a:cubicBezTo>
                    <a:close/>
                  </a:path>
                  <a:path w="11932920" h="1710781" stroke="0" extrusionOk="0">
                    <a:moveTo>
                      <a:pt x="0" y="0"/>
                    </a:moveTo>
                    <a:cubicBezTo>
                      <a:pt x="3274923" y="-61717"/>
                      <a:pt x="6454898" y="-124234"/>
                      <a:pt x="11932920" y="0"/>
                    </a:cubicBezTo>
                    <a:cubicBezTo>
                      <a:pt x="11725168" y="259905"/>
                      <a:pt x="11690044" y="1068467"/>
                      <a:pt x="11932920" y="1710780"/>
                    </a:cubicBezTo>
                    <a:cubicBezTo>
                      <a:pt x="7516818" y="1599388"/>
                      <a:pt x="5278602" y="1983442"/>
                      <a:pt x="0" y="1710780"/>
                    </a:cubicBezTo>
                    <a:cubicBezTo>
                      <a:pt x="-145879" y="1502270"/>
                      <a:pt x="-60315" y="698701"/>
                      <a:pt x="0" y="0"/>
                    </a:cubicBezTo>
                    <a:close/>
                  </a:path>
                  <a:path w="11932920" h="1710781" fill="none" stroke="0" extrusionOk="0">
                    <a:moveTo>
                      <a:pt x="0" y="0"/>
                    </a:moveTo>
                    <a:cubicBezTo>
                      <a:pt x="4143046" y="-162323"/>
                      <a:pt x="10013093" y="-46707"/>
                      <a:pt x="11932920" y="0"/>
                    </a:cubicBezTo>
                    <a:cubicBezTo>
                      <a:pt x="11913806" y="310362"/>
                      <a:pt x="11987895" y="1249574"/>
                      <a:pt x="11932920" y="1710780"/>
                    </a:cubicBezTo>
                    <a:cubicBezTo>
                      <a:pt x="7794419" y="1578236"/>
                      <a:pt x="5650933" y="1399196"/>
                      <a:pt x="0" y="1710780"/>
                    </a:cubicBezTo>
                    <a:cubicBezTo>
                      <a:pt x="215517" y="1081265"/>
                      <a:pt x="-114314" y="56511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125156"/>
                          <a:gd name="connsiteY0" fmla="*/ 0 h 1288255"/>
                          <a:gd name="connsiteX1" fmla="*/ 5125156 w 5125156"/>
                          <a:gd name="connsiteY1" fmla="*/ 0 h 1288255"/>
                          <a:gd name="connsiteX2" fmla="*/ 5125156 w 5125156"/>
                          <a:gd name="connsiteY2" fmla="*/ 1288255 h 1288255"/>
                          <a:gd name="connsiteX3" fmla="*/ 0 w 5125156"/>
                          <a:gd name="connsiteY3" fmla="*/ 1288255 h 1288255"/>
                          <a:gd name="connsiteX4" fmla="*/ 0 w 5125156"/>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5" fill="none" extrusionOk="0">
                            <a:moveTo>
                              <a:pt x="0" y="0"/>
                            </a:moveTo>
                            <a:cubicBezTo>
                              <a:pt x="1674750" y="-133017"/>
                              <a:pt x="4266908" y="-123057"/>
                              <a:pt x="5125156" y="0"/>
                            </a:cubicBezTo>
                            <a:cubicBezTo>
                              <a:pt x="5155893" y="240730"/>
                              <a:pt x="5151139" y="866976"/>
                              <a:pt x="5125156" y="1288255"/>
                            </a:cubicBezTo>
                            <a:cubicBezTo>
                              <a:pt x="3376220" y="1286054"/>
                              <a:pt x="2405360" y="1158484"/>
                              <a:pt x="0" y="1288255"/>
                            </a:cubicBezTo>
                            <a:cubicBezTo>
                              <a:pt x="86409" y="836660"/>
                              <a:pt x="-46084" y="486589"/>
                              <a:pt x="0" y="0"/>
                            </a:cubicBezTo>
                            <a:close/>
                          </a:path>
                          <a:path w="5125156" h="1288255" stroke="0" extrusionOk="0">
                            <a:moveTo>
                              <a:pt x="0" y="0"/>
                            </a:moveTo>
                            <a:cubicBezTo>
                              <a:pt x="1192529" y="-157587"/>
                              <a:pt x="2662472" y="-63908"/>
                              <a:pt x="5125156" y="0"/>
                            </a:cubicBezTo>
                            <a:cubicBezTo>
                              <a:pt x="5042659" y="206814"/>
                              <a:pt x="5014278" y="821336"/>
                              <a:pt x="5125156" y="1288255"/>
                            </a:cubicBezTo>
                            <a:cubicBezTo>
                              <a:pt x="3105318" y="1187257"/>
                              <a:pt x="2180169"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5053" y="214458"/>
                <a:ext cx="11221896"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Cần cù.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7">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5" y="4659133"/>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 name="connsiteX0" fmla="*/ 0 w 11932920"/>
                  <a:gd name="connsiteY0" fmla="*/ 0 h 1710781"/>
                  <a:gd name="connsiteX1" fmla="*/ 11932920 w 11932920"/>
                  <a:gd name="connsiteY1" fmla="*/ 0 h 1710781"/>
                  <a:gd name="connsiteX2" fmla="*/ 11932920 w 11932920"/>
                  <a:gd name="connsiteY2" fmla="*/ 1710780 h 1710781"/>
                  <a:gd name="connsiteX3" fmla="*/ 0 w 11932920"/>
                  <a:gd name="connsiteY3" fmla="*/ 1710780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2466328" y="-149280"/>
                      <a:pt x="10639813" y="-62682"/>
                      <a:pt x="11932920" y="0"/>
                    </a:cubicBezTo>
                    <a:cubicBezTo>
                      <a:pt x="11978338" y="350689"/>
                      <a:pt x="11901083" y="1126113"/>
                      <a:pt x="11932920" y="1710780"/>
                    </a:cubicBezTo>
                    <a:cubicBezTo>
                      <a:pt x="9423618" y="1446899"/>
                      <a:pt x="3791151" y="877789"/>
                      <a:pt x="0" y="1710780"/>
                    </a:cubicBezTo>
                    <a:cubicBezTo>
                      <a:pt x="224700" y="1021117"/>
                      <a:pt x="-42415" y="715131"/>
                      <a:pt x="0" y="0"/>
                    </a:cubicBezTo>
                    <a:close/>
                  </a:path>
                  <a:path w="11932920" h="1710781" stroke="0" extrusionOk="0">
                    <a:moveTo>
                      <a:pt x="0" y="0"/>
                    </a:moveTo>
                    <a:cubicBezTo>
                      <a:pt x="3461583" y="-180846"/>
                      <a:pt x="9198241" y="-147788"/>
                      <a:pt x="11932920" y="0"/>
                    </a:cubicBezTo>
                    <a:cubicBezTo>
                      <a:pt x="11717780" y="247098"/>
                      <a:pt x="11744715" y="1001048"/>
                      <a:pt x="11932920" y="1710780"/>
                    </a:cubicBezTo>
                    <a:cubicBezTo>
                      <a:pt x="6034772" y="1581142"/>
                      <a:pt x="5848012" y="1879075"/>
                      <a:pt x="0" y="1710780"/>
                    </a:cubicBezTo>
                    <a:cubicBezTo>
                      <a:pt x="-44962" y="1527392"/>
                      <a:pt x="-58574" y="648467"/>
                      <a:pt x="0" y="0"/>
                    </a:cubicBezTo>
                    <a:close/>
                  </a:path>
                  <a:path w="11932920" h="1710781" fill="none" stroke="0" extrusionOk="0">
                    <a:moveTo>
                      <a:pt x="0" y="0"/>
                    </a:moveTo>
                    <a:cubicBezTo>
                      <a:pt x="2604889" y="-165632"/>
                      <a:pt x="10733754" y="-115652"/>
                      <a:pt x="11932920" y="0"/>
                    </a:cubicBezTo>
                    <a:cubicBezTo>
                      <a:pt x="11924757" y="311726"/>
                      <a:pt x="11988674" y="1200801"/>
                      <a:pt x="11932920" y="1710780"/>
                    </a:cubicBezTo>
                    <a:cubicBezTo>
                      <a:pt x="8755898" y="1402869"/>
                      <a:pt x="4171339" y="1247540"/>
                      <a:pt x="0" y="1710780"/>
                    </a:cubicBezTo>
                    <a:cubicBezTo>
                      <a:pt x="231328" y="1034814"/>
                      <a:pt x="-110016" y="574564"/>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5296954"/>
                          <a:gd name="connsiteY0" fmla="*/ 0 h 1288255"/>
                          <a:gd name="connsiteX1" fmla="*/ 5296954 w 5296954"/>
                          <a:gd name="connsiteY1" fmla="*/ 0 h 1288255"/>
                          <a:gd name="connsiteX2" fmla="*/ 5296954 w 5296954"/>
                          <a:gd name="connsiteY2" fmla="*/ 1288255 h 1288255"/>
                          <a:gd name="connsiteX3" fmla="*/ 0 w 5296954"/>
                          <a:gd name="connsiteY3" fmla="*/ 1288255 h 1288255"/>
                          <a:gd name="connsiteX4" fmla="*/ 0 w 529695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5" fill="none" extrusionOk="0">
                            <a:moveTo>
                              <a:pt x="0" y="0"/>
                            </a:moveTo>
                            <a:cubicBezTo>
                              <a:pt x="1073101" y="-133017"/>
                              <a:pt x="4750402" y="-123057"/>
                              <a:pt x="5296954" y="0"/>
                            </a:cubicBezTo>
                            <a:cubicBezTo>
                              <a:pt x="5327691" y="240730"/>
                              <a:pt x="5322937" y="866976"/>
                              <a:pt x="5296954" y="1288255"/>
                            </a:cubicBezTo>
                            <a:cubicBezTo>
                              <a:pt x="3956092" y="1286054"/>
                              <a:pt x="1804780" y="1158484"/>
                              <a:pt x="0" y="1288255"/>
                            </a:cubicBezTo>
                            <a:cubicBezTo>
                              <a:pt x="86409" y="836660"/>
                              <a:pt x="-46084" y="486589"/>
                              <a:pt x="0" y="0"/>
                            </a:cubicBezTo>
                            <a:close/>
                          </a:path>
                          <a:path w="5296954" h="1288255" stroke="0" extrusionOk="0">
                            <a:moveTo>
                              <a:pt x="0" y="0"/>
                            </a:moveTo>
                            <a:cubicBezTo>
                              <a:pt x="1493959" y="-157587"/>
                              <a:pt x="3901521" y="-63908"/>
                              <a:pt x="5296954" y="0"/>
                            </a:cubicBezTo>
                            <a:cubicBezTo>
                              <a:pt x="5214457" y="206814"/>
                              <a:pt x="5186076" y="821336"/>
                              <a:pt x="5296954" y="1288255"/>
                            </a:cubicBezTo>
                            <a:cubicBezTo>
                              <a:pt x="2653689" y="1187257"/>
                              <a:pt x="2589847" y="1409311"/>
                              <a:pt x="0" y="1288255"/>
                            </a:cubicBezTo>
                            <a:cubicBezTo>
                              <a:pt x="-12601" y="1153296"/>
                              <a:pt x="-26055" y="467702"/>
                              <a:pt x="0" y="0"/>
                            </a:cubicBezTo>
                            <a:close/>
                          </a:path>
                        </a:pathLst>
                      </a:custGeom>
                      <ask:type>
                        <ask:lineSketchCurved/>
                      </ask:type>
                    </ask:lineSketchStyleProps>
                  </a:ext>
                </a:extLst>
              </a:ln>
              <a:effectLst/>
            </p:spPr>
            <p:txBody>
              <a:bodyPr rtlCol="0" anchor="ctr"/>
              <a:lstStyle/>
              <a:p>
                <a:pPr algn="ctr" defTabSz="1219140">
                  <a:defRPr/>
                </a:pPr>
                <a:r>
                  <a:rPr lang="en-US" sz="11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85050" y="214458"/>
                <a:ext cx="11221895" cy="940060"/>
              </a:xfrm>
              <a:prstGeom prst="rect">
                <a:avLst/>
              </a:prstGeom>
              <a:noFill/>
            </p:spPr>
            <p:txBody>
              <a:bodyPr wrap="square">
                <a:spAutoFit/>
              </a:bodyPr>
              <a:lstStyle/>
              <a:p>
                <a:pPr algn="ctr" defTabSz="1219140">
                  <a:spcBef>
                    <a:spcPct val="50000"/>
                  </a:spcBef>
                  <a:defRPr/>
                </a:pPr>
                <a:r>
                  <a:rPr lang="vi-VN"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rPr>
                  <a:t>Biết ơn. </a:t>
                </a:r>
                <a:endParaRPr lang="en-US" altLang="en-US" sz="4000" b="1" dirty="0">
                  <a:ln w="13462">
                    <a:solidFill>
                      <a:prstClr val="white"/>
                    </a:solidFill>
                    <a:prstDash val="solid"/>
                  </a:ln>
                  <a:solidFill>
                    <a:srgbClr val="5A8B25"/>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05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7">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80050" y="-201364"/>
            <a:ext cx="11744239" cy="2424035"/>
            <a:chOff x="60038" y="-151022"/>
            <a:chExt cx="880817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363980" y="335031"/>
              <a:ext cx="629412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Đâu là tính từ biểu thị truyền thống tôn sư trọng đạo?</a:t>
              </a:r>
              <a:endParaRPr lang="en-US" sz="3600" b="1" dirty="0">
                <a:effectLst/>
                <a:latin typeface="Cambria" panose="02040503050406030204" pitchFamily="18" charset="0"/>
                <a:ea typeface="Cambria" panose="02040503050406030204" pitchFamily="18" charset="0"/>
              </a:endParaRPr>
            </a:p>
          </p:txBody>
        </p:sp>
        <p:pic>
          <p:nvPicPr>
            <p:cNvPr id="66" name="Picture 65">
              <a:hlinkClick r:id="rId8"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9">
              <a:extLst>
                <a:ext uri="{28A0092B-C50C-407E-A947-70E740481C1C}">
                  <a14:useLocalDpi xmlns:a14="http://schemas.microsoft.com/office/drawing/2010/main" val="0"/>
                </a:ext>
              </a:extLst>
            </a:blip>
            <a:srcRect l="4005" r="4005"/>
            <a:stretch/>
          </p:blipFill>
          <p:spPr>
            <a:xfrm rot="21208351" flipH="1">
              <a:off x="60038" y="-151022"/>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80" y="455781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3" y="219650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331" y="6316133"/>
            <a:ext cx="541867" cy="541867"/>
          </a:xfrm>
          <a:prstGeom prst="rect">
            <a:avLst/>
          </a:prstGeom>
        </p:spPr>
      </p:pic>
      <p:pic>
        <p:nvPicPr>
          <p:cNvPr id="70" name="Picture 69">
            <a:hlinkClick r:id="rId8" action="ppaction://hlinksldjump"/>
            <a:extLst>
              <a:ext uri="{FF2B5EF4-FFF2-40B4-BE49-F238E27FC236}">
                <a16:creationId xmlns:a16="http://schemas.microsoft.com/office/drawing/2014/main" id="{AE200737-158D-C84A-4804-9A731A5055D0}"/>
              </a:ext>
            </a:extLst>
          </p:cNvPr>
          <p:cNvPicPr>
            <a:picLocks noChangeAspect="1"/>
          </p:cNvPicPr>
          <p:nvPr/>
        </p:nvPicPr>
        <p:blipFill>
          <a:blip r:embed="rId9">
            <a:extLst>
              <a:ext uri="{28A0092B-C50C-407E-A947-70E740481C1C}">
                <a14:useLocalDpi xmlns:a14="http://schemas.microsoft.com/office/drawing/2010/main" val="0"/>
              </a:ext>
            </a:extLst>
          </a:blip>
          <a:srcRect l="7513" r="7513"/>
          <a:stretch/>
        </p:blipFill>
        <p:spPr>
          <a:xfrm rot="882371">
            <a:off x="9970487" y="3728021"/>
            <a:ext cx="2810781" cy="3307819"/>
          </a:xfrm>
          <a:prstGeom prst="rect">
            <a:avLst/>
          </a:prstGeom>
        </p:spPr>
      </p:pic>
    </p:spTree>
    <p:extLst>
      <p:ext uri="{BB962C8B-B14F-4D97-AF65-F5344CB8AC3E}">
        <p14:creationId xmlns:p14="http://schemas.microsoft.com/office/powerpoint/2010/main" val="13551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1000"/>
                                        <p:tgtEl>
                                          <p:spTgt spid="70"/>
                                        </p:tgtEl>
                                      </p:cBhvr>
                                    </p:animEffect>
                                    <p:anim calcmode="lin" valueType="num">
                                      <p:cBhvr>
                                        <p:cTn id="54" dur="1000" fill="hold"/>
                                        <p:tgtEl>
                                          <p:spTgt spid="70"/>
                                        </p:tgtEl>
                                        <p:attrNameLst>
                                          <p:attrName>ppt_x</p:attrName>
                                        </p:attrNameLst>
                                      </p:cBhvr>
                                      <p:tavLst>
                                        <p:tav tm="0">
                                          <p:val>
                                            <p:strVal val="#ppt_x"/>
                                          </p:val>
                                        </p:tav>
                                        <p:tav tm="100000">
                                          <p:val>
                                            <p:strVal val="#ppt_x"/>
                                          </p:val>
                                        </p:tav>
                                      </p:tavLst>
                                    </p:anim>
                                    <p:anim calcmode="lin" valueType="num">
                                      <p:cBhvr>
                                        <p:cTn id="55" dur="1000" fill="hold"/>
                                        <p:tgtEl>
                                          <p:spTgt spid="7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1229661" y="1415632"/>
            <a:ext cx="3768132" cy="3768132"/>
            <a:chOff x="1229661" y="1415632"/>
            <a:chExt cx="3768132" cy="3768132"/>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2282446"/>
              <a:ext cx="3452030" cy="1971822"/>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Hoàn thiện phiếu thu thập thông tin.</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6"/>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6" name="Picture 15">
            <a:extLst>
              <a:ext uri="{FF2B5EF4-FFF2-40B4-BE49-F238E27FC236}">
                <a16:creationId xmlns:a16="http://schemas.microsoft.com/office/drawing/2014/main" id="{2C7F90AE-88FC-1A50-FF07-48EDB520AB40}"/>
              </a:ext>
            </a:extLst>
          </p:cNvPr>
          <p:cNvPicPr>
            <a:picLocks noChangeAspect="1"/>
          </p:cNvPicPr>
          <p:nvPr/>
        </p:nvPicPr>
        <p:blipFill>
          <a:blip r:embed="rId8"/>
          <a:stretch>
            <a:fillRect/>
          </a:stretch>
        </p:blipFill>
        <p:spPr>
          <a:xfrm>
            <a:off x="4448043" y="128748"/>
            <a:ext cx="3048264" cy="695004"/>
          </a:xfrm>
          <a:prstGeom prst="rect">
            <a:avLst/>
          </a:prstGeom>
        </p:spPr>
      </p:pic>
      <p:pic>
        <p:nvPicPr>
          <p:cNvPr id="18" name="Picture 17" descr="Yellow and blue text on a black background&#10;&#10;Description automatically generated">
            <a:extLst>
              <a:ext uri="{FF2B5EF4-FFF2-40B4-BE49-F238E27FC236}">
                <a16:creationId xmlns:a16="http://schemas.microsoft.com/office/drawing/2014/main" id="{388A6A67-85F3-F650-D555-0E59796E6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224" y="695325"/>
            <a:ext cx="11020525" cy="3024187"/>
          </a:xfrm>
          <a:prstGeom prst="rect">
            <a:avLst/>
          </a:prstGeom>
        </p:spPr>
      </p:pic>
      <p:pic>
        <p:nvPicPr>
          <p:cNvPr id="20" name="Picture 19">
            <a:extLst>
              <a:ext uri="{FF2B5EF4-FFF2-40B4-BE49-F238E27FC236}">
                <a16:creationId xmlns:a16="http://schemas.microsoft.com/office/drawing/2014/main" id="{9378BB54-9607-819E-B12C-E9285F3CBBFE}"/>
              </a:ext>
            </a:extLst>
          </p:cNvPr>
          <p:cNvPicPr>
            <a:picLocks noChangeAspect="1"/>
          </p:cNvPicPr>
          <p:nvPr/>
        </p:nvPicPr>
        <p:blipFill>
          <a:blip r:embed="rId10"/>
          <a:stretch>
            <a:fillRect/>
          </a:stretch>
        </p:blipFill>
        <p:spPr>
          <a:xfrm>
            <a:off x="325665" y="570686"/>
            <a:ext cx="2072820" cy="1182727"/>
          </a:xfrm>
          <a:prstGeom prst="rect">
            <a:avLst/>
          </a:prstGeom>
        </p:spPr>
      </p:pic>
      <p:pic>
        <p:nvPicPr>
          <p:cNvPr id="21" name="Picture 20">
            <a:extLst>
              <a:ext uri="{FF2B5EF4-FFF2-40B4-BE49-F238E27FC236}">
                <a16:creationId xmlns:a16="http://schemas.microsoft.com/office/drawing/2014/main" id="{F14A3F6C-B15D-AAD9-E891-3B20903AC2D7}"/>
              </a:ext>
            </a:extLst>
          </p:cNvPr>
          <p:cNvPicPr>
            <a:picLocks noChangeAspect="1"/>
          </p:cNvPicPr>
          <p:nvPr/>
        </p:nvPicPr>
        <p:blipFill rotWithShape="1">
          <a:blip r:embed="rId7">
            <a:extLst>
              <a:ext uri="{28A0092B-C50C-407E-A947-70E740481C1C}">
                <a14:useLocalDpi xmlns:a14="http://schemas.microsoft.com/office/drawing/2010/main" val="0"/>
              </a:ext>
            </a:extLst>
          </a:blip>
          <a:srcRect t="-4095" r="83764" b="37529"/>
          <a:stretch/>
        </p:blipFill>
        <p:spPr>
          <a:xfrm flipH="1">
            <a:off x="161418" y="3715809"/>
            <a:ext cx="2465172" cy="3142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3" name="Picture 2">
            <a:extLst>
              <a:ext uri="{FF2B5EF4-FFF2-40B4-BE49-F238E27FC236}">
                <a16:creationId xmlns:a16="http://schemas.microsoft.com/office/drawing/2014/main" id="{F5681742-0971-F933-9700-B5119A165360}"/>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6" name="Picture 5">
            <a:extLst>
              <a:ext uri="{FF2B5EF4-FFF2-40B4-BE49-F238E27FC236}">
                <a16:creationId xmlns:a16="http://schemas.microsoft.com/office/drawing/2014/main" id="{06ADA472-8CEC-AF3A-34A5-78FB21E9E1D8}"/>
              </a:ext>
            </a:extLst>
          </p:cNvPr>
          <p:cNvPicPr>
            <a:picLocks noChangeAspect="1"/>
          </p:cNvPicPr>
          <p:nvPr/>
        </p:nvPicPr>
        <p:blipFill>
          <a:blip r:embed="rId9"/>
          <a:stretch>
            <a:fillRect/>
          </a:stretch>
        </p:blipFill>
        <p:spPr>
          <a:xfrm>
            <a:off x="5114341" y="261901"/>
            <a:ext cx="1377815" cy="1322947"/>
          </a:xfrm>
          <a:prstGeom prst="rect">
            <a:avLst/>
          </a:prstGeom>
        </p:spPr>
      </p:pic>
      <p:pic>
        <p:nvPicPr>
          <p:cNvPr id="8" name="Picture 7">
            <a:extLst>
              <a:ext uri="{FF2B5EF4-FFF2-40B4-BE49-F238E27FC236}">
                <a16:creationId xmlns:a16="http://schemas.microsoft.com/office/drawing/2014/main" id="{749E96F7-A4D6-386A-DDCA-A4705396E80A}"/>
              </a:ext>
            </a:extLst>
          </p:cNvPr>
          <p:cNvPicPr>
            <a:picLocks noChangeAspect="1"/>
          </p:cNvPicPr>
          <p:nvPr/>
        </p:nvPicPr>
        <p:blipFill rotWithShape="1">
          <a:blip r:embed="rId10"/>
          <a:srcRect l="8921" t="7421" r="5430" b="34395"/>
          <a:stretch/>
        </p:blipFill>
        <p:spPr>
          <a:xfrm>
            <a:off x="1729641" y="1228712"/>
            <a:ext cx="8532163" cy="1947402"/>
          </a:xfrm>
          <a:prstGeom prst="rect">
            <a:avLst/>
          </a:prstGeom>
        </p:spPr>
      </p:pic>
    </p:spTree>
    <p:extLst>
      <p:ext uri="{BB962C8B-B14F-4D97-AF65-F5344CB8AC3E}">
        <p14:creationId xmlns:p14="http://schemas.microsoft.com/office/powerpoint/2010/main" val="2286187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F0B55D46-2081-7DBF-C45B-C14590A77E57}"/>
              </a:ext>
            </a:extLst>
          </p:cNvPr>
          <p:cNvPicPr>
            <a:picLocks noChangeAspect="1"/>
          </p:cNvPicPr>
          <p:nvPr/>
        </p:nvPicPr>
        <p:blipFill rotWithShape="1">
          <a:blip r:embed="rId5">
            <a:extLst>
              <a:ext uri="{28A0092B-C50C-407E-A947-70E740481C1C}">
                <a14:useLocalDpi xmlns:a14="http://schemas.microsoft.com/office/drawing/2010/main" val="0"/>
              </a:ext>
            </a:extLst>
          </a:blip>
          <a:srcRect l="31648" t="32979" r="52116" b="583"/>
          <a:stretch/>
        </p:blipFill>
        <p:spPr>
          <a:xfrm>
            <a:off x="3938433" y="2915027"/>
            <a:ext cx="2594623" cy="3276606"/>
          </a:xfrm>
          <a:prstGeom prst="rect">
            <a:avLst/>
          </a:prstGeom>
        </p:spPr>
      </p:pic>
      <p:pic>
        <p:nvPicPr>
          <p:cNvPr id="14" name="Picture 13">
            <a:extLst>
              <a:ext uri="{FF2B5EF4-FFF2-40B4-BE49-F238E27FC236}">
                <a16:creationId xmlns:a16="http://schemas.microsoft.com/office/drawing/2014/main" id="{C51AB6E9-DF23-6C49-262A-D84B3A8E4726}"/>
              </a:ext>
            </a:extLst>
          </p:cNvPr>
          <p:cNvPicPr>
            <a:picLocks noChangeAspect="1"/>
          </p:cNvPicPr>
          <p:nvPr/>
        </p:nvPicPr>
        <p:blipFill rotWithShape="1">
          <a:blip r:embed="rId5">
            <a:extLst>
              <a:ext uri="{28A0092B-C50C-407E-A947-70E740481C1C}">
                <a14:useLocalDpi xmlns:a14="http://schemas.microsoft.com/office/drawing/2010/main" val="0"/>
              </a:ext>
            </a:extLst>
          </a:blip>
          <a:srcRect l="49332" t="33537" r="34432" b="25"/>
          <a:stretch/>
        </p:blipFill>
        <p:spPr>
          <a:xfrm>
            <a:off x="6031902" y="2849279"/>
            <a:ext cx="2594623" cy="3276606"/>
          </a:xfrm>
          <a:prstGeom prst="rect">
            <a:avLst/>
          </a:prstGeom>
        </p:spPr>
      </p:pic>
      <p:pic>
        <p:nvPicPr>
          <p:cNvPr id="15" name="Picture 14">
            <a:extLst>
              <a:ext uri="{FF2B5EF4-FFF2-40B4-BE49-F238E27FC236}">
                <a16:creationId xmlns:a16="http://schemas.microsoft.com/office/drawing/2014/main" id="{4C306D1D-442C-CDA0-0041-FB82228C5C13}"/>
              </a:ext>
            </a:extLst>
          </p:cNvPr>
          <p:cNvPicPr>
            <a:picLocks noChangeAspect="1"/>
          </p:cNvPicPr>
          <p:nvPr/>
        </p:nvPicPr>
        <p:blipFill rotWithShape="1">
          <a:blip r:embed="rId5">
            <a:extLst>
              <a:ext uri="{28A0092B-C50C-407E-A947-70E740481C1C}">
                <a14:useLocalDpi xmlns:a14="http://schemas.microsoft.com/office/drawing/2010/main" val="0"/>
              </a:ext>
            </a:extLst>
          </a:blip>
          <a:srcRect l="68011" t="33561" r="15753" b="1"/>
          <a:stretch/>
        </p:blipFill>
        <p:spPr>
          <a:xfrm>
            <a:off x="7914879" y="2748527"/>
            <a:ext cx="2594623" cy="3276606"/>
          </a:xfrm>
          <a:prstGeom prst="rect">
            <a:avLst/>
          </a:prstGeom>
        </p:spPr>
      </p:pic>
      <p:pic>
        <p:nvPicPr>
          <p:cNvPr id="16" name="Picture 15">
            <a:extLst>
              <a:ext uri="{FF2B5EF4-FFF2-40B4-BE49-F238E27FC236}">
                <a16:creationId xmlns:a16="http://schemas.microsoft.com/office/drawing/2014/main" id="{E1036997-F551-768E-1BFC-6A12633C573A}"/>
              </a:ext>
            </a:extLst>
          </p:cNvPr>
          <p:cNvPicPr>
            <a:picLocks noChangeAspect="1"/>
          </p:cNvPicPr>
          <p:nvPr/>
        </p:nvPicPr>
        <p:blipFill rotWithShape="1">
          <a:blip r:embed="rId5">
            <a:extLst>
              <a:ext uri="{28A0092B-C50C-407E-A947-70E740481C1C}">
                <a14:useLocalDpi xmlns:a14="http://schemas.microsoft.com/office/drawing/2010/main" val="0"/>
              </a:ext>
            </a:extLst>
          </a:blip>
          <a:srcRect l="86956" t="32121" r="-3192" b="1441"/>
          <a:stretch/>
        </p:blipFill>
        <p:spPr>
          <a:xfrm>
            <a:off x="2095656" y="2849279"/>
            <a:ext cx="2594623" cy="3276606"/>
          </a:xfrm>
          <a:prstGeom prst="rect">
            <a:avLst/>
          </a:prstGeom>
        </p:spPr>
      </p:pic>
      <p:grpSp>
        <p:nvGrpSpPr>
          <p:cNvPr id="4" name="Group 3">
            <a:extLst>
              <a:ext uri="{FF2B5EF4-FFF2-40B4-BE49-F238E27FC236}">
                <a16:creationId xmlns:a16="http://schemas.microsoft.com/office/drawing/2014/main" id="{BE344E98-A192-B922-E2A3-D64E399C2D39}"/>
              </a:ext>
            </a:extLst>
          </p:cNvPr>
          <p:cNvGrpSpPr/>
          <p:nvPr/>
        </p:nvGrpSpPr>
        <p:grpSpPr>
          <a:xfrm>
            <a:off x="2051108" y="1134239"/>
            <a:ext cx="8362892" cy="1558161"/>
            <a:chOff x="149417" y="2619739"/>
            <a:chExt cx="3119417" cy="3021996"/>
          </a:xfrm>
        </p:grpSpPr>
        <p:sp>
          <p:nvSpPr>
            <p:cNvPr id="5" name="Rectangle: Rounded Corners 4">
              <a:extLst>
                <a:ext uri="{FF2B5EF4-FFF2-40B4-BE49-F238E27FC236}">
                  <a16:creationId xmlns:a16="http://schemas.microsoft.com/office/drawing/2014/main" id="{D3CD4F58-6D06-ACA8-01D5-05FFEC8E9A29}"/>
                </a:ext>
              </a:extLst>
            </p:cNvPr>
            <p:cNvSpPr/>
            <p:nvPr/>
          </p:nvSpPr>
          <p:spPr>
            <a:xfrm>
              <a:off x="149417" y="2619739"/>
              <a:ext cx="3119415"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7C8EE6F8-4413-4F86-C06D-4D57D81C8A1B}"/>
                </a:ext>
              </a:extLst>
            </p:cNvPr>
            <p:cNvSpPr txBox="1"/>
            <p:nvPr/>
          </p:nvSpPr>
          <p:spPr>
            <a:xfrm>
              <a:off x="149418" y="2699575"/>
              <a:ext cx="3119416" cy="2566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1: Thảo luận về nội dung tổ chức sự kiện.</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300578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2475" cy="6911975"/>
            <a:chOff x="0" y="0"/>
            <a:chExt cx="19185" cy="10885"/>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1069855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Nghe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thầy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cô</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phổ</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hoạt</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động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của</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sự</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kiện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26242" y="3185539"/>
            <a:ext cx="2431229" cy="3098926"/>
          </a:xfrm>
          <a:prstGeom prst="rect">
            <a:avLst/>
          </a:prstGeom>
        </p:spPr>
      </p:pic>
      <p:pic>
        <p:nvPicPr>
          <p:cNvPr id="7" name="Picture 6">
            <a:extLst>
              <a:ext uri="{FF2B5EF4-FFF2-40B4-BE49-F238E27FC236}">
                <a16:creationId xmlns:a16="http://schemas.microsoft.com/office/drawing/2014/main" id="{E925DBCF-0021-A05C-187B-743025C50AEE}"/>
              </a:ext>
            </a:extLst>
          </p:cNvPr>
          <p:cNvPicPr>
            <a:picLocks noChangeAspect="1"/>
          </p:cNvPicPr>
          <p:nvPr/>
        </p:nvPicPr>
        <p:blipFill>
          <a:blip r:embed="rId6"/>
          <a:stretch>
            <a:fillRect/>
          </a:stretch>
        </p:blipFill>
        <p:spPr>
          <a:xfrm>
            <a:off x="3100705" y="1638617"/>
            <a:ext cx="6458126" cy="4101783"/>
          </a:xfrm>
          <a:prstGeom prst="rect">
            <a:avLst/>
          </a:prstGeom>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056640"/>
            <a:ext cx="7936718" cy="4286281"/>
            <a:chOff x="-2527669" y="2599787"/>
            <a:chExt cx="7556869" cy="288114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67032" y="2770795"/>
              <a:ext cx="7396232" cy="271013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Bày tỏ lòng biết ơn với các thầy, cô giáo, hướng tới kỉ niệm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Tìm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hiểu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về truyền thống của nhà trường.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3200" dirty="0">
                  <a:solidFill>
                    <a:srgbClr val="002060"/>
                  </a:solidFill>
                  <a:latin typeface="Cambria" panose="02040503050406030204" pitchFamily="18" charset="0"/>
                </a:rPr>
                <a:t>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ham gia tổ chức, chủ động đề xuất các nội dung nhỏ cho chuỗi sự kiện và thực hiện.</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7" name="Group 16">
            <a:extLst>
              <a:ext uri="{FF2B5EF4-FFF2-40B4-BE49-F238E27FC236}">
                <a16:creationId xmlns:a16="http://schemas.microsoft.com/office/drawing/2014/main" id="{1D8DB36B-0515-A96B-E58B-D0EF297EA079}"/>
              </a:ext>
            </a:extLst>
          </p:cNvPr>
          <p:cNvGrpSpPr/>
          <p:nvPr/>
        </p:nvGrpSpPr>
        <p:grpSpPr>
          <a:xfrm>
            <a:off x="3878390" y="0"/>
            <a:ext cx="3528371" cy="1651404"/>
            <a:chOff x="1347402" y="1596803"/>
            <a:chExt cx="3528371" cy="1651404"/>
          </a:xfrm>
        </p:grpSpPr>
        <p:grpSp>
          <p:nvGrpSpPr>
            <p:cNvPr id="18" name="Group 17">
              <a:extLst>
                <a:ext uri="{FF2B5EF4-FFF2-40B4-BE49-F238E27FC236}">
                  <a16:creationId xmlns:a16="http://schemas.microsoft.com/office/drawing/2014/main" id="{B4C5AFDA-0D1F-2EAC-06AA-05249EE75926}"/>
                </a:ext>
              </a:extLst>
            </p:cNvPr>
            <p:cNvGrpSpPr/>
            <p:nvPr/>
          </p:nvGrpSpPr>
          <p:grpSpPr>
            <a:xfrm>
              <a:off x="1347402" y="1596803"/>
              <a:ext cx="3528371" cy="1651404"/>
              <a:chOff x="1399759" y="1639297"/>
              <a:chExt cx="3528371" cy="1651404"/>
            </a:xfrm>
          </p:grpSpPr>
          <p:pic>
            <p:nvPicPr>
              <p:cNvPr id="20" name="Picture 19">
                <a:extLst>
                  <a:ext uri="{FF2B5EF4-FFF2-40B4-BE49-F238E27FC236}">
                    <a16:creationId xmlns:a16="http://schemas.microsoft.com/office/drawing/2014/main" id="{D44E62BA-D823-1C63-35B1-13D07406CC30}"/>
                  </a:ext>
                </a:extLst>
              </p:cNvPr>
              <p:cNvPicPr>
                <a:picLocks noChangeAspect="1"/>
              </p:cNvPicPr>
              <p:nvPr/>
            </p:nvPicPr>
            <p:blipFill rotWithShape="1">
              <a:blip r:embed="rId5">
                <a:extLst>
                  <a:ext uri="{28A0092B-C50C-407E-A947-70E740481C1C}">
                    <a14:useLocalDpi xmlns:a14="http://schemas.microsoft.com/office/drawing/2010/main" val="0"/>
                  </a:ext>
                </a:extLst>
              </a:blip>
              <a:srcRect l="53409" t="85305" r="23261"/>
              <a:stretch/>
            </p:blipFill>
            <p:spPr>
              <a:xfrm>
                <a:off x="1399759" y="1639297"/>
                <a:ext cx="3528371" cy="1651404"/>
              </a:xfrm>
              <a:prstGeom prst="rect">
                <a:avLst/>
              </a:prstGeom>
            </p:spPr>
          </p:pic>
          <p:sp>
            <p:nvSpPr>
              <p:cNvPr id="21" name="Rectangle 20">
                <a:extLst>
                  <a:ext uri="{FF2B5EF4-FFF2-40B4-BE49-F238E27FC236}">
                    <a16:creationId xmlns:a16="http://schemas.microsoft.com/office/drawing/2014/main" id="{EB6FE6A8-4762-1099-5550-D9FFB6A392F4}"/>
                  </a:ext>
                </a:extLst>
              </p:cNvPr>
              <p:cNvSpPr/>
              <p:nvPr/>
            </p:nvSpPr>
            <p:spPr>
              <a:xfrm>
                <a:off x="2453241" y="2721114"/>
                <a:ext cx="1627146" cy="240197"/>
              </a:xfrm>
              <a:prstGeom prst="rect">
                <a:avLst/>
              </a:prstGeom>
              <a:solidFill>
                <a:srgbClr val="DF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923FB562-0B41-92D2-93CD-7EF70A2B02D4}"/>
                </a:ext>
              </a:extLst>
            </p:cNvPr>
            <p:cNvSpPr txBox="1"/>
            <p:nvPr/>
          </p:nvSpPr>
          <p:spPr>
            <a:xfrm>
              <a:off x="2020338" y="2154305"/>
              <a:ext cx="2387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Gợi</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ý</a:t>
              </a:r>
            </a:p>
          </p:txBody>
        </p:sp>
      </p:grpSp>
      <p:pic>
        <p:nvPicPr>
          <p:cNvPr id="10" name="Picture 9">
            <a:extLst>
              <a:ext uri="{FF2B5EF4-FFF2-40B4-BE49-F238E27FC236}">
                <a16:creationId xmlns:a16="http://schemas.microsoft.com/office/drawing/2014/main" id="{6020A806-28C7-D9D6-45C7-813D821A0A9B}"/>
              </a:ext>
            </a:extLst>
          </p:cNvPr>
          <p:cNvPicPr>
            <a:picLocks noChangeAspect="1"/>
          </p:cNvPicPr>
          <p:nvPr/>
        </p:nvPicPr>
        <p:blipFill rotWithShape="1">
          <a:blip r:embed="rId6">
            <a:extLst>
              <a:ext uri="{28A0092B-C50C-407E-A947-70E740481C1C}">
                <a14:useLocalDpi xmlns:a14="http://schemas.microsoft.com/office/drawing/2010/main" val="0"/>
              </a:ext>
            </a:extLst>
          </a:blip>
          <a:srcRect t="-4093" r="83764" b="-3397"/>
          <a:stretch/>
        </p:blipFill>
        <p:spPr>
          <a:xfrm>
            <a:off x="8907596" y="1142749"/>
            <a:ext cx="2594623" cy="5301231"/>
          </a:xfrm>
          <a:prstGeom prst="rect">
            <a:avLst/>
          </a:prstGeom>
        </p:spPr>
      </p:pic>
      <p:grpSp>
        <p:nvGrpSpPr>
          <p:cNvPr id="8" name="Group 7">
            <a:extLst>
              <a:ext uri="{FF2B5EF4-FFF2-40B4-BE49-F238E27FC236}">
                <a16:creationId xmlns:a16="http://schemas.microsoft.com/office/drawing/2014/main" id="{92A222BD-57B8-6E92-78F3-9C8D8D105C88}"/>
              </a:ext>
            </a:extLst>
          </p:cNvPr>
          <p:cNvGrpSpPr/>
          <p:nvPr/>
        </p:nvGrpSpPr>
        <p:grpSpPr>
          <a:xfrm>
            <a:off x="898690" y="2021840"/>
            <a:ext cx="8407869" cy="4239267"/>
            <a:chOff x="-2527669" y="2599787"/>
            <a:chExt cx="7556869" cy="2849543"/>
          </a:xfrm>
        </p:grpSpPr>
        <p:sp>
          <p:nvSpPr>
            <p:cNvPr id="28" name="Rectangle: Rounded Corners 27">
              <a:extLst>
                <a:ext uri="{FF2B5EF4-FFF2-40B4-BE49-F238E27FC236}">
                  <a16:creationId xmlns:a16="http://schemas.microsoft.com/office/drawing/2014/main" id="{CEED8588-A8FD-D8E4-97A1-43BE82C4D412}"/>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29" name="TextBox 28">
              <a:extLst>
                <a:ext uri="{FF2B5EF4-FFF2-40B4-BE49-F238E27FC236}">
                  <a16:creationId xmlns:a16="http://schemas.microsoft.com/office/drawing/2014/main" id="{CF9FA66C-087A-1101-FFAD-0974696542C9}"/>
                </a:ext>
              </a:extLst>
            </p:cNvPr>
            <p:cNvSpPr txBox="1"/>
            <p:nvPr/>
          </p:nvSpPr>
          <p:spPr>
            <a:xfrm>
              <a:off x="-2367032" y="2770795"/>
              <a:ext cx="7396232" cy="254463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cho các em HS khối lớp 2, lớp 3 tham quan phòng truyền thống.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làm báo tường chào mừng ngày Nhà giáo Việt Nam 20-11.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một số tiết mục Phát thanh chào mừng ngày Nhà giáo Việt Nam.</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viết, vẽ về người thấy mình yêu mến.</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cuộc thi đọc thơ, kể chuyện về chủ đề thầy, cô giáo;...</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Tổ chức thực hiện các sản phẩm tri ân thầy, cô giáo;...</a:t>
              </a:r>
            </a:p>
          </p:txBody>
        </p:sp>
      </p:grpSp>
    </p:spTree>
    <p:extLst>
      <p:ext uri="{BB962C8B-B14F-4D97-AF65-F5344CB8AC3E}">
        <p14:creationId xmlns:p14="http://schemas.microsoft.com/office/powerpoint/2010/main" val="4096712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1002186" y="809050"/>
            <a:ext cx="9810358"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2779"/>
                <a:gd name="adj2" fmla="val 85601"/>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4"/>
              <a:ext cx="6199892"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500" b="1" dirty="0">
                  <a:solidFill>
                    <a:srgbClr val="000000"/>
                  </a:solidFill>
                  <a:latin typeface="Cambria" panose="02040503050406030204" pitchFamily="18" charset="0"/>
                  <a:ea typeface="Calibri" panose="020F0502020204030204" pitchFamily="34" charset="0"/>
                </a:rPr>
                <a:t>L</a:t>
              </a:r>
              <a:r>
                <a:rPr kumimoji="0" lang="nl-NL" sz="35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ựa chọn những hoạt động khả thi mà lớp có thể nhận tổ chức.</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DBE67CAE-A21B-0A9C-1203-8B248FD87D1A}"/>
              </a:ext>
            </a:extLst>
          </p:cNvPr>
          <p:cNvPicPr>
            <a:picLocks noChangeAspect="1"/>
          </p:cNvPicPr>
          <p:nvPr/>
        </p:nvPicPr>
        <p:blipFill>
          <a:blip r:embed="rId6"/>
          <a:stretch>
            <a:fillRect/>
          </a:stretch>
        </p:blipFill>
        <p:spPr>
          <a:xfrm>
            <a:off x="3325812" y="2920365"/>
            <a:ext cx="7572375" cy="2114550"/>
          </a:xfrm>
          <a:prstGeom prst="rect">
            <a:avLst/>
          </a:prstGeom>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768</Words>
  <Application>Microsoft Office PowerPoint</Application>
  <PresentationFormat>Widescreen</PresentationFormat>
  <Paragraphs>79</Paragraphs>
  <Slides>24</Slides>
  <Notes>9</Notes>
  <HiddenSlides>0</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#9Slide04 SFU Fenice Regular</vt:lpstr>
      <vt:lpstr>#9Slide07 Cadena</vt:lpstr>
      <vt:lpstr>Arial</vt:lpstr>
      <vt:lpstr>Calibri</vt:lpstr>
      <vt:lpstr>Cambria</vt:lpstr>
      <vt:lpstr>Times New Roman</vt:lpstr>
      <vt:lpstr>UTM Avo</vt:lpstr>
      <vt:lpstr>字魂105号-简雅黑</vt:lpstr>
      <vt:lpstr>1_Office 主题</vt:lpstr>
      <vt:lpstr>Office 主题​​</vt:lpstr>
      <vt:lpstr>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Meeting Objectives</vt:lpstr>
      <vt:lpstr>Meeting Objectives</vt:lpstr>
      <vt:lpstr>Meeting Objectives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2024-08-02T02:04:25Z</dcterms:created>
  <dcterms:modified xsi:type="dcterms:W3CDTF">2025-04-10T14:39:45Z</dcterms:modified>
</cp:coreProperties>
</file>