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378" r:id="rId4"/>
    <p:sldId id="344" r:id="rId5"/>
    <p:sldId id="271" r:id="rId6"/>
    <p:sldId id="379" r:id="rId7"/>
    <p:sldId id="277" r:id="rId8"/>
    <p:sldId id="376" r:id="rId9"/>
    <p:sldId id="380" r:id="rId10"/>
    <p:sldId id="357" r:id="rId11"/>
    <p:sldId id="382" r:id="rId12"/>
    <p:sldId id="295" r:id="rId13"/>
    <p:sldId id="294" r:id="rId14"/>
    <p:sldId id="293" r:id="rId15"/>
    <p:sldId id="301" r:id="rId16"/>
    <p:sldId id="29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2F4D"/>
    <a:srgbClr val="1E2979"/>
    <a:srgbClr val="FEBDC9"/>
    <a:srgbClr val="49BCF5"/>
    <a:srgbClr val="48DEB0"/>
    <a:srgbClr val="FEE620"/>
    <a:srgbClr val="89DDF7"/>
    <a:srgbClr val="47DFB0"/>
    <a:srgbClr val="FFE723"/>
    <a:srgbClr val="7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90" autoAdjust="0"/>
    <p:restoredTop sz="94660"/>
  </p:normalViewPr>
  <p:slideViewPr>
    <p:cSldViewPr snapToGrid="0">
      <p:cViewPr varScale="1">
        <p:scale>
          <a:sx n="81" d="100"/>
          <a:sy n="81" d="100"/>
        </p:scale>
        <p:origin x="1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322A4-D07E-4DE3-80AB-1BB08BBA0C3E}"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F26C0A-3F90-4ED2-82A2-6324B8431273}" type="slidenum">
              <a:rPr lang="en-US" smtClean="0"/>
              <a:t>‹#›</a:t>
            </a:fld>
            <a:endParaRPr lang="en-US"/>
          </a:p>
        </p:txBody>
      </p:sp>
    </p:spTree>
    <p:extLst>
      <p:ext uri="{BB962C8B-B14F-4D97-AF65-F5344CB8AC3E}">
        <p14:creationId xmlns:p14="http://schemas.microsoft.com/office/powerpoint/2010/main" val="4280514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76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11</a:t>
            </a:fld>
            <a:endParaRPr lang="en-US"/>
          </a:p>
        </p:txBody>
      </p:sp>
    </p:spTree>
    <p:extLst>
      <p:ext uri="{BB962C8B-B14F-4D97-AF65-F5344CB8AC3E}">
        <p14:creationId xmlns:p14="http://schemas.microsoft.com/office/powerpoint/2010/main" val="1829634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439F7-ED50-48FA-BBC9-C912488C1C3C}" type="slidenum">
              <a:rPr lang="en-US" smtClean="0"/>
              <a:t>12</a:t>
            </a:fld>
            <a:endParaRPr lang="en-US"/>
          </a:p>
        </p:txBody>
      </p:sp>
    </p:spTree>
    <p:extLst>
      <p:ext uri="{BB962C8B-B14F-4D97-AF65-F5344CB8AC3E}">
        <p14:creationId xmlns:p14="http://schemas.microsoft.com/office/powerpoint/2010/main" val="315898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266614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05644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1211181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773548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4134382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035646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82437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79247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411016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0816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917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88382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13617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98815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708754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286459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872202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670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036A058-405A-4FD3-9AC8-B664441B476E}" type="datetimeFigureOut">
              <a:rPr lang="en-US" smtClean="0"/>
              <a:t>4/11/2025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ED9F43B-9AA1-4DE1-BD84-54C62F9EE317}" type="slidenum">
              <a:rPr lang="en-US" smtClean="0"/>
              <a:t>‹#›</a:t>
            </a:fld>
            <a:endParaRPr lang="en-US"/>
          </a:p>
        </p:txBody>
      </p:sp>
    </p:spTree>
    <p:extLst>
      <p:ext uri="{BB962C8B-B14F-4D97-AF65-F5344CB8AC3E}">
        <p14:creationId xmlns:p14="http://schemas.microsoft.com/office/powerpoint/2010/main" val="3786282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558CD073-87FB-4D6D-B9B1-08D9AED30D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0147" y="302417"/>
            <a:ext cx="1629165" cy="1629165"/>
          </a:xfrm>
          <a:prstGeom prst="rect">
            <a:avLst/>
          </a:prstGeom>
        </p:spPr>
      </p:pic>
    </p:spTree>
    <p:extLst>
      <p:ext uri="{BB962C8B-B14F-4D97-AF65-F5344CB8AC3E}">
        <p14:creationId xmlns:p14="http://schemas.microsoft.com/office/powerpoint/2010/main" val="2117093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C7CA-7516-448A-133F-6D98A51E2E43}"/>
              </a:ext>
            </a:extLst>
          </p:cNvPr>
          <p:cNvPicPr>
            <a:picLocks noChangeAspect="1"/>
          </p:cNvPicPr>
          <p:nvPr userDrawn="1"/>
        </p:nvPicPr>
        <p:blipFill>
          <a:blip r:embed="rId10"/>
          <a:stretch>
            <a:fillRect/>
          </a:stretch>
        </p:blipFill>
        <p:spPr>
          <a:xfrm>
            <a:off x="-1910080" y="0"/>
            <a:ext cx="1579483" cy="1579483"/>
          </a:xfrm>
          <a:prstGeom prst="rect">
            <a:avLst/>
          </a:prstGeom>
        </p:spPr>
      </p:pic>
    </p:spTree>
    <p:extLst>
      <p:ext uri="{BB962C8B-B14F-4D97-AF65-F5344CB8AC3E}">
        <p14:creationId xmlns:p14="http://schemas.microsoft.com/office/powerpoint/2010/main" val="33913099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17.jp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22.png"/><Relationship Id="rId10" Type="http://schemas.openxmlformats.org/officeDocument/2006/relationships/image" Target="../media/image26.png"/><Relationship Id="rId4" Type="http://schemas.openxmlformats.org/officeDocument/2006/relationships/image" Target="../media/image17.jp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3" name="Picture 2">
            <a:extLst>
              <a:ext uri="{FF2B5EF4-FFF2-40B4-BE49-F238E27FC236}">
                <a16:creationId xmlns:a16="http://schemas.microsoft.com/office/drawing/2014/main" id="{900F9476-4187-2AF3-57F9-DE6818C6EC6A}"/>
              </a:ext>
            </a:extLst>
          </p:cNvPr>
          <p:cNvPicPr>
            <a:picLocks noChangeAspect="1"/>
          </p:cNvPicPr>
          <p:nvPr/>
        </p:nvPicPr>
        <p:blipFill>
          <a:blip r:embed="rId3"/>
          <a:stretch>
            <a:fillRect/>
          </a:stretch>
        </p:blipFill>
        <p:spPr>
          <a:xfrm>
            <a:off x="0" y="0"/>
            <a:ext cx="12192000" cy="6858000"/>
          </a:xfrm>
          <a:prstGeom prst="rect">
            <a:avLst/>
          </a:prstGeom>
        </p:spPr>
      </p:pic>
      <p:grpSp>
        <p:nvGrpSpPr>
          <p:cNvPr id="5" name="Google Shape;1297;p52">
            <a:extLst>
              <a:ext uri="{FF2B5EF4-FFF2-40B4-BE49-F238E27FC236}">
                <a16:creationId xmlns:a16="http://schemas.microsoft.com/office/drawing/2014/main" id="{8EC12889-52F6-CF5A-A9D2-5F11A8454950}"/>
              </a:ext>
            </a:extLst>
          </p:cNvPr>
          <p:cNvGrpSpPr/>
          <p:nvPr/>
        </p:nvGrpSpPr>
        <p:grpSpPr>
          <a:xfrm rot="-197789">
            <a:off x="3740979" y="694066"/>
            <a:ext cx="8517301" cy="5662084"/>
            <a:chOff x="1188149" y="606827"/>
            <a:chExt cx="6643836" cy="4592124"/>
          </a:xfrm>
        </p:grpSpPr>
        <p:sp>
          <p:nvSpPr>
            <p:cNvPr id="7" name="Google Shape;1298;p52">
              <a:extLst>
                <a:ext uri="{FF2B5EF4-FFF2-40B4-BE49-F238E27FC236}">
                  <a16:creationId xmlns:a16="http://schemas.microsoft.com/office/drawing/2014/main" id="{F8128507-929F-248F-2FE6-3DDF011ABBBB}"/>
                </a:ext>
              </a:extLst>
            </p:cNvPr>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8" name="Google Shape;1299;p52">
              <a:extLst>
                <a:ext uri="{FF2B5EF4-FFF2-40B4-BE49-F238E27FC236}">
                  <a16:creationId xmlns:a16="http://schemas.microsoft.com/office/drawing/2014/main" id="{4B0FD0E3-733C-A892-0E4B-BDF22972F974}"/>
                </a:ext>
              </a:extLst>
            </p:cNvPr>
            <p:cNvSpPr/>
            <p:nvPr/>
          </p:nvSpPr>
          <p:spPr>
            <a:xfrm>
              <a:off x="1188149" y="606827"/>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 name="Picture 9">
            <a:extLst>
              <a:ext uri="{FF2B5EF4-FFF2-40B4-BE49-F238E27FC236}">
                <a16:creationId xmlns:a16="http://schemas.microsoft.com/office/drawing/2014/main" id="{7D160F42-1F3D-783A-500D-16C4B9AD7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646" y="-203200"/>
            <a:ext cx="1479379" cy="1479379"/>
          </a:xfrm>
          <a:prstGeom prst="rect">
            <a:avLst/>
          </a:prstGeom>
        </p:spPr>
      </p:pic>
      <p:pic>
        <p:nvPicPr>
          <p:cNvPr id="14" name="Picture 13">
            <a:extLst>
              <a:ext uri="{FF2B5EF4-FFF2-40B4-BE49-F238E27FC236}">
                <a16:creationId xmlns:a16="http://schemas.microsoft.com/office/drawing/2014/main" id="{8CE664BE-6780-D3F4-EE04-BAFCF5C6E3CD}"/>
              </a:ext>
            </a:extLst>
          </p:cNvPr>
          <p:cNvPicPr>
            <a:picLocks noChangeAspect="1"/>
          </p:cNvPicPr>
          <p:nvPr/>
        </p:nvPicPr>
        <p:blipFill>
          <a:blip r:embed="rId5"/>
          <a:srcRect l="13837" t="15372" r="52860" b="74305"/>
          <a:stretch/>
        </p:blipFill>
        <p:spPr>
          <a:xfrm>
            <a:off x="6984562" y="229569"/>
            <a:ext cx="3526599" cy="553649"/>
          </a:xfrm>
          <a:prstGeom prst="rect">
            <a:avLst/>
          </a:prstGeom>
        </p:spPr>
      </p:pic>
      <p:pic>
        <p:nvPicPr>
          <p:cNvPr id="16" name="Picture 15">
            <a:extLst>
              <a:ext uri="{FF2B5EF4-FFF2-40B4-BE49-F238E27FC236}">
                <a16:creationId xmlns:a16="http://schemas.microsoft.com/office/drawing/2014/main" id="{2F65DF54-6006-529F-6057-925541C50EC5}"/>
              </a:ext>
            </a:extLst>
          </p:cNvPr>
          <p:cNvPicPr>
            <a:picLocks noChangeAspect="1"/>
          </p:cNvPicPr>
          <p:nvPr/>
        </p:nvPicPr>
        <p:blipFill>
          <a:blip r:embed="rId6"/>
          <a:stretch>
            <a:fillRect/>
          </a:stretch>
        </p:blipFill>
        <p:spPr>
          <a:xfrm>
            <a:off x="4364529" y="1357421"/>
            <a:ext cx="8120576" cy="2308552"/>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5DF65F21-C57D-5292-33B2-475C7F3715E8}"/>
              </a:ext>
            </a:extLst>
          </p:cNvPr>
          <p:cNvPicPr>
            <a:picLocks noChangeAspect="1"/>
          </p:cNvPicPr>
          <p:nvPr/>
        </p:nvPicPr>
        <p:blipFill>
          <a:blip r:embed="rId7"/>
          <a:stretch>
            <a:fillRect/>
          </a:stretch>
        </p:blipFill>
        <p:spPr>
          <a:xfrm>
            <a:off x="1567291" y="5120640"/>
            <a:ext cx="1579483" cy="1579483"/>
          </a:xfrm>
          <a:prstGeom prst="rect">
            <a:avLst/>
          </a:prstGeom>
        </p:spPr>
      </p:pic>
      <p:pic>
        <p:nvPicPr>
          <p:cNvPr id="4" name="Picture 3">
            <a:extLst>
              <a:ext uri="{FF2B5EF4-FFF2-40B4-BE49-F238E27FC236}">
                <a16:creationId xmlns:a16="http://schemas.microsoft.com/office/drawing/2014/main" id="{9BD9EA39-2056-6BF1-AAE0-6446A2D67283}"/>
              </a:ext>
            </a:extLst>
          </p:cNvPr>
          <p:cNvPicPr>
            <a:picLocks noChangeAspect="1"/>
          </p:cNvPicPr>
          <p:nvPr/>
        </p:nvPicPr>
        <p:blipFill>
          <a:blip r:embed="rId8"/>
          <a:stretch>
            <a:fillRect/>
          </a:stretch>
        </p:blipFill>
        <p:spPr>
          <a:xfrm>
            <a:off x="7531519" y="3457674"/>
            <a:ext cx="2916101" cy="88064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5689600" y="599440"/>
            <a:ext cx="6502400" cy="553720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cs typeface="Arial" panose="020B0604020202020204" pitchFamily="34" charset="0"/>
              </a:rPr>
              <a:t>Hội nghị Diên Hồng không chỉ thể hiện tinh thần đoàn kết đánh giặc của quân dân ta mà còn có ý nghĩa dân chủ khi nhà vua hỏi ý dân trước một sự kiện hệ trọng liên quan đến vận mệnh quốc gia. </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F4A739C-0805-8EB7-27BC-68628F7629C6}"/>
              </a:ext>
            </a:extLst>
          </p:cNvPr>
          <p:cNvPicPr>
            <a:picLocks noChangeAspect="1"/>
          </p:cNvPicPr>
          <p:nvPr/>
        </p:nvPicPr>
        <p:blipFill>
          <a:blip r:embed="rId3"/>
          <a:stretch>
            <a:fillRect/>
          </a:stretch>
        </p:blipFill>
        <p:spPr>
          <a:xfrm>
            <a:off x="459642" y="1350711"/>
            <a:ext cx="4996248" cy="358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1639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8"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7661" y="2698955"/>
            <a:ext cx="6494339" cy="4159045"/>
          </a:xfrm>
          <a:prstGeom prst="rect">
            <a:avLst/>
          </a:prstGeom>
        </p:spPr>
      </p:pic>
      <p:pic>
        <p:nvPicPr>
          <p:cNvPr id="2" name="Picture 1">
            <a:extLst>
              <a:ext uri="{FF2B5EF4-FFF2-40B4-BE49-F238E27FC236}">
                <a16:creationId xmlns:a16="http://schemas.microsoft.com/office/drawing/2014/main" id="{544F9453-1396-564D-7DFA-E7A02710C833}"/>
              </a:ext>
            </a:extLst>
          </p:cNvPr>
          <p:cNvPicPr>
            <a:picLocks noChangeAspect="1"/>
          </p:cNvPicPr>
          <p:nvPr/>
        </p:nvPicPr>
        <p:blipFill>
          <a:blip r:embed="rId5"/>
          <a:stretch>
            <a:fillRect/>
          </a:stretch>
        </p:blipFill>
        <p:spPr>
          <a:xfrm>
            <a:off x="521111" y="425752"/>
            <a:ext cx="11016427" cy="4749196"/>
          </a:xfrm>
          <a:prstGeom prst="rect">
            <a:avLst/>
          </a:prstGeom>
        </p:spPr>
      </p:pic>
    </p:spTree>
    <p:extLst>
      <p:ext uri="{BB962C8B-B14F-4D97-AF65-F5344CB8AC3E}">
        <p14:creationId xmlns:p14="http://schemas.microsoft.com/office/powerpoint/2010/main" val="3273111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flipH="1">
            <a:off x="8849360" y="1449607"/>
            <a:ext cx="3342640" cy="5408393"/>
          </a:xfrm>
          <a:prstGeom prst="rect">
            <a:avLst/>
          </a:prstGeom>
        </p:spPr>
      </p:pic>
      <p:pic>
        <p:nvPicPr>
          <p:cNvPr id="3" name="Picture 2">
            <a:extLst>
              <a:ext uri="{FF2B5EF4-FFF2-40B4-BE49-F238E27FC236}">
                <a16:creationId xmlns:a16="http://schemas.microsoft.com/office/drawing/2014/main" id="{9D3901DA-4BE0-E7AB-54FE-6F5E4AA03355}"/>
              </a:ext>
            </a:extLst>
          </p:cNvPr>
          <p:cNvPicPr>
            <a:picLocks noChangeAspect="1"/>
          </p:cNvPicPr>
          <p:nvPr/>
        </p:nvPicPr>
        <p:blipFill>
          <a:blip r:embed="rId6"/>
          <a:stretch>
            <a:fillRect/>
          </a:stretch>
        </p:blipFill>
        <p:spPr>
          <a:xfrm>
            <a:off x="-285750" y="1035242"/>
            <a:ext cx="12192000" cy="5111366"/>
          </a:xfrm>
          <a:prstGeom prst="rect">
            <a:avLst/>
          </a:prstGeom>
        </p:spPr>
      </p:pic>
    </p:spTree>
    <p:extLst>
      <p:ext uri="{BB962C8B-B14F-4D97-AF65-F5344CB8AC3E}">
        <p14:creationId xmlns:p14="http://schemas.microsoft.com/office/powerpoint/2010/main" val="354795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417178" y="211392"/>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dân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nhà</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mấy</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đánh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bại</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Nguyên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Mông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57410" y="95057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1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14540" y="204781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2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294598" y="375842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3 </a:t>
              </a:r>
              <a:r>
                <a:rPr lang="en-US" sz="40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r>
                <a:rPr lang="en-US" sz="4000" b="1" dirty="0">
                  <a:solidFill>
                    <a:srgbClr val="1E2979"/>
                  </a:solidFill>
                  <a:latin typeface="Cambria" panose="02040503050406030204" pitchFamily="18" charset="0"/>
                  <a:ea typeface="Cambria" panose="02040503050406030204" pitchFamily="18" charset="0"/>
                  <a:cs typeface="Arial" panose="020B0604020202020204" pitchFamily="34" charset="0"/>
                </a:rPr>
                <a:t>.</a:t>
              </a: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75527" y="424360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rPr>
                <a:t>4 </a:t>
              </a:r>
              <a:r>
                <a:rPr lang="en-US" sz="4400" b="1" dirty="0" err="1">
                  <a:solidFill>
                    <a:srgbClr val="1E2979"/>
                  </a:solidFill>
                  <a:latin typeface="Cambria" panose="02040503050406030204" pitchFamily="18" charset="0"/>
                  <a:ea typeface="Cambria" panose="02040503050406030204" pitchFamily="18" charset="0"/>
                  <a:cs typeface="Arial" panose="020B0604020202020204" pitchFamily="34" charset="0"/>
                </a:rPr>
                <a:t>lần</a:t>
              </a:r>
              <a:endParaRPr lang="en-US" sz="44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45071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10" name="Text Box 30"/>
          <p:cNvSpPr txBox="1">
            <a:spLocks noChangeArrowheads="1"/>
          </p:cNvSpPr>
          <p:nvPr/>
        </p:nvSpPr>
        <p:spPr bwMode="auto">
          <a:xfrm>
            <a:off x="310363" y="149641"/>
            <a:ext cx="114960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Trận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thuỷ</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chiến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trên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sông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Bạch</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Đằng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năm</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12188,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quân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Trần</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bắt</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sống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tướng</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altLang="en-US" sz="4000" b="1" dirty="0" err="1">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giặc</a:t>
            </a:r>
            <a:r>
              <a:rPr lang="en-US"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endParaRPr lang="vi-VN" altLang="en-US" sz="4000" b="1" dirty="0">
              <a:solidFill>
                <a:srgbClr val="FE2F4D"/>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nvGrpSpPr>
          <p:cNvPr id="5" name="Group 4"/>
          <p:cNvGrpSpPr/>
          <p:nvPr/>
        </p:nvGrpSpPr>
        <p:grpSpPr>
          <a:xfrm>
            <a:off x="-336563" y="1550017"/>
            <a:ext cx="12143010" cy="1890588"/>
            <a:chOff x="2091150" y="940417"/>
            <a:chExt cx="12143010" cy="1890588"/>
          </a:xfrm>
        </p:grpSpPr>
        <p:sp>
          <p:nvSpPr>
            <p:cNvPr id="4" name="Rounded Rectangle 3"/>
            <p:cNvSpPr/>
            <p:nvPr/>
          </p:nvSpPr>
          <p:spPr>
            <a:xfrm>
              <a:off x="2763520" y="1757680"/>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Đồng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5" b="21359" l="2549" r="23604"/>
                      </a14:imgEffect>
                    </a14:imgLayer>
                  </a14:imgProps>
                </a:ext>
                <a:ext uri="{28A0092B-C50C-407E-A947-70E740481C1C}">
                  <a14:useLocalDpi xmlns:a14="http://schemas.microsoft.com/office/drawing/2010/main" val="0"/>
                </a:ext>
              </a:extLst>
            </a:blip>
            <a:srcRect r="74444" b="77481"/>
            <a:stretch/>
          </p:blipFill>
          <p:spPr>
            <a:xfrm>
              <a:off x="2091150" y="940417"/>
              <a:ext cx="2145569" cy="1890588"/>
            </a:xfrm>
            <a:prstGeom prst="rect">
              <a:avLst/>
            </a:prstGeom>
          </p:spPr>
        </p:pic>
      </p:grpSp>
      <p:grpSp>
        <p:nvGrpSpPr>
          <p:cNvPr id="6" name="Group 5"/>
          <p:cNvGrpSpPr/>
          <p:nvPr/>
        </p:nvGrpSpPr>
        <p:grpSpPr>
          <a:xfrm>
            <a:off x="235387" y="2647256"/>
            <a:ext cx="11571060" cy="1891242"/>
            <a:chOff x="214540" y="2047816"/>
            <a:chExt cx="11571060" cy="1891242"/>
          </a:xfrm>
        </p:grpSpPr>
        <p:sp>
          <p:nvSpPr>
            <p:cNvPr id="14" name="Rounded Rectangle 13"/>
            <p:cNvSpPr/>
            <p:nvPr/>
          </p:nvSpPr>
          <p:spPr>
            <a:xfrm>
              <a:off x="314960" y="2946143"/>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1E2979"/>
                  </a:solidFill>
                  <a:latin typeface="Cambria" panose="02040503050406030204" pitchFamily="18" charset="0"/>
                  <a:ea typeface="Cambria" panose="02040503050406030204" pitchFamily="18" charset="0"/>
                  <a:cs typeface="Arial" panose="020B0604020202020204" pitchFamily="34" charset="0"/>
                </a:rPr>
                <a:t>Đờ Cát - Xtơ Ri</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6">
                      <a14:imgEffect>
                        <a14:backgroundRemoval t="2063" b="18629" l="26881" r="39806"/>
                      </a14:imgEffect>
                    </a14:imgLayer>
                  </a14:imgProps>
                </a:ext>
                <a:ext uri="{28A0092B-C50C-407E-A947-70E740481C1C}">
                  <a14:useLocalDpi xmlns:a14="http://schemas.microsoft.com/office/drawing/2010/main" val="0"/>
                </a:ext>
              </a:extLst>
            </a:blip>
            <a:srcRect l="25408" t="1" r="59333" b="79259"/>
            <a:stretch/>
          </p:blipFill>
          <p:spPr>
            <a:xfrm>
              <a:off x="214540" y="2047816"/>
              <a:ext cx="1391414" cy="1891242"/>
            </a:xfrm>
            <a:prstGeom prst="rect">
              <a:avLst/>
            </a:prstGeom>
          </p:spPr>
        </p:pic>
      </p:grpSp>
      <p:grpSp>
        <p:nvGrpSpPr>
          <p:cNvPr id="7" name="Group 6"/>
          <p:cNvGrpSpPr/>
          <p:nvPr/>
        </p:nvGrpSpPr>
        <p:grpSpPr>
          <a:xfrm>
            <a:off x="315445" y="4357869"/>
            <a:ext cx="11491002" cy="1170742"/>
            <a:chOff x="294598" y="3758429"/>
            <a:chExt cx="11491002" cy="1170742"/>
          </a:xfrm>
        </p:grpSpPr>
        <p:sp>
          <p:nvSpPr>
            <p:cNvPr id="17" name="Rounded Rectangle 16"/>
            <p:cNvSpPr/>
            <p:nvPr/>
          </p:nvSpPr>
          <p:spPr>
            <a:xfrm>
              <a:off x="314960" y="4044036"/>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Lương</a:t>
              </a:r>
              <a:endPar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pic>
          <p:nvPicPr>
            <p:cNvPr id="19" name="Picture 18"/>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5941" b="19689" l="43386" r="57846"/>
                      </a14:imgEffect>
                    </a14:imgLayer>
                  </a14:imgProps>
                </a:ext>
                <a:ext uri="{28A0092B-C50C-407E-A947-70E740481C1C}">
                  <a14:useLocalDpi xmlns:a14="http://schemas.microsoft.com/office/drawing/2010/main" val="0"/>
                </a:ext>
              </a:extLst>
            </a:blip>
            <a:srcRect l="41579" t="4222" r="40347" b="78593"/>
            <a:stretch/>
          </p:blipFill>
          <p:spPr>
            <a:xfrm>
              <a:off x="294598" y="3758429"/>
              <a:ext cx="1231297" cy="1170742"/>
            </a:xfrm>
            <a:prstGeom prst="rect">
              <a:avLst/>
            </a:prstGeom>
          </p:spPr>
        </p:pic>
      </p:grpSp>
      <p:grpSp>
        <p:nvGrpSpPr>
          <p:cNvPr id="9" name="Group 8"/>
          <p:cNvGrpSpPr/>
          <p:nvPr/>
        </p:nvGrpSpPr>
        <p:grpSpPr>
          <a:xfrm>
            <a:off x="196374" y="4843041"/>
            <a:ext cx="11610073" cy="1851933"/>
            <a:chOff x="175527" y="4243601"/>
            <a:chExt cx="11610073" cy="1851933"/>
          </a:xfrm>
        </p:grpSpPr>
        <p:sp>
          <p:nvSpPr>
            <p:cNvPr id="18" name="Rounded Rectangle 17"/>
            <p:cNvSpPr/>
            <p:nvPr/>
          </p:nvSpPr>
          <p:spPr>
            <a:xfrm>
              <a:off x="314960" y="5141929"/>
              <a:ext cx="11470640" cy="873760"/>
            </a:xfrm>
            <a:prstGeom prst="round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Ô </a:t>
              </a:r>
              <a:r>
                <a:rPr lang="en-US" sz="3200" b="1" dirty="0" err="1">
                  <a:solidFill>
                    <a:srgbClr val="1E2979"/>
                  </a:solidFill>
                  <a:latin typeface="Cambria" panose="02040503050406030204" pitchFamily="18" charset="0"/>
                  <a:ea typeface="Cambria" panose="02040503050406030204" pitchFamily="18" charset="0"/>
                  <a:cs typeface="Arial" panose="020B0604020202020204" pitchFamily="34" charset="0"/>
                </a:rPr>
                <a:t>Mã</a:t>
              </a:r>
              <a:r>
                <a:rPr lang="en-US" sz="3200" b="1" dirty="0">
                  <a:solidFill>
                    <a:srgbClr val="1E2979"/>
                  </a:solidFill>
                  <a:latin typeface="Cambria" panose="02040503050406030204" pitchFamily="18" charset="0"/>
                  <a:ea typeface="Cambria" panose="02040503050406030204" pitchFamily="18" charset="0"/>
                  <a:cs typeface="Arial" panose="020B0604020202020204" pitchFamily="34" charset="0"/>
                </a:rPr>
                <a:t> Nhi</a:t>
              </a:r>
            </a:p>
          </p:txBody>
        </p:sp>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6">
                      <a14:imgEffect>
                        <a14:backgroundRemoval t="2124" b="19175" l="60558" r="74575"/>
                      </a14:imgEffect>
                    </a14:imgLayer>
                  </a14:imgProps>
                </a:ext>
                <a:ext uri="{28A0092B-C50C-407E-A947-70E740481C1C}">
                  <a14:useLocalDpi xmlns:a14="http://schemas.microsoft.com/office/drawing/2010/main" val="0"/>
                </a:ext>
              </a:extLst>
            </a:blip>
            <a:srcRect l="59037" r="25408" b="78666"/>
            <a:stretch/>
          </p:blipFill>
          <p:spPr>
            <a:xfrm>
              <a:off x="175527" y="4243601"/>
              <a:ext cx="1350368" cy="1851933"/>
            </a:xfrm>
            <a:prstGeom prst="rect">
              <a:avLst/>
            </a:prstGeom>
          </p:spPr>
        </p:pic>
      </p:grpSp>
      <p:pic>
        <p:nvPicPr>
          <p:cNvPr id="2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34942" y="-673812"/>
            <a:ext cx="487363" cy="487363"/>
          </a:xfrm>
          <a:prstGeom prst="rect">
            <a:avLst/>
          </a:prstGeom>
        </p:spPr>
      </p:pic>
    </p:spTree>
    <p:extLst>
      <p:ext uri="{BB962C8B-B14F-4D97-AF65-F5344CB8AC3E}">
        <p14:creationId xmlns:p14="http://schemas.microsoft.com/office/powerpoint/2010/main" val="1623342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1+#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085" fill="hold"/>
                                        <p:tgtEl>
                                          <p:spTgt spid="21"/>
                                        </p:tgtEl>
                                      </p:cBhvr>
                                    </p:cmd>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21"/>
                </p:tgtEl>
              </p:cMediaNode>
            </p:audio>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12" name="Am-thanh-nhip-trong-trong-trailer-phim-www_tiengdong_com">
            <a:hlinkClick r:id="" action="ppaction://media"/>
          </p:cNvPr>
          <p:cNvPicPr>
            <a:picLocks noChangeAspect="1"/>
          </p:cNvPicPr>
          <p:nvPr>
            <a:audioFile r:link="rId1"/>
            <p:extLst>
              <p:ext uri="{DAA4B4D4-6D71-4841-9C94-3DE7FCFB9230}">
                <p14:media xmlns:p14="http://schemas.microsoft.com/office/powerpoint/2010/main" r:embed="rId2">
                  <p14:trim st="8610"/>
                </p14:media>
              </p:ext>
            </p:extLst>
          </p:nvPr>
        </p:nvPicPr>
        <p:blipFill>
          <a:blip r:embed="rId5"/>
          <a:stretch>
            <a:fillRect/>
          </a:stretch>
        </p:blipFill>
        <p:spPr>
          <a:xfrm>
            <a:off x="3878346" y="6907160"/>
            <a:ext cx="487363" cy="487363"/>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8346" y="240724"/>
            <a:ext cx="7761468" cy="5055752"/>
          </a:xfrm>
          <a:prstGeom prst="rect">
            <a:avLst/>
          </a:prstGeom>
        </p:spPr>
      </p:pic>
    </p:spTree>
    <p:extLst>
      <p:ext uri="{BB962C8B-B14F-4D97-AF65-F5344CB8AC3E}">
        <p14:creationId xmlns:p14="http://schemas.microsoft.com/office/powerpoint/2010/main" val="4102417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ài viết: Các yếu tố dẫn đến chiến thắng của Đại Việt trước 3 lần xâm lược  của Mông-Nguyên – Wikibooks tiếng Việt">
            <a:extLst>
              <a:ext uri="{FF2B5EF4-FFF2-40B4-BE49-F238E27FC236}">
                <a16:creationId xmlns:a16="http://schemas.microsoft.com/office/drawing/2014/main" id="{77AE737D-72C9-2D20-2904-8CE127D472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圆角矩形 17">
            <a:extLst>
              <a:ext uri="{FF2B5EF4-FFF2-40B4-BE49-F238E27FC236}">
                <a16:creationId xmlns:a16="http://schemas.microsoft.com/office/drawing/2014/main" id="{8AA2CF9C-4B2C-2C61-652F-71F6BEF44265}"/>
              </a:ext>
            </a:extLst>
          </p:cNvPr>
          <p:cNvSpPr/>
          <p:nvPr/>
        </p:nvSpPr>
        <p:spPr>
          <a:xfrm>
            <a:off x="1119464" y="4380090"/>
            <a:ext cx="10485513" cy="1872481"/>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a:buClr>
                <a:srgbClr val="000000"/>
              </a:buClr>
              <a:defRPr/>
            </a:pPr>
            <a:r>
              <a:rPr lang="vi-VN" sz="48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Hoạt động 1. Tìm hiểu về quyết tâm chống giặc của quân dân nhà Trần </a:t>
            </a:r>
          </a:p>
        </p:txBody>
      </p:sp>
    </p:spTree>
    <p:extLst>
      <p:ext uri="{BB962C8B-B14F-4D97-AF65-F5344CB8AC3E}">
        <p14:creationId xmlns:p14="http://schemas.microsoft.com/office/powerpoint/2010/main" val="209998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94" name="Google Shape;1494;p54"/>
          <p:cNvGrpSpPr/>
          <p:nvPr/>
        </p:nvGrpSpPr>
        <p:grpSpPr>
          <a:xfrm flipH="1">
            <a:off x="6776348" y="6435820"/>
            <a:ext cx="360619" cy="157097"/>
            <a:chOff x="2903262" y="4795769"/>
            <a:chExt cx="373776" cy="162828"/>
          </a:xfrm>
        </p:grpSpPr>
        <p:sp>
          <p:nvSpPr>
            <p:cNvPr id="1495" name="Google Shape;1495;p54"/>
            <p:cNvSpPr/>
            <p:nvPr/>
          </p:nvSpPr>
          <p:spPr>
            <a:xfrm>
              <a:off x="2903262" y="4795769"/>
              <a:ext cx="113338" cy="162828"/>
            </a:xfrm>
            <a:custGeom>
              <a:avLst/>
              <a:gdLst/>
              <a:ahLst/>
              <a:cxnLst/>
              <a:rect l="l" t="t" r="r" b="b"/>
              <a:pathLst>
                <a:path w="27694" h="39787" extrusionOk="0">
                  <a:moveTo>
                    <a:pt x="18990" y="0"/>
                  </a:moveTo>
                  <a:lnTo>
                    <a:pt x="18085" y="113"/>
                  </a:lnTo>
                  <a:lnTo>
                    <a:pt x="17181" y="339"/>
                  </a:lnTo>
                  <a:lnTo>
                    <a:pt x="16277" y="904"/>
                  </a:lnTo>
                  <a:lnTo>
                    <a:pt x="15486" y="1582"/>
                  </a:lnTo>
                  <a:lnTo>
                    <a:pt x="14807" y="2487"/>
                  </a:lnTo>
                  <a:lnTo>
                    <a:pt x="14016" y="3843"/>
                  </a:lnTo>
                  <a:lnTo>
                    <a:pt x="13225" y="5086"/>
                  </a:lnTo>
                  <a:lnTo>
                    <a:pt x="12321" y="6217"/>
                  </a:lnTo>
                  <a:lnTo>
                    <a:pt x="11303" y="7347"/>
                  </a:lnTo>
                  <a:lnTo>
                    <a:pt x="10286" y="8364"/>
                  </a:lnTo>
                  <a:lnTo>
                    <a:pt x="9156" y="9269"/>
                  </a:lnTo>
                  <a:lnTo>
                    <a:pt x="7912" y="10060"/>
                  </a:lnTo>
                  <a:lnTo>
                    <a:pt x="6669" y="10851"/>
                  </a:lnTo>
                  <a:lnTo>
                    <a:pt x="4295" y="12094"/>
                  </a:lnTo>
                  <a:lnTo>
                    <a:pt x="3165" y="12773"/>
                  </a:lnTo>
                  <a:lnTo>
                    <a:pt x="2148" y="13564"/>
                  </a:lnTo>
                  <a:lnTo>
                    <a:pt x="1356" y="14355"/>
                  </a:lnTo>
                  <a:lnTo>
                    <a:pt x="678" y="15372"/>
                  </a:lnTo>
                  <a:lnTo>
                    <a:pt x="452" y="16050"/>
                  </a:lnTo>
                  <a:lnTo>
                    <a:pt x="226" y="16616"/>
                  </a:lnTo>
                  <a:lnTo>
                    <a:pt x="113" y="17294"/>
                  </a:lnTo>
                  <a:lnTo>
                    <a:pt x="0" y="18085"/>
                  </a:lnTo>
                  <a:lnTo>
                    <a:pt x="113" y="19328"/>
                  </a:lnTo>
                  <a:lnTo>
                    <a:pt x="339" y="20572"/>
                  </a:lnTo>
                  <a:lnTo>
                    <a:pt x="791" y="21702"/>
                  </a:lnTo>
                  <a:lnTo>
                    <a:pt x="1356" y="22832"/>
                  </a:lnTo>
                  <a:lnTo>
                    <a:pt x="2035" y="23850"/>
                  </a:lnTo>
                  <a:lnTo>
                    <a:pt x="2826" y="24867"/>
                  </a:lnTo>
                  <a:lnTo>
                    <a:pt x="4408" y="26788"/>
                  </a:lnTo>
                  <a:lnTo>
                    <a:pt x="13451" y="37979"/>
                  </a:lnTo>
                  <a:lnTo>
                    <a:pt x="14242" y="38770"/>
                  </a:lnTo>
                  <a:lnTo>
                    <a:pt x="15147" y="39335"/>
                  </a:lnTo>
                  <a:lnTo>
                    <a:pt x="16051" y="39674"/>
                  </a:lnTo>
                  <a:lnTo>
                    <a:pt x="17068" y="39787"/>
                  </a:lnTo>
                  <a:lnTo>
                    <a:pt x="17972" y="39674"/>
                  </a:lnTo>
                  <a:lnTo>
                    <a:pt x="18877" y="39335"/>
                  </a:lnTo>
                  <a:lnTo>
                    <a:pt x="19668" y="38883"/>
                  </a:lnTo>
                  <a:lnTo>
                    <a:pt x="20459" y="38318"/>
                  </a:lnTo>
                  <a:lnTo>
                    <a:pt x="21024" y="37526"/>
                  </a:lnTo>
                  <a:lnTo>
                    <a:pt x="21589" y="36735"/>
                  </a:lnTo>
                  <a:lnTo>
                    <a:pt x="22042" y="35831"/>
                  </a:lnTo>
                  <a:lnTo>
                    <a:pt x="22268" y="34927"/>
                  </a:lnTo>
                  <a:lnTo>
                    <a:pt x="22268" y="33909"/>
                  </a:lnTo>
                  <a:lnTo>
                    <a:pt x="22155" y="32892"/>
                  </a:lnTo>
                  <a:lnTo>
                    <a:pt x="21703" y="31875"/>
                  </a:lnTo>
                  <a:lnTo>
                    <a:pt x="21024" y="30858"/>
                  </a:lnTo>
                  <a:lnTo>
                    <a:pt x="15712" y="24302"/>
                  </a:lnTo>
                  <a:lnTo>
                    <a:pt x="18425" y="24641"/>
                  </a:lnTo>
                  <a:lnTo>
                    <a:pt x="21024" y="24980"/>
                  </a:lnTo>
                  <a:lnTo>
                    <a:pt x="22042" y="25093"/>
                  </a:lnTo>
                  <a:lnTo>
                    <a:pt x="23059" y="25093"/>
                  </a:lnTo>
                  <a:lnTo>
                    <a:pt x="24076" y="24980"/>
                  </a:lnTo>
                  <a:lnTo>
                    <a:pt x="24981" y="24641"/>
                  </a:lnTo>
                  <a:lnTo>
                    <a:pt x="25772" y="24076"/>
                  </a:lnTo>
                  <a:lnTo>
                    <a:pt x="26563" y="23397"/>
                  </a:lnTo>
                  <a:lnTo>
                    <a:pt x="27128" y="22606"/>
                  </a:lnTo>
                  <a:lnTo>
                    <a:pt x="27580" y="21589"/>
                  </a:lnTo>
                  <a:lnTo>
                    <a:pt x="27693" y="20685"/>
                  </a:lnTo>
                  <a:lnTo>
                    <a:pt x="27693" y="19667"/>
                  </a:lnTo>
                  <a:lnTo>
                    <a:pt x="27580" y="18650"/>
                  </a:lnTo>
                  <a:lnTo>
                    <a:pt x="27128" y="17633"/>
                  </a:lnTo>
                  <a:lnTo>
                    <a:pt x="26676" y="16729"/>
                  </a:lnTo>
                  <a:lnTo>
                    <a:pt x="25998" y="16050"/>
                  </a:lnTo>
                  <a:lnTo>
                    <a:pt x="25094" y="15485"/>
                  </a:lnTo>
                  <a:lnTo>
                    <a:pt x="24641" y="15259"/>
                  </a:lnTo>
                  <a:lnTo>
                    <a:pt x="24189" y="15146"/>
                  </a:lnTo>
                  <a:lnTo>
                    <a:pt x="21589" y="14694"/>
                  </a:lnTo>
                  <a:lnTo>
                    <a:pt x="19103" y="14355"/>
                  </a:lnTo>
                  <a:lnTo>
                    <a:pt x="20346" y="12886"/>
                  </a:lnTo>
                  <a:lnTo>
                    <a:pt x="21589" y="11303"/>
                  </a:lnTo>
                  <a:lnTo>
                    <a:pt x="22607" y="9721"/>
                  </a:lnTo>
                  <a:lnTo>
                    <a:pt x="23624" y="8025"/>
                  </a:lnTo>
                  <a:lnTo>
                    <a:pt x="24076" y="7008"/>
                  </a:lnTo>
                  <a:lnTo>
                    <a:pt x="24302" y="5878"/>
                  </a:lnTo>
                  <a:lnTo>
                    <a:pt x="24302" y="4860"/>
                  </a:lnTo>
                  <a:lnTo>
                    <a:pt x="24076" y="3956"/>
                  </a:lnTo>
                  <a:lnTo>
                    <a:pt x="23624" y="3052"/>
                  </a:lnTo>
                  <a:lnTo>
                    <a:pt x="23059" y="2261"/>
                  </a:lnTo>
                  <a:lnTo>
                    <a:pt x="22381" y="1469"/>
                  </a:lnTo>
                  <a:lnTo>
                    <a:pt x="21703" y="904"/>
                  </a:lnTo>
                  <a:lnTo>
                    <a:pt x="20798" y="452"/>
                  </a:lnTo>
                  <a:lnTo>
                    <a:pt x="19894" y="226"/>
                  </a:lnTo>
                  <a:lnTo>
                    <a:pt x="1899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54"/>
            <p:cNvSpPr/>
            <p:nvPr/>
          </p:nvSpPr>
          <p:spPr>
            <a:xfrm>
              <a:off x="3039727" y="4855904"/>
              <a:ext cx="107784" cy="42558"/>
            </a:xfrm>
            <a:custGeom>
              <a:avLst/>
              <a:gdLst/>
              <a:ahLst/>
              <a:cxnLst/>
              <a:rect l="l" t="t" r="r" b="b"/>
              <a:pathLst>
                <a:path w="26337" h="10399" extrusionOk="0">
                  <a:moveTo>
                    <a:pt x="4974" y="0"/>
                  </a:moveTo>
                  <a:lnTo>
                    <a:pt x="3843" y="113"/>
                  </a:lnTo>
                  <a:lnTo>
                    <a:pt x="2826" y="452"/>
                  </a:lnTo>
                  <a:lnTo>
                    <a:pt x="1922" y="904"/>
                  </a:lnTo>
                  <a:lnTo>
                    <a:pt x="1243" y="1583"/>
                  </a:lnTo>
                  <a:lnTo>
                    <a:pt x="678" y="2374"/>
                  </a:lnTo>
                  <a:lnTo>
                    <a:pt x="339" y="3278"/>
                  </a:lnTo>
                  <a:lnTo>
                    <a:pt x="113" y="4182"/>
                  </a:lnTo>
                  <a:lnTo>
                    <a:pt x="0" y="5200"/>
                  </a:lnTo>
                  <a:lnTo>
                    <a:pt x="113" y="6104"/>
                  </a:lnTo>
                  <a:lnTo>
                    <a:pt x="339" y="7121"/>
                  </a:lnTo>
                  <a:lnTo>
                    <a:pt x="678" y="7912"/>
                  </a:lnTo>
                  <a:lnTo>
                    <a:pt x="1243" y="8703"/>
                  </a:lnTo>
                  <a:lnTo>
                    <a:pt x="1922" y="9382"/>
                  </a:lnTo>
                  <a:lnTo>
                    <a:pt x="2826" y="9947"/>
                  </a:lnTo>
                  <a:lnTo>
                    <a:pt x="3843" y="10286"/>
                  </a:lnTo>
                  <a:lnTo>
                    <a:pt x="4974" y="10399"/>
                  </a:lnTo>
                  <a:lnTo>
                    <a:pt x="21250" y="10399"/>
                  </a:lnTo>
                  <a:lnTo>
                    <a:pt x="22494" y="10286"/>
                  </a:lnTo>
                  <a:lnTo>
                    <a:pt x="23511" y="9947"/>
                  </a:lnTo>
                  <a:lnTo>
                    <a:pt x="24302"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2" y="904"/>
                  </a:lnTo>
                  <a:lnTo>
                    <a:pt x="23511" y="452"/>
                  </a:lnTo>
                  <a:lnTo>
                    <a:pt x="22494" y="113"/>
                  </a:lnTo>
                  <a:lnTo>
                    <a:pt x="2125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54"/>
            <p:cNvSpPr/>
            <p:nvPr/>
          </p:nvSpPr>
          <p:spPr>
            <a:xfrm>
              <a:off x="3169250" y="4855904"/>
              <a:ext cx="107788" cy="42558"/>
            </a:xfrm>
            <a:custGeom>
              <a:avLst/>
              <a:gdLst/>
              <a:ahLst/>
              <a:cxnLst/>
              <a:rect l="l" t="t" r="r" b="b"/>
              <a:pathLst>
                <a:path w="26338" h="10399" extrusionOk="0">
                  <a:moveTo>
                    <a:pt x="4974" y="0"/>
                  </a:moveTo>
                  <a:lnTo>
                    <a:pt x="3844" y="113"/>
                  </a:lnTo>
                  <a:lnTo>
                    <a:pt x="2826" y="452"/>
                  </a:lnTo>
                  <a:lnTo>
                    <a:pt x="1922" y="904"/>
                  </a:lnTo>
                  <a:lnTo>
                    <a:pt x="1244" y="1583"/>
                  </a:lnTo>
                  <a:lnTo>
                    <a:pt x="679" y="2374"/>
                  </a:lnTo>
                  <a:lnTo>
                    <a:pt x="340" y="3278"/>
                  </a:lnTo>
                  <a:lnTo>
                    <a:pt x="114" y="4182"/>
                  </a:lnTo>
                  <a:lnTo>
                    <a:pt x="1" y="5200"/>
                  </a:lnTo>
                  <a:lnTo>
                    <a:pt x="114" y="6104"/>
                  </a:lnTo>
                  <a:lnTo>
                    <a:pt x="340" y="7121"/>
                  </a:lnTo>
                  <a:lnTo>
                    <a:pt x="679" y="7912"/>
                  </a:lnTo>
                  <a:lnTo>
                    <a:pt x="1244" y="8703"/>
                  </a:lnTo>
                  <a:lnTo>
                    <a:pt x="1922" y="9382"/>
                  </a:lnTo>
                  <a:lnTo>
                    <a:pt x="2826" y="9947"/>
                  </a:lnTo>
                  <a:lnTo>
                    <a:pt x="3844" y="10286"/>
                  </a:lnTo>
                  <a:lnTo>
                    <a:pt x="4974" y="10399"/>
                  </a:lnTo>
                  <a:lnTo>
                    <a:pt x="21251" y="10399"/>
                  </a:lnTo>
                  <a:lnTo>
                    <a:pt x="22494" y="10286"/>
                  </a:lnTo>
                  <a:lnTo>
                    <a:pt x="23512" y="9947"/>
                  </a:lnTo>
                  <a:lnTo>
                    <a:pt x="24303" y="9382"/>
                  </a:lnTo>
                  <a:lnTo>
                    <a:pt x="25094" y="8703"/>
                  </a:lnTo>
                  <a:lnTo>
                    <a:pt x="25546" y="7912"/>
                  </a:lnTo>
                  <a:lnTo>
                    <a:pt x="25998" y="7121"/>
                  </a:lnTo>
                  <a:lnTo>
                    <a:pt x="26224" y="6104"/>
                  </a:lnTo>
                  <a:lnTo>
                    <a:pt x="26337" y="5200"/>
                  </a:lnTo>
                  <a:lnTo>
                    <a:pt x="26224" y="4182"/>
                  </a:lnTo>
                  <a:lnTo>
                    <a:pt x="25998" y="3278"/>
                  </a:lnTo>
                  <a:lnTo>
                    <a:pt x="25546" y="2374"/>
                  </a:lnTo>
                  <a:lnTo>
                    <a:pt x="25094" y="1583"/>
                  </a:lnTo>
                  <a:lnTo>
                    <a:pt x="24303" y="904"/>
                  </a:lnTo>
                  <a:lnTo>
                    <a:pt x="23512" y="452"/>
                  </a:lnTo>
                  <a:lnTo>
                    <a:pt x="22494" y="113"/>
                  </a:lnTo>
                  <a:lnTo>
                    <a:pt x="2125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7" name="圆角矩形 17">
            <a:extLst>
              <a:ext uri="{FF2B5EF4-FFF2-40B4-BE49-F238E27FC236}">
                <a16:creationId xmlns:a16="http://schemas.microsoft.com/office/drawing/2014/main" id="{413905CE-3DCF-C38A-793D-FEF8146D8A81}"/>
              </a:ext>
            </a:extLst>
          </p:cNvPr>
          <p:cNvSpPr/>
          <p:nvPr/>
        </p:nvSpPr>
        <p:spPr>
          <a:xfrm>
            <a:off x="258427" y="74212"/>
            <a:ext cx="11662640" cy="207067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412" name="Google Shape;1412;p53"/>
          <p:cNvSpPr txBox="1">
            <a:spLocks/>
          </p:cNvSpPr>
          <p:nvPr/>
        </p:nvSpPr>
        <p:spPr>
          <a:xfrm>
            <a:off x="487641" y="0"/>
            <a:ext cx="11320536" cy="2156219"/>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200" b="1" kern="0" dirty="0">
                <a:solidFill>
                  <a:srgbClr val="1E421E"/>
                </a:solidFill>
                <a:latin typeface="Cambria" panose="02040503050406030204" pitchFamily="18" charset="0"/>
                <a:ea typeface="Assistant"/>
                <a:cs typeface="Assistant"/>
                <a:sym typeface="Assistant"/>
              </a:rPr>
              <a:t>Thời Trần quân Mông – Nguyên ba lần xâm lược nước ta vào các năm 1258, 1285, 1287 – 1288. Triều đình cùng quân dân nhà Trần đã quyết tâm đánh giặc và tích cực chuẩn bị cho kháng chiến. </a:t>
            </a:r>
            <a:endParaRPr lang="vi-VN" sz="3200" kern="0" dirty="0">
              <a:solidFill>
                <a:srgbClr val="1E421E"/>
              </a:solidFill>
              <a:latin typeface="Cambria" panose="02040503050406030204" pitchFamily="18" charset="0"/>
              <a:ea typeface="Assistant"/>
              <a:cs typeface="Assistant"/>
              <a:sym typeface="Assistant"/>
            </a:endParaRPr>
          </a:p>
        </p:txBody>
      </p:sp>
      <p:pic>
        <p:nvPicPr>
          <p:cNvPr id="4" name="Picture 3">
            <a:extLst>
              <a:ext uri="{FF2B5EF4-FFF2-40B4-BE49-F238E27FC236}">
                <a16:creationId xmlns:a16="http://schemas.microsoft.com/office/drawing/2014/main" id="{C453F437-48F7-63F8-B0AF-7C4ACE2CDF79}"/>
              </a:ext>
            </a:extLst>
          </p:cNvPr>
          <p:cNvPicPr>
            <a:picLocks noChangeAspect="1"/>
          </p:cNvPicPr>
          <p:nvPr/>
        </p:nvPicPr>
        <p:blipFill>
          <a:blip r:embed="rId3"/>
          <a:stretch>
            <a:fillRect/>
          </a:stretch>
        </p:blipFill>
        <p:spPr>
          <a:xfrm>
            <a:off x="3040281" y="2326070"/>
            <a:ext cx="6524601" cy="4684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674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wipe(down)">
                                      <p:cBhvr>
                                        <p:cTn id="7" dur="500"/>
                                        <p:tgtEl>
                                          <p:spTgt spid="14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54000" y="95956"/>
            <a:ext cx="11551920" cy="2553352"/>
            <a:chOff x="304800" y="1923805"/>
            <a:chExt cx="2573867" cy="2433706"/>
          </a:xfrm>
        </p:grpSpPr>
        <p:sp>
          <p:nvSpPr>
            <p:cNvPr id="2" name="Rectangle 3"/>
            <p:cNvSpPr>
              <a:spLocks noChangeArrowheads="1"/>
            </p:cNvSpPr>
            <p:nvPr/>
          </p:nvSpPr>
          <p:spPr bwMode="auto">
            <a:xfrm>
              <a:off x="304800" y="1923805"/>
              <a:ext cx="2573867" cy="2433706"/>
            </a:xfrm>
            <a:prstGeom prst="rect">
              <a:avLst/>
            </a:prstGeom>
            <a:solidFill>
              <a:srgbClr val="FE2F4D"/>
            </a:solidFill>
            <a:ln w="76200" cmpd="tri">
              <a:no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dirty="0">
                <a:solidFill>
                  <a:schemeClr val="bg1"/>
                </a:solidFill>
              </a:endParaRPr>
            </a:p>
          </p:txBody>
        </p:sp>
        <p:sp>
          <p:nvSpPr>
            <p:cNvPr id="10" name="TextBox 9"/>
            <p:cNvSpPr txBox="1"/>
            <p:nvPr/>
          </p:nvSpPr>
          <p:spPr>
            <a:xfrm>
              <a:off x="356866" y="2171162"/>
              <a:ext cx="2469735" cy="1965476"/>
            </a:xfrm>
            <a:prstGeom prst="rect">
              <a:avLst/>
            </a:prstGeom>
            <a:noFill/>
          </p:spPr>
          <p:txBody>
            <a:bodyPr wrap="square" rtlCol="0">
              <a:spAutoFit/>
            </a:bodyPr>
            <a:lstStyle/>
            <a:p>
              <a:r>
                <a:rPr lang="vi-VN" sz="3200" b="1"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Đọc thông tin và quan sát các hình từ 3 đến 5, em hãy:</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tóm tắt về chiến thắng Bạch Đằng năm 1288.</a:t>
              </a:r>
            </a:p>
            <a:p>
              <a:r>
                <a:rPr lang="vi-VN"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rPr>
                <a:t>- Kể câu chuyện về một nhân vật có đóng góp trong cuộc kháng chiến chống quân xâm lược Mông-Nguyên.</a:t>
              </a:r>
              <a:endParaRPr lang="en-US" sz="32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90641153-CE06-2778-7BC0-CD218A81CEF7}"/>
              </a:ext>
            </a:extLst>
          </p:cNvPr>
          <p:cNvPicPr>
            <a:picLocks noChangeAspect="1"/>
          </p:cNvPicPr>
          <p:nvPr/>
        </p:nvPicPr>
        <p:blipFill>
          <a:blip r:embed="rId3"/>
          <a:stretch>
            <a:fillRect/>
          </a:stretch>
        </p:blipFill>
        <p:spPr>
          <a:xfrm>
            <a:off x="0" y="2976880"/>
            <a:ext cx="4556759" cy="32715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1526E5F9-D378-EB84-3B16-06CA8A90E5A5}"/>
              </a:ext>
            </a:extLst>
          </p:cNvPr>
          <p:cNvPicPr>
            <a:picLocks noChangeAspect="1"/>
          </p:cNvPicPr>
          <p:nvPr/>
        </p:nvPicPr>
        <p:blipFill>
          <a:blip r:embed="rId4"/>
          <a:stretch>
            <a:fillRect/>
          </a:stretch>
        </p:blipFill>
        <p:spPr>
          <a:xfrm>
            <a:off x="4602479" y="2832244"/>
            <a:ext cx="2530475" cy="40257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ADCD5C46-5D8A-4821-406D-B0E0C3F27C84}"/>
              </a:ext>
            </a:extLst>
          </p:cNvPr>
          <p:cNvPicPr>
            <a:picLocks noChangeAspect="1"/>
          </p:cNvPicPr>
          <p:nvPr/>
        </p:nvPicPr>
        <p:blipFill>
          <a:blip r:embed="rId5"/>
          <a:stretch>
            <a:fillRect/>
          </a:stretch>
        </p:blipFill>
        <p:spPr>
          <a:xfrm>
            <a:off x="7214235" y="2771775"/>
            <a:ext cx="4895850" cy="4086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70005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2800" b="1" i="0" u="none" strike="noStrike" kern="1200" cap="none" spc="0" normalizeH="0" baseline="0" noProof="0">
              <a:ln>
                <a:noFill/>
              </a:ln>
              <a:solidFill>
                <a:srgbClr val="0000FF"/>
              </a:solidFill>
              <a:effectLst/>
              <a:uLnTx/>
              <a:uFillTx/>
              <a:latin typeface="Arial" panose="020B0604020202020204" pitchFamily="34" charset="0"/>
              <a:ea typeface="+mn-ea"/>
              <a:cs typeface="+mn-cs"/>
            </a:endParaRPr>
          </a:p>
        </p:txBody>
      </p:sp>
      <p:sp>
        <p:nvSpPr>
          <p:cNvPr id="3" name="Round Diagonal Corner Rectangle 14">
            <a:extLst>
              <a:ext uri="{FF2B5EF4-FFF2-40B4-BE49-F238E27FC236}">
                <a16:creationId xmlns:a16="http://schemas.microsoft.com/office/drawing/2014/main" id="{BB2B5065-3915-4516-3C6D-6B234D67B0F1}"/>
              </a:ext>
            </a:extLst>
          </p:cNvPr>
          <p:cNvSpPr/>
          <p:nvPr/>
        </p:nvSpPr>
        <p:spPr>
          <a:xfrm>
            <a:off x="6127202" y="1300480"/>
            <a:ext cx="6064798" cy="339344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Được tin quân Nguyên kéo về cửa sông Bạch Đằng để đón đoàn thuyền lương, Hưng Đạo Đại Vương đã cho đóng cọc gỗ xuống sông Bạch Đằng.</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AutoShape 2" descr="Ủng hộ giả thuyết đặt cọc sông Bạch Đằng của kỹ sư Vũ Đình Thanh">
            <a:extLst>
              <a:ext uri="{FF2B5EF4-FFF2-40B4-BE49-F238E27FC236}">
                <a16:creationId xmlns:a16="http://schemas.microsoft.com/office/drawing/2014/main" id="{DB294635-F7AD-9341-712E-CF865DC637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6" name="Picture 4" descr="Chân dung Người “đạo diễn” chính trận địa cọc ngầm lừng danh trên sông Bạch  Đằng – Bản tin Điện tử Họ Dương Việt Nam">
            <a:extLst>
              <a:ext uri="{FF2B5EF4-FFF2-40B4-BE49-F238E27FC236}">
                <a16:creationId xmlns:a16="http://schemas.microsoft.com/office/drawing/2014/main" id="{55FE1212-32E3-3CDB-2D53-36A9298A2F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79" y="1670050"/>
            <a:ext cx="5378217" cy="29832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49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1000"/>
                                        <p:tgtEl>
                                          <p:spTgt spid="3076"/>
                                        </p:tgtEl>
                                      </p:cBhvr>
                                    </p:animEffect>
                                    <p:anim calcmode="lin" valueType="num">
                                      <p:cBhvr>
                                        <p:cTn id="13" dur="1000" fill="hold"/>
                                        <p:tgtEl>
                                          <p:spTgt spid="3076"/>
                                        </p:tgtEl>
                                        <p:attrNameLst>
                                          <p:attrName>ppt_x</p:attrName>
                                        </p:attrNameLst>
                                      </p:cBhvr>
                                      <p:tavLst>
                                        <p:tav tm="0">
                                          <p:val>
                                            <p:strVal val="#ppt_x"/>
                                          </p:val>
                                        </p:tav>
                                        <p:tav tm="100000">
                                          <p:val>
                                            <p:strVal val="#ppt_x"/>
                                          </p:val>
                                        </p:tav>
                                      </p:tavLst>
                                    </p:anim>
                                    <p:anim calcmode="lin" valueType="num">
                                      <p:cBhvr>
                                        <p:cTn id="14"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524000" y="5334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800" b="1">
              <a:solidFill>
                <a:srgbClr val="0000FF"/>
              </a:solidFill>
            </a:endParaRPr>
          </a:p>
        </p:txBody>
      </p:sp>
      <p:pic>
        <p:nvPicPr>
          <p:cNvPr id="1026" name="Picture 2" descr="Ảnh minh họa trận chiến trên sông Bạch Đằng, nguồn: violet.vn">
            <a:extLst>
              <a:ext uri="{FF2B5EF4-FFF2-40B4-BE49-F238E27FC236}">
                <a16:creationId xmlns:a16="http://schemas.microsoft.com/office/drawing/2014/main" id="{173B1FB0-D935-EE1C-886B-9CEBF3B6D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90" y="1387158"/>
            <a:ext cx="5349234" cy="2920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Round Diagonal Corner Rectangle 14">
            <a:extLst>
              <a:ext uri="{FF2B5EF4-FFF2-40B4-BE49-F238E27FC236}">
                <a16:creationId xmlns:a16="http://schemas.microsoft.com/office/drawing/2014/main" id="{BB2B5065-3915-4516-3C6D-6B234D67B0F1}"/>
              </a:ext>
            </a:extLst>
          </p:cNvPr>
          <p:cNvSpPr/>
          <p:nvPr/>
        </p:nvSpPr>
        <p:spPr>
          <a:xfrm>
            <a:off x="5943600" y="477520"/>
            <a:ext cx="6248400" cy="5659120"/>
          </a:xfrm>
          <a:prstGeom prst="round2DiagRect">
            <a:avLst/>
          </a:prstGeom>
          <a:solidFill>
            <a:schemeClr val="bg1">
              <a:alpha val="90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cs typeface="Arial" panose="020B0604020202020204" pitchFamily="34" charset="0"/>
              </a:rPr>
              <a:t>Ngày 9-4-1288, đoàn thuyền của quân Nguyên đến sông Bạch Đằng. Nhân lúc nước triều lên, Hưng Đạo Đại Vương cho quân ra khiêu chiến rồi giả vờ thua chạy. Quân Nguyên dẫn binh thuyền đuổi theo. Nước triều xuống, thuyền giặc sa vào bãi cọc. Phục binh của quân nhà Trần đổ ra đánh cùng với quân tiếp ứng. Quân Nguyên bị tiêu diệt.</a:t>
            </a:r>
            <a:endParaRPr lang="vi-VN"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7431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7DD2B097-9D5E-A783-344D-9CCA5C17DD60}"/>
              </a:ext>
            </a:extLst>
          </p:cNvPr>
          <p:cNvSpPr/>
          <p:nvPr/>
        </p:nvSpPr>
        <p:spPr>
          <a:xfrm>
            <a:off x="258427" y="252888"/>
            <a:ext cx="11662640" cy="597974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Trận Bạch Đằng năm 1288: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Dù chiếm được thành Thăng Long nhưng quân giặc buộc phải rút lui theo đường bộ và thủy về nước. Quân ta mai phục trận địa trên sông Bạch Đằng đánh chặn. Tướng Ô Mã Nhi bị bắt sống, quân Nguyên chết nhiều không kể xiết.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Sự sáng tạo của mưu lược của quân dân ta: </a:t>
            </a: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bố trí trận địa bãi cọc ở sông Bạch Đằng, lợi dụng địa hình, địa vật hiểm yếu, kết hợp quy luật lên xuống của thủy triều để tiêu diệt giặc. </a:t>
            </a:r>
          </a:p>
          <a:p>
            <a:pPr algn="just" defTabSz="1219139">
              <a:buClr>
                <a:srgbClr val="000000"/>
              </a:buClr>
              <a:defRPr/>
            </a:pPr>
            <a:r>
              <a:rPr lang="vi-VN" sz="29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 Ý nghĩa của chiến thắng Bạch Đằng: </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Kết thúc hoàn toàn cuộc kháng chiến chống quân Mông – Nguyên của quân dân Đại Việt.</a:t>
            </a:r>
          </a:p>
          <a:p>
            <a:pPr marL="457200" indent="-457200" algn="just" defTabSz="1219139">
              <a:buClr>
                <a:srgbClr val="000000"/>
              </a:buClr>
              <a:buFont typeface="Arial" panose="020B0604020202020204" pitchFamily="34" charset="0"/>
              <a:buChar char="•"/>
              <a:defRPr/>
            </a:pPr>
            <a:r>
              <a:rPr lang="vi-VN" sz="2900"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rPr>
              <a:t>Chứng tỏ tài năng quân sự xuất sắc của Trần Quốc Tuấn. </a:t>
            </a:r>
          </a:p>
        </p:txBody>
      </p:sp>
    </p:spTree>
    <p:extLst>
      <p:ext uri="{BB962C8B-B14F-4D97-AF65-F5344CB8AC3E}">
        <p14:creationId xmlns:p14="http://schemas.microsoft.com/office/powerpoint/2010/main" val="209039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descr="Soạn văn 8 Lá cờ thêu sáu chữ vàng Kết nối kiến thức">
            <a:extLst>
              <a:ext uri="{FF2B5EF4-FFF2-40B4-BE49-F238E27FC236}">
                <a16:creationId xmlns:a16="http://schemas.microsoft.com/office/drawing/2014/main" id="{661660B3-1964-4880-349D-3164E3634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E3D43ED-0760-5F96-CF7D-60A1EF2AD9B0}"/>
              </a:ext>
            </a:extLst>
          </p:cNvPr>
          <p:cNvGrpSpPr/>
          <p:nvPr/>
        </p:nvGrpSpPr>
        <p:grpSpPr>
          <a:xfrm>
            <a:off x="371475" y="734416"/>
            <a:ext cx="11564625" cy="3351810"/>
            <a:chOff x="832641" y="1233270"/>
            <a:chExt cx="11253229" cy="5053467"/>
          </a:xfrm>
        </p:grpSpPr>
        <p:sp>
          <p:nvSpPr>
            <p:cNvPr id="3" name="Round Diagonal Corner Rectangle 10">
              <a:extLst>
                <a:ext uri="{FF2B5EF4-FFF2-40B4-BE49-F238E27FC236}">
                  <a16:creationId xmlns:a16="http://schemas.microsoft.com/office/drawing/2014/main" id="{FCD70D1D-E5A5-4443-CBCC-94156D4059D2}"/>
                </a:ext>
              </a:extLst>
            </p:cNvPr>
            <p:cNvSpPr/>
            <p:nvPr/>
          </p:nvSpPr>
          <p:spPr>
            <a:xfrm>
              <a:off x="832641" y="1233270"/>
              <a:ext cx="11253229" cy="5053467"/>
            </a:xfrm>
            <a:prstGeom prst="round2DiagRect">
              <a:avLst/>
            </a:prstGeom>
            <a:solidFill>
              <a:schemeClr val="bg1">
                <a:alpha val="88000"/>
              </a:schemeClr>
            </a:solid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endParaRPr lang="en-US" altLang="en-US" dirty="0"/>
            </a:p>
          </p:txBody>
        </p:sp>
        <p:sp>
          <p:nvSpPr>
            <p:cNvPr id="4" name="Rectangle 3">
              <a:extLst>
                <a:ext uri="{FF2B5EF4-FFF2-40B4-BE49-F238E27FC236}">
                  <a16:creationId xmlns:a16="http://schemas.microsoft.com/office/drawing/2014/main" id="{01E796BC-B9BF-CE32-A568-4E9993CDE933}"/>
                </a:ext>
              </a:extLst>
            </p:cNvPr>
            <p:cNvSpPr/>
            <p:nvPr/>
          </p:nvSpPr>
          <p:spPr>
            <a:xfrm>
              <a:off x="896420" y="1524534"/>
              <a:ext cx="11080699" cy="3170099"/>
            </a:xfrm>
            <a:prstGeom prst="rect">
              <a:avLst/>
            </a:prstGeom>
          </p:spPr>
          <p:txBody>
            <a:bodyPr wrap="square">
              <a:spAutoFit/>
            </a:bodyPr>
            <a:lstStyle/>
            <a:p>
              <a:pPr algn="just">
                <a:spcBef>
                  <a:spcPts val="600"/>
                </a:spcBef>
                <a:spcAft>
                  <a:spcPts val="600"/>
                </a:spcAft>
              </a:pPr>
              <a:r>
                <a:rPr lang="en-US" altLang="en-US" sz="4000" dirty="0">
                  <a:latin typeface="Cambria" panose="02040503050406030204" pitchFamily="18" charset="0"/>
                  <a:ea typeface="Cambria" panose="02040503050406030204" pitchFamily="18" charset="0"/>
                  <a:cs typeface="Arial" panose="020B0604020202020204" pitchFamily="34" charset="0"/>
                </a:rPr>
                <a:t>   </a:t>
              </a:r>
              <a:r>
                <a:rPr lang="vi-VN" altLang="en-US" sz="4000" dirty="0">
                  <a:latin typeface="Cambria" panose="02040503050406030204" pitchFamily="18" charset="0"/>
                  <a:ea typeface="Cambria" panose="02040503050406030204" pitchFamily="18" charset="0"/>
                  <a:cs typeface="Arial" panose="020B0604020202020204" pitchFamily="34" charset="0"/>
                </a:rPr>
                <a:t>Người thiếu niên Trần Quốc Toản tuy còn nhỏ tuổi nhưng đã xin vua được dự hội nghị Bình Than để bàn kế sách đánh giặc, các bô lão trong cả nước tại Hội nghị Diên Hồng năm 1285 đã đồng thanh hô “đánh” thể hiện ý chí quyết tâm bảo vệ đất nước.</a:t>
              </a:r>
              <a:endParaRPr lang="en-US" altLang="en-US" sz="3600" b="1" dirty="0">
                <a:solidFill>
                  <a:srgbClr val="1E2979"/>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66587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6">
            <a:extLst>
              <a:ext uri="{FF2B5EF4-FFF2-40B4-BE49-F238E27FC236}">
                <a16:creationId xmlns:a16="http://schemas.microsoft.com/office/drawing/2014/main" id="{C3FA693E-64DD-68CC-67A2-29DC4B1B5773}"/>
              </a:ext>
            </a:extLst>
          </p:cNvPr>
          <p:cNvSpPr/>
          <p:nvPr/>
        </p:nvSpPr>
        <p:spPr>
          <a:xfrm>
            <a:off x="4760181" y="880534"/>
            <a:ext cx="7296352" cy="3529349"/>
          </a:xfrm>
          <a:prstGeom prst="wedgeRoundRectCallout">
            <a:avLst>
              <a:gd name="adj1" fmla="val -32958"/>
              <a:gd name="adj2" fmla="val 81636"/>
              <a:gd name="adj3" fmla="val 16667"/>
            </a:avLst>
          </a:prstGeom>
          <a:solidFill>
            <a:schemeClr val="tx2"/>
          </a:solidFill>
          <a:ln w="28575">
            <a:solidFill>
              <a:srgbClr val="2D57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GB" sz="1867" kern="0">
              <a:solidFill>
                <a:srgbClr val="E7DCD2"/>
              </a:solidFill>
              <a:latin typeface="Arial"/>
              <a:sym typeface="Arial"/>
            </a:endParaRPr>
          </a:p>
        </p:txBody>
      </p:sp>
      <p:sp>
        <p:nvSpPr>
          <p:cNvPr id="5" name="TextBox 4">
            <a:extLst>
              <a:ext uri="{FF2B5EF4-FFF2-40B4-BE49-F238E27FC236}">
                <a16:creationId xmlns:a16="http://schemas.microsoft.com/office/drawing/2014/main" id="{FED6C29E-DC46-BF02-660B-401B565C74E0}"/>
              </a:ext>
            </a:extLst>
          </p:cNvPr>
          <p:cNvSpPr txBox="1"/>
          <p:nvPr/>
        </p:nvSpPr>
        <p:spPr>
          <a:xfrm>
            <a:off x="4898902" y="1361869"/>
            <a:ext cx="7077052" cy="2554545"/>
          </a:xfrm>
          <a:prstGeom prst="rect">
            <a:avLst/>
          </a:prstGeom>
          <a:noFill/>
        </p:spPr>
        <p:txBody>
          <a:bodyPr wrap="square" rtlCol="0">
            <a:spAutoFit/>
          </a:bodyPr>
          <a:lstStyle/>
          <a:p>
            <a:pPr algn="ctr" defTabSz="1219170">
              <a:buClr>
                <a:srgbClr val="000000"/>
              </a:buClr>
              <a:defRPr/>
            </a:pPr>
            <a:r>
              <a:rPr lang="en-US" sz="4000" b="1" kern="0" dirty="0" err="1">
                <a:solidFill>
                  <a:srgbClr val="2D575C"/>
                </a:solidFill>
                <a:latin typeface="Cambria" panose="02040503050406030204" pitchFamily="18" charset="0"/>
                <a:ea typeface="Cambria" panose="02040503050406030204" pitchFamily="18" charset="0"/>
                <a:cs typeface="Arial"/>
                <a:sym typeface="Arial"/>
              </a:rPr>
              <a:t>Hội</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nghị</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Diên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Hồng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không</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chỉ</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thể</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hiện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tinh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thần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đoàn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kết</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đánh</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giặc</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của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quân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dân</a:t>
            </a:r>
            <a:r>
              <a:rPr lang="en-US" sz="4000" b="1" kern="0" dirty="0">
                <a:solidFill>
                  <a:srgbClr val="2D575C"/>
                </a:solidFill>
                <a:latin typeface="Cambria" panose="02040503050406030204" pitchFamily="18" charset="0"/>
                <a:ea typeface="Cambria" panose="02040503050406030204" pitchFamily="18" charset="0"/>
                <a:cs typeface="Arial"/>
                <a:sym typeface="Arial"/>
              </a:rPr>
              <a:t> ta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mà</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còn</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có</a:t>
            </a:r>
            <a:r>
              <a:rPr lang="en-US" sz="4000" b="1" kern="0" dirty="0">
                <a:solidFill>
                  <a:srgbClr val="2D575C"/>
                </a:solidFill>
                <a:latin typeface="Cambria" panose="02040503050406030204" pitchFamily="18" charset="0"/>
                <a:ea typeface="Cambria" panose="02040503050406030204" pitchFamily="18" charset="0"/>
                <a:cs typeface="Arial"/>
                <a:sym typeface="Arial"/>
              </a:rPr>
              <a:t> ý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nghĩa</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r>
              <a:rPr lang="en-US" sz="4000" b="1" kern="0" dirty="0" err="1">
                <a:solidFill>
                  <a:srgbClr val="2D575C"/>
                </a:solidFill>
                <a:latin typeface="Cambria" panose="02040503050406030204" pitchFamily="18" charset="0"/>
                <a:ea typeface="Cambria" panose="02040503050406030204" pitchFamily="18" charset="0"/>
                <a:cs typeface="Arial"/>
                <a:sym typeface="Arial"/>
              </a:rPr>
              <a:t>gì</a:t>
            </a:r>
            <a:r>
              <a:rPr lang="en-US" sz="4000" b="1" kern="0" dirty="0">
                <a:solidFill>
                  <a:srgbClr val="2D575C"/>
                </a:solidFill>
                <a:latin typeface="Cambria" panose="02040503050406030204" pitchFamily="18" charset="0"/>
                <a:ea typeface="Cambria" panose="02040503050406030204" pitchFamily="18" charset="0"/>
                <a:cs typeface="Arial"/>
                <a:sym typeface="Arial"/>
              </a:rPr>
              <a:t>? </a:t>
            </a:r>
            <a:endParaRPr lang="en-GB" sz="4000" b="1" kern="0" dirty="0">
              <a:solidFill>
                <a:srgbClr val="2D575C"/>
              </a:solidFill>
              <a:latin typeface="Cambria" panose="02040503050406030204" pitchFamily="18" charset="0"/>
              <a:ea typeface="Cambria" panose="02040503050406030204" pitchFamily="18" charset="0"/>
              <a:cs typeface="Arial"/>
              <a:sym typeface="Arial"/>
            </a:endParaRPr>
          </a:p>
        </p:txBody>
      </p:sp>
      <p:pic>
        <p:nvPicPr>
          <p:cNvPr id="3" name="Picture 2">
            <a:extLst>
              <a:ext uri="{FF2B5EF4-FFF2-40B4-BE49-F238E27FC236}">
                <a16:creationId xmlns:a16="http://schemas.microsoft.com/office/drawing/2014/main" id="{1DCB5E0F-10F3-4A3C-11BB-9D01C21049DB}"/>
              </a:ext>
            </a:extLst>
          </p:cNvPr>
          <p:cNvPicPr>
            <a:picLocks noChangeAspect="1"/>
          </p:cNvPicPr>
          <p:nvPr/>
        </p:nvPicPr>
        <p:blipFill>
          <a:blip r:embed="rId2"/>
          <a:stretch>
            <a:fillRect/>
          </a:stretch>
        </p:blipFill>
        <p:spPr>
          <a:xfrm>
            <a:off x="260913" y="395111"/>
            <a:ext cx="5822529" cy="6858000"/>
          </a:xfrm>
          <a:prstGeom prst="rect">
            <a:avLst/>
          </a:prstGeom>
        </p:spPr>
      </p:pic>
    </p:spTree>
    <p:extLst>
      <p:ext uri="{BB962C8B-B14F-4D97-AF65-F5344CB8AC3E}">
        <p14:creationId xmlns:p14="http://schemas.microsoft.com/office/powerpoint/2010/main" val="34594981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TotalTime>
  <Words>539</Words>
  <Application>Microsoft Office PowerPoint</Application>
  <PresentationFormat>Widescreen</PresentationFormat>
  <Paragraphs>27</Paragraphs>
  <Slides>15</Slides>
  <Notes>4</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Assistant Medium</vt:lpstr>
      <vt:lpstr>Calibri</vt:lpstr>
      <vt:lpstr>Cambria</vt:lpstr>
      <vt:lpstr>Livvic</vt:lpstr>
      <vt:lpstr>Nunito</vt:lpstr>
      <vt:lpstr>Rajdhani</vt:lpstr>
      <vt:lpstr>Roboto Condensed Light</vt:lpstr>
      <vt:lpstr>Office Theme</vt:lpstr>
      <vt:lpstr>World War II D-Day Invasion XL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96</cp:revision>
  <dcterms:created xsi:type="dcterms:W3CDTF">2021-10-09T12:53:29Z</dcterms:created>
  <dcterms:modified xsi:type="dcterms:W3CDTF">2025-04-11T14:57:24Z</dcterms:modified>
</cp:coreProperties>
</file>