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7" r:id="rId1"/>
    <p:sldMasterId id="2147483698" r:id="rId2"/>
  </p:sldMasterIdLst>
  <p:notesMasterIdLst>
    <p:notesMasterId r:id="rId23"/>
  </p:notesMasterIdLst>
  <p:sldIdLst>
    <p:sldId id="256" r:id="rId3"/>
    <p:sldId id="350" r:id="rId4"/>
    <p:sldId id="368" r:id="rId5"/>
    <p:sldId id="344" r:id="rId6"/>
    <p:sldId id="369" r:id="rId7"/>
    <p:sldId id="388" r:id="rId8"/>
    <p:sldId id="381" r:id="rId9"/>
    <p:sldId id="375" r:id="rId10"/>
    <p:sldId id="376" r:id="rId11"/>
    <p:sldId id="384" r:id="rId12"/>
    <p:sldId id="383" r:id="rId13"/>
    <p:sldId id="385" r:id="rId14"/>
    <p:sldId id="360" r:id="rId15"/>
    <p:sldId id="386" r:id="rId16"/>
    <p:sldId id="257" r:id="rId17"/>
    <p:sldId id="258" r:id="rId18"/>
    <p:sldId id="259" r:id="rId19"/>
    <p:sldId id="260" r:id="rId20"/>
    <p:sldId id="387" r:id="rId21"/>
    <p:sldId id="261"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65440"/>
    <a:srgbClr val="1E421E"/>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EAA453-DE7E-46AA-947D-58791EEF6214}">
  <a:tblStyle styleId="{C1EAA453-DE7E-46AA-947D-58791EEF62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626"/>
  </p:normalViewPr>
  <p:slideViewPr>
    <p:cSldViewPr snapToGrid="0">
      <p:cViewPr varScale="1">
        <p:scale>
          <a:sx n="101" d="100"/>
          <a:sy n="101" d="100"/>
        </p:scale>
        <p:origin x="5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36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54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70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13a8ab8490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113a8ab849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637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03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3961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6_2_1_1">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3738025" y="2395742"/>
            <a:ext cx="4645200" cy="630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4154447" y="-663071"/>
            <a:ext cx="6874487" cy="21298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42"/>
          <p:cNvGrpSpPr/>
          <p:nvPr/>
        </p:nvGrpSpPr>
        <p:grpSpPr>
          <a:xfrm>
            <a:off x="588860" y="3919190"/>
            <a:ext cx="548532" cy="572686"/>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42"/>
          <p:cNvSpPr/>
          <p:nvPr/>
        </p:nvSpPr>
        <p:spPr>
          <a:xfrm>
            <a:off x="202099" y="4491875"/>
            <a:ext cx="151025" cy="151025"/>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42"/>
          <p:cNvGrpSpPr/>
          <p:nvPr/>
        </p:nvGrpSpPr>
        <p:grpSpPr>
          <a:xfrm rot="-2023058">
            <a:off x="-1781216" y="-1680353"/>
            <a:ext cx="4155021" cy="3663981"/>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42"/>
          <p:cNvGrpSpPr/>
          <p:nvPr/>
        </p:nvGrpSpPr>
        <p:grpSpPr>
          <a:xfrm rot="10800000">
            <a:off x="8338735" y="1283140"/>
            <a:ext cx="548532" cy="572686"/>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1" name="Google Shape;1151;p42"/>
          <p:cNvSpPr/>
          <p:nvPr/>
        </p:nvSpPr>
        <p:spPr>
          <a:xfrm>
            <a:off x="0" y="4041066"/>
            <a:ext cx="9144214" cy="107906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4508422" y="3344311"/>
            <a:ext cx="566322" cy="699327"/>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txBox="1">
            <a:spLocks noGrp="1"/>
          </p:cNvSpPr>
          <p:nvPr>
            <p:ph type="title"/>
          </p:nvPr>
        </p:nvSpPr>
        <p:spPr>
          <a:xfrm>
            <a:off x="3738025" y="1247875"/>
            <a:ext cx="4647000" cy="1139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1500">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245"/>
        <p:cNvGrpSpPr/>
        <p:nvPr/>
      </p:nvGrpSpPr>
      <p:grpSpPr>
        <a:xfrm>
          <a:off x="0" y="0"/>
          <a:ext cx="0" cy="0"/>
          <a:chOff x="0" y="0"/>
          <a:chExt cx="0" cy="0"/>
        </a:xfrm>
      </p:grpSpPr>
      <p:grpSp>
        <p:nvGrpSpPr>
          <p:cNvPr id="1246" name="Google Shape;1246;p47"/>
          <p:cNvGrpSpPr/>
          <p:nvPr/>
        </p:nvGrpSpPr>
        <p:grpSpPr>
          <a:xfrm>
            <a:off x="-4470013" y="-668750"/>
            <a:ext cx="15657196" cy="7403078"/>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274"/>
        <p:cNvGrpSpPr/>
        <p:nvPr/>
      </p:nvGrpSpPr>
      <p:grpSpPr>
        <a:xfrm>
          <a:off x="0" y="0"/>
          <a:ext cx="0" cy="0"/>
          <a:chOff x="0" y="0"/>
          <a:chExt cx="0" cy="0"/>
        </a:xfrm>
      </p:grpSpPr>
      <p:grpSp>
        <p:nvGrpSpPr>
          <p:cNvPr id="1275" name="Google Shape;1275;p48"/>
          <p:cNvGrpSpPr/>
          <p:nvPr/>
        </p:nvGrpSpPr>
        <p:grpSpPr>
          <a:xfrm>
            <a:off x="-1614447" y="-668745"/>
            <a:ext cx="12693753" cy="6889485"/>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868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613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0.xml"/><Relationship Id="rId7" Type="http://schemas.openxmlformats.org/officeDocument/2006/relationships/tags" Target="../tags/tag1.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C7CA-7516-448A-133F-6D98A51E2E43}"/>
              </a:ext>
            </a:extLst>
          </p:cNvPr>
          <p:cNvPicPr>
            <a:picLocks noChangeAspect="1"/>
          </p:cNvPicPr>
          <p:nvPr userDrawn="1"/>
        </p:nvPicPr>
        <p:blipFill>
          <a:blip r:embed="rId9"/>
          <a:stretch>
            <a:fillRect/>
          </a:stretch>
        </p:blipFill>
        <p:spPr>
          <a:xfrm>
            <a:off x="-1432560" y="0"/>
            <a:ext cx="1184612" cy="118461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 id="2147483659" r:id="rId4"/>
    <p:sldLayoutId id="2147483688" r:id="rId5"/>
    <p:sldLayoutId id="2147483693" r:id="rId6"/>
    <p:sldLayoutId id="21474836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4/11/2025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97706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5.png"/><Relationship Id="rId5" Type="http://schemas.microsoft.com/office/2007/relationships/media" Target="../media/media4.mp4"/><Relationship Id="rId10" Type="http://schemas.openxmlformats.org/officeDocument/2006/relationships/image" Target="../media/image24.png"/><Relationship Id="rId4" Type="http://schemas.microsoft.com/office/2007/relationships/media" Target="../media/media3.m4a"/><Relationship Id="rId9" Type="http://schemas.openxmlformats.org/officeDocument/2006/relationships/slideLayout" Target="../slideLayouts/slideLayout8.xml"/><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5.png"/><Relationship Id="rId5" Type="http://schemas.microsoft.com/office/2007/relationships/media" Target="../media/media4.mp4"/><Relationship Id="rId10" Type="http://schemas.openxmlformats.org/officeDocument/2006/relationships/image" Target="../media/image24.png"/><Relationship Id="rId4" Type="http://schemas.microsoft.com/office/2007/relationships/media" Target="../media/media3.m4a"/><Relationship Id="rId9" Type="http://schemas.openxmlformats.org/officeDocument/2006/relationships/slideLayout" Target="../slideLayouts/slideLayout8.xml"/><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5.png"/><Relationship Id="rId5" Type="http://schemas.microsoft.com/office/2007/relationships/media" Target="../media/media4.mp4"/><Relationship Id="rId10" Type="http://schemas.openxmlformats.org/officeDocument/2006/relationships/image" Target="../media/image24.png"/><Relationship Id="rId4" Type="http://schemas.microsoft.com/office/2007/relationships/media" Target="../media/media3.m4a"/><Relationship Id="rId9" Type="http://schemas.openxmlformats.org/officeDocument/2006/relationships/slideLayout" Target="../slideLayouts/slideLayout8.xml"/><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2.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5.png"/><Relationship Id="rId5" Type="http://schemas.microsoft.com/office/2007/relationships/media" Target="../media/media4.mp4"/><Relationship Id="rId10" Type="http://schemas.openxmlformats.org/officeDocument/2006/relationships/image" Target="../media/image24.png"/><Relationship Id="rId4" Type="http://schemas.microsoft.com/office/2007/relationships/media" Target="../media/media3.m4a"/><Relationship Id="rId9" Type="http://schemas.openxmlformats.org/officeDocument/2006/relationships/slideLayout" Target="../slideLayouts/slideLayout8.xml"/><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8.xml"/><Relationship Id="rId7" Type="http://schemas.openxmlformats.org/officeDocument/2006/relationships/image" Target="../media/image2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9144000" cy="51435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2805734" y="520549"/>
            <a:ext cx="6387976" cy="4246563"/>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34" y="-152400"/>
            <a:ext cx="1109534" cy="1109534"/>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5238421" y="172176"/>
            <a:ext cx="2644949" cy="415237"/>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3265777" y="1208021"/>
            <a:ext cx="6090432" cy="173141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5DF65F21-C57D-5292-33B2-475C7F3715E8}"/>
              </a:ext>
            </a:extLst>
          </p:cNvPr>
          <p:cNvPicPr>
            <a:picLocks noChangeAspect="1"/>
          </p:cNvPicPr>
          <p:nvPr/>
        </p:nvPicPr>
        <p:blipFill>
          <a:blip r:embed="rId7"/>
          <a:stretch>
            <a:fillRect/>
          </a:stretch>
        </p:blipFill>
        <p:spPr>
          <a:xfrm>
            <a:off x="1175468" y="3840480"/>
            <a:ext cx="1184612" cy="1184612"/>
          </a:xfrm>
          <a:prstGeom prst="rect">
            <a:avLst/>
          </a:prstGeom>
        </p:spPr>
      </p:pic>
      <p:pic>
        <p:nvPicPr>
          <p:cNvPr id="4" name="Picture 3">
            <a:extLst>
              <a:ext uri="{FF2B5EF4-FFF2-40B4-BE49-F238E27FC236}">
                <a16:creationId xmlns:a16="http://schemas.microsoft.com/office/drawing/2014/main" id="{4641117D-2B2E-125F-6B2A-C4995FBF0E51}"/>
              </a:ext>
            </a:extLst>
          </p:cNvPr>
          <p:cNvPicPr>
            <a:picLocks noChangeAspect="1"/>
          </p:cNvPicPr>
          <p:nvPr/>
        </p:nvPicPr>
        <p:blipFill>
          <a:blip r:embed="rId8"/>
          <a:stretch>
            <a:fillRect/>
          </a:stretch>
        </p:blipFill>
        <p:spPr>
          <a:xfrm>
            <a:off x="5373428" y="2691786"/>
            <a:ext cx="2005758" cy="7559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0F8DEE8-80D8-11AE-AD84-69E0C6BFD907}"/>
              </a:ext>
            </a:extLst>
          </p:cNvPr>
          <p:cNvPicPr>
            <a:picLocks noChangeAspect="1"/>
          </p:cNvPicPr>
          <p:nvPr/>
        </p:nvPicPr>
        <p:blipFill>
          <a:blip r:embed="rId2"/>
          <a:stretch>
            <a:fillRect/>
          </a:stretch>
        </p:blipFill>
        <p:spPr>
          <a:xfrm>
            <a:off x="458946" y="0"/>
            <a:ext cx="8226107" cy="5143500"/>
          </a:xfrm>
          <a:prstGeom prst="rect">
            <a:avLst/>
          </a:prstGeom>
        </p:spPr>
      </p:pic>
    </p:spTree>
    <p:extLst>
      <p:ext uri="{BB962C8B-B14F-4D97-AF65-F5344CB8AC3E}">
        <p14:creationId xmlns:p14="http://schemas.microsoft.com/office/powerpoint/2010/main" val="2092994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a:extLst>
              <a:ext uri="{FF2B5EF4-FFF2-40B4-BE49-F238E27FC236}">
                <a16:creationId xmlns:a16="http://schemas.microsoft.com/office/drawing/2014/main" id="{F364748E-8982-1F4B-F8D8-EC295DA069E3}"/>
              </a:ext>
            </a:extLst>
          </p:cNvPr>
          <p:cNvGrpSpPr/>
          <p:nvPr/>
        </p:nvGrpSpPr>
        <p:grpSpPr>
          <a:xfrm>
            <a:off x="403031" y="319344"/>
            <a:ext cx="8115300" cy="4151353"/>
            <a:chOff x="0" y="0"/>
            <a:chExt cx="21640800" cy="11070274"/>
          </a:xfrm>
        </p:grpSpPr>
        <p:grpSp>
          <p:nvGrpSpPr>
            <p:cNvPr id="22" name="Group 3">
              <a:extLst>
                <a:ext uri="{FF2B5EF4-FFF2-40B4-BE49-F238E27FC236}">
                  <a16:creationId xmlns:a16="http://schemas.microsoft.com/office/drawing/2014/main" id="{B4833B03-DEBF-84DB-8AC4-C78D142BD20F}"/>
                </a:ext>
              </a:extLst>
            </p:cNvPr>
            <p:cNvGrpSpPr/>
            <p:nvPr/>
          </p:nvGrpSpPr>
          <p:grpSpPr>
            <a:xfrm>
              <a:off x="1368062" y="1907071"/>
              <a:ext cx="19081623" cy="7355293"/>
              <a:chOff x="0" y="0"/>
              <a:chExt cx="9464596" cy="3648268"/>
            </a:xfrm>
          </p:grpSpPr>
          <p:sp>
            <p:nvSpPr>
              <p:cNvPr id="26" name="Freeform 4">
                <a:extLst>
                  <a:ext uri="{FF2B5EF4-FFF2-40B4-BE49-F238E27FC236}">
                    <a16:creationId xmlns:a16="http://schemas.microsoft.com/office/drawing/2014/main" id="{B3A2D502-4C20-8E27-1FDF-36AA11BFCE40}"/>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3" name="AutoShape 5">
              <a:extLst>
                <a:ext uri="{FF2B5EF4-FFF2-40B4-BE49-F238E27FC236}">
                  <a16:creationId xmlns:a16="http://schemas.microsoft.com/office/drawing/2014/main" id="{B83EC7D2-93AD-F1A8-B2C8-D15C4E060E39}"/>
                </a:ext>
              </a:extLst>
            </p:cNvPr>
            <p:cNvSpPr/>
            <p:nvPr/>
          </p:nvSpPr>
          <p:spPr>
            <a:xfrm>
              <a:off x="1017755" y="1957871"/>
              <a:ext cx="19431930" cy="7183607"/>
            </a:xfrm>
            <a:prstGeom prst="rect">
              <a:avLst/>
            </a:prstGeom>
            <a:solidFill>
              <a:srgbClr val="DFD4BA"/>
            </a:solid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Freeform 6">
              <a:extLst>
                <a:ext uri="{FF2B5EF4-FFF2-40B4-BE49-F238E27FC236}">
                  <a16:creationId xmlns:a16="http://schemas.microsoft.com/office/drawing/2014/main" id="{838582BF-28F9-8866-8804-07218FADA6C6}"/>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5" name="Freeform 7">
              <a:extLst>
                <a:ext uri="{FF2B5EF4-FFF2-40B4-BE49-F238E27FC236}">
                  <a16:creationId xmlns:a16="http://schemas.microsoft.com/office/drawing/2014/main" id="{FB378BB7-69BC-612E-A3AB-3D1C208C77E7}"/>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7" name="TextBox 26">
            <a:extLst>
              <a:ext uri="{FF2B5EF4-FFF2-40B4-BE49-F238E27FC236}">
                <a16:creationId xmlns:a16="http://schemas.microsoft.com/office/drawing/2014/main" id="{7961788D-3E66-DB85-F458-512CBCE369EB}"/>
              </a:ext>
            </a:extLst>
          </p:cNvPr>
          <p:cNvSpPr txBox="1"/>
          <p:nvPr/>
        </p:nvSpPr>
        <p:spPr>
          <a:xfrm>
            <a:off x="1240404" y="1178560"/>
            <a:ext cx="6663194" cy="2246769"/>
          </a:xfrm>
          <a:prstGeom prst="rect">
            <a:avLst/>
          </a:prstGeom>
          <a:noFill/>
        </p:spPr>
        <p:txBody>
          <a:bodyPr wrap="square" rtlCol="0">
            <a:spAutoFit/>
          </a:bodyPr>
          <a:lstStyle/>
          <a:p>
            <a:pPr lvl="0" algn="ctr"/>
            <a:r>
              <a:rPr lang="en-US" sz="2800" b="1" dirty="0">
                <a:solidFill>
                  <a:srgbClr val="002060"/>
                </a:solidFill>
                <a:latin typeface="Cambria" panose="02040503050406030204" pitchFamily="18" charset="0"/>
                <a:ea typeface="Cambria" panose="02040503050406030204" pitchFamily="18" charset="0"/>
              </a:rPr>
              <a:t>S</a:t>
            </a:r>
            <a:r>
              <a:rPr lang="vi-VN" sz="2800" b="1" dirty="0">
                <a:solidFill>
                  <a:srgbClr val="002060"/>
                </a:solidFill>
                <a:latin typeface="Cambria" panose="02040503050406030204" pitchFamily="18" charset="0"/>
                <a:ea typeface="Cambria" panose="02040503050406030204" pitchFamily="18" charset="0"/>
              </a:rPr>
              <a:t>inh thời, Chu Văn An luôn luôn được dân chúng ca ngợi về phẩm chất thanh cao tuyệt vời của ông. Ông được tôn là Vạn thế sư biểu, nghĩa là người thầy chuẩn mực của Việt Nam muôn đời.</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196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anim calcmode="lin" valueType="num">
                                      <p:cBhvr>
                                        <p:cTn id="10" dur="500" fill="hold"/>
                                        <p:tgtEl>
                                          <p:spTgt spid="27"/>
                                        </p:tgtEl>
                                        <p:attrNameLst>
                                          <p:attrName>ppt_x</p:attrName>
                                        </p:attrNameLst>
                                      </p:cBhvr>
                                      <p:tavLst>
                                        <p:tav tm="0">
                                          <p:val>
                                            <p:fltVal val="0.5"/>
                                          </p:val>
                                        </p:tav>
                                        <p:tav tm="100000">
                                          <p:val>
                                            <p:strVal val="#ppt_x"/>
                                          </p:val>
                                        </p:tav>
                                      </p:tavLst>
                                    </p:anim>
                                    <p:anim calcmode="lin" valueType="num">
                                      <p:cBhvr>
                                        <p:cTn id="11" dur="500" fill="hold"/>
                                        <p:tgtEl>
                                          <p:spTgt spid="2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fltVal val="0.5"/>
                                          </p:val>
                                        </p:tav>
                                        <p:tav tm="100000">
                                          <p:val>
                                            <p:strVal val="#ppt_x"/>
                                          </p:val>
                                        </p:tav>
                                      </p:tavLst>
                                    </p:anim>
                                    <p:anim calcmode="lin" valueType="num">
                                      <p:cBhvr>
                                        <p:cTn id="18"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81A3E0-5A16-21CC-A013-9354B479D9D6}"/>
              </a:ext>
            </a:extLst>
          </p:cNvPr>
          <p:cNvPicPr>
            <a:picLocks noChangeAspect="1"/>
          </p:cNvPicPr>
          <p:nvPr/>
        </p:nvPicPr>
        <p:blipFill>
          <a:blip r:embed="rId2"/>
          <a:stretch>
            <a:fillRect/>
          </a:stretch>
        </p:blipFill>
        <p:spPr>
          <a:xfrm>
            <a:off x="1424533" y="67733"/>
            <a:ext cx="6261067" cy="5143500"/>
          </a:xfrm>
          <a:prstGeom prst="rect">
            <a:avLst/>
          </a:prstGeom>
        </p:spPr>
      </p:pic>
    </p:spTree>
    <p:extLst>
      <p:ext uri="{BB962C8B-B14F-4D97-AF65-F5344CB8AC3E}">
        <p14:creationId xmlns:p14="http://schemas.microsoft.com/office/powerpoint/2010/main" val="1774127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7793311" y="272129"/>
            <a:ext cx="1092721" cy="835824"/>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0" name="Picture 2">
            <a:extLst>
              <a:ext uri="{FF2B5EF4-FFF2-40B4-BE49-F238E27FC236}">
                <a16:creationId xmlns:a16="http://schemas.microsoft.com/office/drawing/2014/main"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608773" y="1107953"/>
            <a:ext cx="6917340" cy="4061649"/>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42E3C3-1E25-9087-1B35-6FFE3536615D}"/>
              </a:ext>
            </a:extLst>
          </p:cNvPr>
          <p:cNvSpPr txBox="1"/>
          <p:nvPr/>
        </p:nvSpPr>
        <p:spPr>
          <a:xfrm>
            <a:off x="3910919" y="308258"/>
            <a:ext cx="4795296" cy="4401205"/>
          </a:xfrm>
          <a:prstGeom prst="rect">
            <a:avLst/>
          </a:prstGeom>
          <a:noFill/>
        </p:spPr>
        <p:txBody>
          <a:bodyPr wrap="square" rtlCol="0">
            <a:spAutoFit/>
          </a:bodyPr>
          <a:lstStyle/>
          <a:p>
            <a:r>
              <a:rPr lang="vi-VN" sz="14000" dirty="0">
                <a:ln w="50800">
                  <a:solidFill>
                    <a:schemeClr val="tx2"/>
                  </a:solidFill>
                </a:ln>
                <a:solidFill>
                  <a:srgbClr val="B65440"/>
                </a:solidFill>
                <a:latin typeface="SVN-Androgyne" panose="02040603050506020204" pitchFamily="18" charset="0"/>
              </a:rPr>
              <a:t>Vận dụng</a:t>
            </a:r>
            <a:endParaRPr lang="en-SG" sz="14000" dirty="0">
              <a:ln w="50800">
                <a:solidFill>
                  <a:schemeClr val="tx2"/>
                </a:solidFill>
              </a:ln>
              <a:solidFill>
                <a:srgbClr val="B65440"/>
              </a:solidFill>
              <a:latin typeface="SVN-Androgyne" panose="02040603050506020204" pitchFamily="18" charset="0"/>
            </a:endParaRPr>
          </a:p>
        </p:txBody>
      </p:sp>
    </p:spTree>
    <p:extLst>
      <p:ext uri="{BB962C8B-B14F-4D97-AF65-F5344CB8AC3E}">
        <p14:creationId xmlns:p14="http://schemas.microsoft.com/office/powerpoint/2010/main" val="3594772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pic>
        <p:nvPicPr>
          <p:cNvPr id="3" name="Picture 2" descr="A round pink label with white text and a black background&#10;&#10;Description automatically generated">
            <a:extLst>
              <a:ext uri="{FF2B5EF4-FFF2-40B4-BE49-F238E27FC236}">
                <a16:creationId xmlns:a16="http://schemas.microsoft.com/office/drawing/2014/main" id="{CAACE7F2-A33C-511A-39B5-2B89C04B0591}"/>
              </a:ext>
            </a:extLst>
          </p:cNvPr>
          <p:cNvPicPr>
            <a:picLocks noChangeAspect="1"/>
          </p:cNvPicPr>
          <p:nvPr/>
        </p:nvPicPr>
        <p:blipFill>
          <a:blip r:embed="rId8"/>
          <a:stretch>
            <a:fillRect/>
          </a:stretch>
        </p:blipFill>
        <p:spPr>
          <a:xfrm>
            <a:off x="7652173" y="3818466"/>
            <a:ext cx="1184612" cy="118461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9144000" cy="60579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549400" y="1016000"/>
            <a:ext cx="7010400" cy="984885"/>
          </a:xfrm>
          <a:prstGeom prst="rect">
            <a:avLst/>
          </a:prstGeom>
          <a:noFill/>
        </p:spPr>
        <p:txBody>
          <a:bodyPr wrap="square" lIns="0" tIns="0" rIns="0" bIns="0" rtlCol="0">
            <a:spAutoFit/>
          </a:bodyPr>
          <a:lstStyle/>
          <a:p>
            <a:pPr algn="ctr" defTabSz="685800">
              <a:buClrTx/>
            </a:pPr>
            <a:r>
              <a:rPr lang="en-US" sz="3200" kern="1200" dirty="0" err="1">
                <a:solidFill>
                  <a:srgbClr val="15F4FD"/>
                </a:solidFill>
                <a:latin typeface="Cambria" panose="02040503050406030204" pitchFamily="18" charset="0"/>
                <a:ea typeface="Cambria" panose="02040503050406030204" pitchFamily="18" charset="0"/>
                <a:cs typeface="+mn-cs"/>
              </a:rPr>
              <a:t>Triều</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đình</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thời</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trần</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tổ</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chức</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kì</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thi</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gì</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để</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tìm</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kiếm</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nhân</a:t>
            </a:r>
            <a:r>
              <a:rPr lang="en-US" sz="3200" kern="1200" dirty="0">
                <a:solidFill>
                  <a:srgbClr val="15F4FD"/>
                </a:solidFill>
                <a:latin typeface="Cambria" panose="02040503050406030204" pitchFamily="18" charset="0"/>
                <a:ea typeface="Cambria" panose="02040503050406030204" pitchFamily="18" charset="0"/>
                <a:cs typeface="+mn-cs"/>
              </a:rPr>
              <a:t> </a:t>
            </a:r>
            <a:r>
              <a:rPr lang="en-US" sz="3200" kern="1200" dirty="0" err="1">
                <a:solidFill>
                  <a:srgbClr val="15F4FD"/>
                </a:solidFill>
                <a:latin typeface="Cambria" panose="02040503050406030204" pitchFamily="18" charset="0"/>
                <a:ea typeface="Cambria" panose="02040503050406030204" pitchFamily="18" charset="0"/>
                <a:cs typeface="+mn-cs"/>
              </a:rPr>
              <a:t>tài</a:t>
            </a:r>
            <a:r>
              <a:rPr lang="en-US" sz="3200" kern="1200" dirty="0">
                <a:solidFill>
                  <a:srgbClr val="15F4FD"/>
                </a:solidFill>
                <a:latin typeface="Cambria" panose="02040503050406030204" pitchFamily="18" charset="0"/>
                <a:ea typeface="Cambria" panose="02040503050406030204" pitchFamily="18" charset="0"/>
                <a:cs typeface="+mn-cs"/>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4991671" y="1955470"/>
            <a:ext cx="2275814" cy="1578845"/>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330366" y="2289941"/>
            <a:ext cx="3028950" cy="102605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2" y="3506303"/>
              <a:ext cx="3256539" cy="615554"/>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A. Thái </a:t>
              </a:r>
              <a:r>
                <a:rPr lang="en-US" sz="2400" kern="1200" dirty="0" err="1">
                  <a:solidFill>
                    <a:prstClr val="white"/>
                  </a:solidFill>
                  <a:latin typeface="Cambria" panose="02040503050406030204" pitchFamily="18" charset="0"/>
                  <a:ea typeface="Cambria" panose="02040503050406030204" pitchFamily="18" charset="0"/>
                  <a:cs typeface="+mn-cs"/>
                </a:rPr>
                <a:t>học</a:t>
              </a:r>
              <a:r>
                <a:rPr lang="en-US" sz="2400" kern="1200" dirty="0">
                  <a:solidFill>
                    <a:prstClr val="white"/>
                  </a:solidFill>
                  <a:latin typeface="Cambria" panose="02040503050406030204" pitchFamily="18" charset="0"/>
                  <a:ea typeface="Cambria" panose="02040503050406030204" pitchFamily="18" charset="0"/>
                  <a:cs typeface="+mn-cs"/>
                </a:rPr>
                <a:t> </a:t>
              </a:r>
              <a:r>
                <a:rPr lang="en-US" sz="2400" kern="1200" dirty="0" err="1">
                  <a:solidFill>
                    <a:prstClr val="white"/>
                  </a:solidFill>
                  <a:latin typeface="Cambria" panose="02040503050406030204" pitchFamily="18" charset="0"/>
                  <a:ea typeface="Cambria" panose="02040503050406030204" pitchFamily="18" charset="0"/>
                  <a:cs typeface="+mn-cs"/>
                </a:rPr>
                <a:t>sinh</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331813" y="3612412"/>
            <a:ext cx="3028950" cy="1026056"/>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4" y="5253184"/>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B. Thái </a:t>
              </a:r>
              <a:r>
                <a:rPr lang="en-US" sz="2400" kern="1200" dirty="0" err="1">
                  <a:solidFill>
                    <a:prstClr val="white"/>
                  </a:solidFill>
                  <a:latin typeface="Cambria" panose="02040503050406030204" pitchFamily="18" charset="0"/>
                  <a:ea typeface="Cambria" panose="02040503050406030204" pitchFamily="18" charset="0"/>
                  <a:cs typeface="+mn-cs"/>
                </a:rPr>
                <a:t>cử</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4674725" y="3612412"/>
            <a:ext cx="3028950" cy="1026056"/>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C. Tam </a:t>
              </a:r>
              <a:r>
                <a:rPr lang="en-US" sz="2400" kern="1200" dirty="0" err="1">
                  <a:solidFill>
                    <a:prstClr val="white"/>
                  </a:solidFill>
                  <a:latin typeface="Cambria" panose="02040503050406030204" pitchFamily="18" charset="0"/>
                  <a:ea typeface="Cambria" panose="02040503050406030204" pitchFamily="18" charset="0"/>
                  <a:cs typeface="+mn-cs"/>
                </a:rPr>
                <a:t>khôi</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2343150"/>
            <a:ext cx="351235" cy="351235"/>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1972566"/>
            <a:ext cx="351235" cy="351235"/>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370584"/>
            <a:ext cx="1272844" cy="361874"/>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928427"/>
            <a:ext cx="365522" cy="365522"/>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p:cTn id="9" dur="500" fill="hold"/>
                                        <p:tgtEl>
                                          <p:spTgt spid="39"/>
                                        </p:tgtEl>
                                        <p:attrNameLst>
                                          <p:attrName>ppt_w</p:attrName>
                                        </p:attrNameLst>
                                      </p:cBhvr>
                                      <p:tavLst>
                                        <p:tav tm="0">
                                          <p:val>
                                            <p:fltVal val="0"/>
                                          </p:val>
                                        </p:tav>
                                        <p:tav tm="100000">
                                          <p:val>
                                            <p:strVal val="#ppt_w"/>
                                          </p:val>
                                        </p:tav>
                                      </p:tavLst>
                                    </p:anim>
                                    <p:anim calcmode="lin" valueType="num">
                                      <p:cBhvr>
                                        <p:cTn id="10" dur="500" fill="hold"/>
                                        <p:tgtEl>
                                          <p:spTgt spid="39"/>
                                        </p:tgtEl>
                                        <p:attrNameLst>
                                          <p:attrName>ppt_h</p:attrName>
                                        </p:attrNameLst>
                                      </p:cBhvr>
                                      <p:tavLst>
                                        <p:tav tm="0">
                                          <p:val>
                                            <p:fltVal val="0"/>
                                          </p:val>
                                        </p:tav>
                                        <p:tav tm="100000">
                                          <p:val>
                                            <p:strVal val="#ppt_h"/>
                                          </p:val>
                                        </p:tav>
                                      </p:tavLst>
                                    </p:anim>
                                    <p:animEffect transition="in" filter="fade">
                                      <p:cBhvr>
                                        <p:cTn id="11" dur="500"/>
                                        <p:tgtEl>
                                          <p:spTgt spid="39"/>
                                        </p:tgtEl>
                                      </p:cBhvr>
                                    </p:animEffect>
                                  </p:childTnLst>
                                </p:cTn>
                              </p:par>
                              <p:par>
                                <p:cTn id="12" presetID="53" presetClass="entr" presetSubtype="16"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par>
                                <p:cTn id="17" presetID="53"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par>
                                <p:cTn id="22" presetID="1" presetClass="mediacall" presetSubtype="0" fill="hold" nodeType="withEffect">
                                  <p:stCondLst>
                                    <p:cond delay="0"/>
                                  </p:stCondLst>
                                  <p:childTnLst>
                                    <p:cmd type="call" cmd="playFrom(0.0)">
                                      <p:cBhvr>
                                        <p:cTn id="23" dur="16000" fill="hold"/>
                                        <p:tgtEl>
                                          <p:spTgt spid="7"/>
                                        </p:tgtEl>
                                      </p:cBhvr>
                                    </p:cmd>
                                  </p:childTnLst>
                                </p:cTn>
                              </p:par>
                              <p:par>
                                <p:cTn id="24" presetID="1" presetClass="mediacall" presetSubtype="0" fill="hold" nodeType="withEffect">
                                  <p:stCondLst>
                                    <p:cond delay="0"/>
                                  </p:stCondLst>
                                  <p:childTnLst>
                                    <p:cmd type="call" cmd="playFrom(0.0)">
                                      <p:cBhvr>
                                        <p:cTn id="25"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4"/>
                </p:tgtEl>
              </p:cMediaNode>
            </p:audio>
            <p:audio>
              <p:cMediaNode vol="80000">
                <p:cTn id="27" fill="hold" display="0">
                  <p:stCondLst>
                    <p:cond delay="indefinite"/>
                  </p:stCondLst>
                  <p:endCondLst>
                    <p:cond evt="onStopAudio" delay="0">
                      <p:tgtEl>
                        <p:sldTgt/>
                      </p:tgtEl>
                    </p:cond>
                  </p:endCondLst>
                </p:cTn>
                <p:tgtEl>
                  <p:spTgt spid="55"/>
                </p:tgtEl>
              </p:cMediaNode>
            </p:audio>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withEffect">
                                  <p:stCondLst>
                                    <p:cond delay="250"/>
                                  </p:stCondLst>
                                  <p:childTnLst>
                                    <p:animRot by="120000">
                                      <p:cBhvr>
                                        <p:cTn id="32" dur="100" fill="hold">
                                          <p:stCondLst>
                                            <p:cond delay="0"/>
                                          </p:stCondLst>
                                        </p:cTn>
                                        <p:tgtEl>
                                          <p:spTgt spid="39"/>
                                        </p:tgtEl>
                                        <p:attrNameLst>
                                          <p:attrName>r</p:attrName>
                                        </p:attrNameLst>
                                      </p:cBhvr>
                                    </p:animRot>
                                    <p:animRot by="-240000">
                                      <p:cBhvr>
                                        <p:cTn id="33" dur="200" fill="hold">
                                          <p:stCondLst>
                                            <p:cond delay="200"/>
                                          </p:stCondLst>
                                        </p:cTn>
                                        <p:tgtEl>
                                          <p:spTgt spid="39"/>
                                        </p:tgtEl>
                                        <p:attrNameLst>
                                          <p:attrName>r</p:attrName>
                                        </p:attrNameLst>
                                      </p:cBhvr>
                                    </p:animRot>
                                    <p:animRot by="240000">
                                      <p:cBhvr>
                                        <p:cTn id="34" dur="200" fill="hold">
                                          <p:stCondLst>
                                            <p:cond delay="400"/>
                                          </p:stCondLst>
                                        </p:cTn>
                                        <p:tgtEl>
                                          <p:spTgt spid="39"/>
                                        </p:tgtEl>
                                        <p:attrNameLst>
                                          <p:attrName>r</p:attrName>
                                        </p:attrNameLst>
                                      </p:cBhvr>
                                    </p:animRot>
                                    <p:animRot by="-240000">
                                      <p:cBhvr>
                                        <p:cTn id="35" dur="200" fill="hold">
                                          <p:stCondLst>
                                            <p:cond delay="600"/>
                                          </p:stCondLst>
                                        </p:cTn>
                                        <p:tgtEl>
                                          <p:spTgt spid="39"/>
                                        </p:tgtEl>
                                        <p:attrNameLst>
                                          <p:attrName>r</p:attrName>
                                        </p:attrNameLst>
                                      </p:cBhvr>
                                    </p:animRot>
                                    <p:animRot by="120000">
                                      <p:cBhvr>
                                        <p:cTn id="36" dur="200" fill="hold">
                                          <p:stCondLst>
                                            <p:cond delay="800"/>
                                          </p:stCondLst>
                                        </p:cTn>
                                        <p:tgtEl>
                                          <p:spTgt spid="39"/>
                                        </p:tgtEl>
                                        <p:attrNameLst>
                                          <p:attrName>r</p:attrName>
                                        </p:attrNameLst>
                                      </p:cBhvr>
                                    </p:animRot>
                                  </p:childTnLst>
                                </p:cTn>
                              </p:par>
                              <p:par>
                                <p:cTn id="37" presetID="1" presetClass="mediacall" presetSubtype="0" fill="hold" nodeType="withEffect">
                                  <p:stCondLst>
                                    <p:cond delay="250"/>
                                  </p:stCondLst>
                                  <p:childTnLst>
                                    <p:cmd type="call" cmd="playFrom(0.0)">
                                      <p:cBhvr>
                                        <p:cTn id="38" dur="4214" fill="hold"/>
                                        <p:tgtEl>
                                          <p:spTgt spid="54"/>
                                        </p:tgtEl>
                                      </p:cBhvr>
                                    </p:cmd>
                                  </p:childTnLst>
                                </p:cTn>
                              </p:par>
                              <p:par>
                                <p:cTn id="39" presetID="1" presetClass="exit" presetSubtype="0" fill="hold" nodeType="withEffect">
                                  <p:stCondLst>
                                    <p:cond delay="250"/>
                                  </p:stCondLst>
                                  <p:childTnLst>
                                    <p:set>
                                      <p:cBhvr>
                                        <p:cTn id="40" dur="1" fill="hold">
                                          <p:stCondLst>
                                            <p:cond delay="0"/>
                                          </p:stCondLst>
                                        </p:cTn>
                                        <p:tgtEl>
                                          <p:spTgt spid="41"/>
                                        </p:tgtEl>
                                        <p:attrNameLst>
                                          <p:attrName>style.visibility</p:attrName>
                                        </p:attrNameLst>
                                      </p:cBhvr>
                                      <p:to>
                                        <p:strVal val="hidden"/>
                                      </p:to>
                                    </p:set>
                                  </p:childTnLst>
                                </p:cTn>
                              </p:par>
                              <p:par>
                                <p:cTn id="41" presetID="1" presetClass="exit" presetSubtype="0" fill="hold" nodeType="withEffect">
                                  <p:stCondLst>
                                    <p:cond delay="25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41"/>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41"/>
                                        </p:tgtEl>
                                      </p:cBhvr>
                                    </p:animEffect>
                                    <p:anim calcmode="lin" valueType="num">
                                      <p:cBhvr>
                                        <p:cTn id="48" dur="1000"/>
                                        <p:tgtEl>
                                          <p:spTgt spid="41"/>
                                        </p:tgtEl>
                                        <p:attrNameLst>
                                          <p:attrName>ppt_x</p:attrName>
                                        </p:attrNameLst>
                                      </p:cBhvr>
                                      <p:tavLst>
                                        <p:tav tm="0">
                                          <p:val>
                                            <p:strVal val="ppt_x"/>
                                          </p:val>
                                        </p:tav>
                                        <p:tav tm="100000">
                                          <p:val>
                                            <p:strVal val="ppt_x"/>
                                          </p:val>
                                        </p:tav>
                                      </p:tavLst>
                                    </p:anim>
                                    <p:anim calcmode="lin" valueType="num">
                                      <p:cBhvr>
                                        <p:cTn id="49" dur="1000"/>
                                        <p:tgtEl>
                                          <p:spTgt spid="41"/>
                                        </p:tgtEl>
                                        <p:attrNameLst>
                                          <p:attrName>ppt_y</p:attrName>
                                        </p:attrNameLst>
                                      </p:cBhvr>
                                      <p:tavLst>
                                        <p:tav tm="0">
                                          <p:val>
                                            <p:strVal val="ppt_y"/>
                                          </p:val>
                                        </p:tav>
                                        <p:tav tm="100000">
                                          <p:val>
                                            <p:strVal val="ppt_y-.1"/>
                                          </p:val>
                                        </p:tav>
                                      </p:tavLst>
                                    </p:anim>
                                    <p:set>
                                      <p:cBhvr>
                                        <p:cTn id="50" dur="1" fill="hold">
                                          <p:stCondLst>
                                            <p:cond delay="999"/>
                                          </p:stCondLst>
                                        </p:cTn>
                                        <p:tgtEl>
                                          <p:spTgt spid="41"/>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44" fill="hold"/>
                                        <p:tgtEl>
                                          <p:spTgt spid="55"/>
                                        </p:tgtEl>
                                      </p:cBhvr>
                                    </p:cmd>
                                  </p:childTnLst>
                                </p:cTn>
                              </p:par>
                            </p:childTnLst>
                          </p:cTn>
                        </p:par>
                      </p:childTnLst>
                    </p:cTn>
                  </p:par>
                </p:childTnLst>
              </p:cTn>
              <p:nextCondLst>
                <p:cond evt="onClick" delay="0">
                  <p:tgtEl>
                    <p:spTgt spid="41"/>
                  </p:tgtEl>
                </p:cond>
              </p:nextCondLst>
            </p:seq>
            <p:seq concurrent="1" nextAc="seek">
              <p:cTn id="53" restart="whenNotActive" fill="hold" evtFilter="cancelBubble" nodeType="interactiveSeq">
                <p:stCondLst>
                  <p:cond evt="onClick" delay="0">
                    <p:tgtEl>
                      <p:spTgt spid="40"/>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40"/>
                                        </p:tgtEl>
                                      </p:cBhvr>
                                    </p:animEffect>
                                    <p:anim calcmode="lin" valueType="num">
                                      <p:cBhvr>
                                        <p:cTn id="58" dur="1000"/>
                                        <p:tgtEl>
                                          <p:spTgt spid="40"/>
                                        </p:tgtEl>
                                        <p:attrNameLst>
                                          <p:attrName>ppt_x</p:attrName>
                                        </p:attrNameLst>
                                      </p:cBhvr>
                                      <p:tavLst>
                                        <p:tav tm="0">
                                          <p:val>
                                            <p:strVal val="ppt_x"/>
                                          </p:val>
                                        </p:tav>
                                        <p:tav tm="100000">
                                          <p:val>
                                            <p:strVal val="ppt_x"/>
                                          </p:val>
                                        </p:tav>
                                      </p:tavLst>
                                    </p:anim>
                                    <p:anim calcmode="lin" valueType="num">
                                      <p:cBhvr>
                                        <p:cTn id="59" dur="1000"/>
                                        <p:tgtEl>
                                          <p:spTgt spid="40"/>
                                        </p:tgtEl>
                                        <p:attrNameLst>
                                          <p:attrName>ppt_y</p:attrName>
                                        </p:attrNameLst>
                                      </p:cBhvr>
                                      <p:tavLst>
                                        <p:tav tm="0">
                                          <p:val>
                                            <p:strVal val="ppt_y"/>
                                          </p:val>
                                        </p:tav>
                                        <p:tav tm="100000">
                                          <p:val>
                                            <p:strVal val="ppt_y-.1"/>
                                          </p:val>
                                        </p:tav>
                                      </p:tavLst>
                                    </p:anim>
                                    <p:set>
                                      <p:cBhvr>
                                        <p:cTn id="60" dur="1" fill="hold">
                                          <p:stCondLst>
                                            <p:cond delay="999"/>
                                          </p:stCondLst>
                                        </p:cTn>
                                        <p:tgtEl>
                                          <p:spTgt spid="40"/>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044" fill="hold"/>
                                        <p:tgtEl>
                                          <p:spTgt spid="55"/>
                                        </p:tgtEl>
                                      </p:cBhvr>
                                    </p:cmd>
                                  </p:childTnLst>
                                </p:cTn>
                              </p:par>
                            </p:childTnLst>
                          </p:cTn>
                        </p:par>
                      </p:childTnLst>
                    </p:cTn>
                  </p:par>
                </p:childTnLst>
              </p:cTn>
              <p:nextCondLst>
                <p:cond evt="onClick" delay="0">
                  <p:tgtEl>
                    <p:spTgt spid="40"/>
                  </p:tgtEl>
                </p:cond>
              </p:nextCondLst>
            </p:seq>
            <p:video>
              <p:cMediaNode vol="80000">
                <p:cTn id="63" fill="hold" display="0">
                  <p:stCondLst>
                    <p:cond delay="indefinite"/>
                  </p:stCondLst>
                </p:cTn>
                <p:tgtEl>
                  <p:spTgt spid="7"/>
                </p:tgtEl>
              </p:cMediaNode>
            </p:video>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7"/>
                                        </p:tgtEl>
                                      </p:cBhvr>
                                    </p:cmd>
                                  </p:childTnLst>
                                </p:cTn>
                              </p:par>
                            </p:childTnLst>
                          </p:cTn>
                        </p:par>
                      </p:childTnLst>
                    </p:cTn>
                  </p:par>
                </p:childTnLst>
              </p:cTn>
              <p:nextCondLst>
                <p:cond evt="onClick" delay="0">
                  <p:tgtEl>
                    <p:spTgt spid="7"/>
                  </p:tgtEl>
                </p:cond>
              </p:nextCondLst>
            </p:seq>
            <p:audio>
              <p:cMediaNode vol="80000">
                <p:cTn id="69" fill="hold" display="0">
                  <p:stCondLst>
                    <p:cond delay="indefinite"/>
                  </p:stCondLst>
                  <p:endCondLst>
                    <p:cond evt="onStopAudio" delay="0">
                      <p:tgtEl>
                        <p:sldTgt/>
                      </p:tgtEl>
                    </p:cond>
                  </p:endCondLst>
                </p:cTn>
                <p:tgtEl>
                  <p:spTgt spid="11"/>
                </p:tgtEl>
              </p:cMediaNode>
            </p:audio>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9144000" cy="60579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312334" y="829732"/>
            <a:ext cx="7315200" cy="1231106"/>
          </a:xfrm>
          <a:prstGeom prst="rect">
            <a:avLst/>
          </a:prstGeom>
          <a:noFill/>
        </p:spPr>
        <p:txBody>
          <a:bodyPr wrap="square" lIns="0" tIns="0" rIns="0" bIns="0" rtlCol="0">
            <a:spAutoFit/>
          </a:bodyPr>
          <a:lstStyle/>
          <a:p>
            <a:pPr algn="ctr" defTabSz="685800">
              <a:buClrTx/>
            </a:pPr>
            <a:r>
              <a:rPr lang="en-US" sz="4000" kern="1200" dirty="0" err="1">
                <a:solidFill>
                  <a:srgbClr val="15F4FD"/>
                </a:solidFill>
                <a:latin typeface="Cambria" panose="02040503050406030204" pitchFamily="18" charset="0"/>
                <a:ea typeface="Cambria" panose="02040503050406030204" pitchFamily="18" charset="0"/>
                <a:cs typeface="+mn-cs"/>
              </a:rPr>
              <a:t>Nguyễn</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Hiền</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đỗ</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trạng</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nguyên</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năm</a:t>
            </a:r>
            <a:r>
              <a:rPr lang="en-US" sz="4000" kern="1200" dirty="0">
                <a:solidFill>
                  <a:srgbClr val="15F4FD"/>
                </a:solidFill>
                <a:latin typeface="Cambria" panose="02040503050406030204" pitchFamily="18" charset="0"/>
                <a:ea typeface="Cambria" panose="02040503050406030204" pitchFamily="18" charset="0"/>
                <a:cs typeface="+mn-cs"/>
              </a:rPr>
              <a:t> bao </a:t>
            </a:r>
            <a:r>
              <a:rPr lang="en-US" sz="4000" kern="1200" dirty="0" err="1">
                <a:solidFill>
                  <a:srgbClr val="15F4FD"/>
                </a:solidFill>
                <a:latin typeface="Cambria" panose="02040503050406030204" pitchFamily="18" charset="0"/>
                <a:ea typeface="Cambria" panose="02040503050406030204" pitchFamily="18" charset="0"/>
                <a:cs typeface="+mn-cs"/>
              </a:rPr>
              <a:t>nhiêu</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tuổi</a:t>
            </a:r>
            <a:r>
              <a:rPr lang="en-US" sz="4000" kern="1200" dirty="0">
                <a:solidFill>
                  <a:srgbClr val="15F4FD"/>
                </a:solidFill>
                <a:latin typeface="Cambria" panose="02040503050406030204" pitchFamily="18" charset="0"/>
                <a:ea typeface="Cambria" panose="02040503050406030204" pitchFamily="18" charset="0"/>
                <a:cs typeface="+mn-cs"/>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4991671" y="1955470"/>
            <a:ext cx="2275814" cy="1578845"/>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4783238" y="3612412"/>
            <a:ext cx="3028950" cy="1026056"/>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C. 13 </a:t>
              </a:r>
              <a:r>
                <a:rPr lang="en-US" sz="2400" kern="1200" dirty="0" err="1">
                  <a:solidFill>
                    <a:prstClr val="white"/>
                  </a:solidFill>
                  <a:latin typeface="Cambria" panose="02040503050406030204" pitchFamily="18" charset="0"/>
                  <a:ea typeface="Cambria" panose="02040503050406030204" pitchFamily="18" charset="0"/>
                  <a:cs typeface="+mn-cs"/>
                </a:rPr>
                <a:t>tuổi</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331813" y="3612412"/>
            <a:ext cx="3028950" cy="1026056"/>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4" y="5253184"/>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B. 14 </a:t>
              </a:r>
              <a:r>
                <a:rPr lang="en-US" sz="2400" kern="1200" dirty="0" err="1">
                  <a:solidFill>
                    <a:prstClr val="white"/>
                  </a:solidFill>
                  <a:latin typeface="Cambria" panose="02040503050406030204" pitchFamily="18" charset="0"/>
                  <a:ea typeface="Cambria" panose="02040503050406030204" pitchFamily="18" charset="0"/>
                  <a:cs typeface="+mn-cs"/>
                </a:rPr>
                <a:t>tuổi</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331813" y="2243220"/>
            <a:ext cx="3028950" cy="1026056"/>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600" kern="1200">
                <a:solidFill>
                  <a:prstClr val="black"/>
                </a:solidFill>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7" cy="615553"/>
            </a:xfrm>
            <a:prstGeom prst="rect">
              <a:avLst/>
            </a:prstGeom>
            <a:noFill/>
          </p:spPr>
          <p:txBody>
            <a:bodyPr wrap="square">
              <a:spAutoFit/>
            </a:bodyPr>
            <a:lstStyle/>
            <a:p>
              <a:pPr defTabSz="685800">
                <a:buClrTx/>
              </a:pPr>
              <a:r>
                <a:rPr lang="en-US" sz="2400" kern="1200" dirty="0">
                  <a:solidFill>
                    <a:prstClr val="white"/>
                  </a:solidFill>
                  <a:latin typeface="Cambria" panose="02040503050406030204" pitchFamily="18" charset="0"/>
                  <a:ea typeface="Cambria" panose="02040503050406030204" pitchFamily="18" charset="0"/>
                  <a:cs typeface="+mn-cs"/>
                </a:rPr>
                <a:t>A. 12 </a:t>
              </a:r>
              <a:r>
                <a:rPr lang="en-US" sz="2400" kern="1200" dirty="0" err="1">
                  <a:solidFill>
                    <a:prstClr val="white"/>
                  </a:solidFill>
                  <a:latin typeface="Cambria" panose="02040503050406030204" pitchFamily="18" charset="0"/>
                  <a:ea typeface="Cambria" panose="02040503050406030204" pitchFamily="18" charset="0"/>
                  <a:cs typeface="+mn-cs"/>
                </a:rPr>
                <a:t>tuổi</a:t>
              </a:r>
              <a:endParaRPr lang="en-US" sz="2400" kern="1200" dirty="0">
                <a:solidFill>
                  <a:prstClr val="white"/>
                </a:solidFill>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2343150"/>
            <a:ext cx="351235" cy="351235"/>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1972566"/>
            <a:ext cx="351235" cy="351235"/>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370584"/>
            <a:ext cx="1272844" cy="361874"/>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928427"/>
            <a:ext cx="365522" cy="365522"/>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9144000" cy="60579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202267" y="863600"/>
            <a:ext cx="7103533" cy="615553"/>
          </a:xfrm>
          <a:prstGeom prst="rect">
            <a:avLst/>
          </a:prstGeom>
          <a:noFill/>
        </p:spPr>
        <p:txBody>
          <a:bodyPr wrap="square" lIns="0" tIns="0" rIns="0" bIns="0" rtlCol="0">
            <a:spAutoFit/>
          </a:bodyPr>
          <a:lstStyle/>
          <a:p>
            <a:pPr defTabSz="685800">
              <a:buClrTx/>
            </a:pPr>
            <a:r>
              <a:rPr lang="en-US" sz="4000" kern="1200" dirty="0">
                <a:solidFill>
                  <a:srgbClr val="15F4FD"/>
                </a:solidFill>
                <a:latin typeface="Cambria" panose="02040503050406030204" pitchFamily="18" charset="0"/>
                <a:ea typeface="Cambria" panose="02040503050406030204" pitchFamily="18" charset="0"/>
                <a:cs typeface="+mn-cs"/>
              </a:rPr>
              <a:t>Chu Văn An </a:t>
            </a:r>
            <a:r>
              <a:rPr lang="en-US" sz="4000" kern="1200" dirty="0" err="1">
                <a:solidFill>
                  <a:srgbClr val="15F4FD"/>
                </a:solidFill>
                <a:latin typeface="Cambria" panose="02040503050406030204" pitchFamily="18" charset="0"/>
                <a:ea typeface="Cambria" panose="02040503050406030204" pitchFamily="18" charset="0"/>
                <a:cs typeface="+mn-cs"/>
              </a:rPr>
              <a:t>được</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mệnh</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danh</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là</a:t>
            </a:r>
            <a:r>
              <a:rPr lang="en-US" sz="4000" kern="1200" dirty="0">
                <a:solidFill>
                  <a:srgbClr val="15F4FD"/>
                </a:solidFill>
                <a:latin typeface="Cambria" panose="02040503050406030204" pitchFamily="18" charset="0"/>
                <a:ea typeface="Cambria" panose="02040503050406030204" pitchFamily="18" charset="0"/>
                <a:cs typeface="+mn-cs"/>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4991671" y="1955470"/>
            <a:ext cx="2275814" cy="1578845"/>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375534" y="3528664"/>
            <a:ext cx="3028950" cy="1026056"/>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320172" y="3325680"/>
              <a:ext cx="3433380" cy="861775"/>
            </a:xfrm>
            <a:prstGeom prst="rect">
              <a:avLst/>
            </a:prstGeom>
            <a:noFill/>
          </p:spPr>
          <p:txBody>
            <a:bodyPr wrap="square">
              <a:spAutoFit/>
            </a:bodyPr>
            <a:lstStyle/>
            <a:p>
              <a:pPr defTabSz="685800">
                <a:buClrTx/>
              </a:pPr>
              <a:r>
                <a:rPr lang="en-US" sz="1800" kern="1200" dirty="0">
                  <a:solidFill>
                    <a:prstClr val="white"/>
                  </a:solidFill>
                  <a:latin typeface="Cambria" panose="02040503050406030204" pitchFamily="18" charset="0"/>
                  <a:ea typeface="Cambria" panose="02040503050406030204" pitchFamily="18" charset="0"/>
                  <a:cs typeface="+mn-cs"/>
                </a:rPr>
                <a:t>B. </a:t>
              </a:r>
              <a:r>
                <a:rPr lang="en-US" sz="1800" kern="1200" dirty="0" err="1">
                  <a:solidFill>
                    <a:prstClr val="white"/>
                  </a:solidFill>
                  <a:latin typeface="Cambria" panose="02040503050406030204" pitchFamily="18" charset="0"/>
                  <a:ea typeface="Cambria" panose="02040503050406030204" pitchFamily="18" charset="0"/>
                  <a:cs typeface="+mn-cs"/>
                </a:rPr>
                <a:t>Người</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thầy</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lưu</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danh</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muôn</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đời</a:t>
              </a:r>
              <a:r>
                <a:rPr lang="en-US" sz="1800" kern="1200" dirty="0">
                  <a:solidFill>
                    <a:prstClr val="white"/>
                  </a:solidFill>
                  <a:latin typeface="Cambria" panose="02040503050406030204" pitchFamily="18" charset="0"/>
                  <a:ea typeface="Cambria" panose="02040503050406030204" pitchFamily="18" charset="0"/>
                  <a:cs typeface="+mn-cs"/>
                </a:rPr>
                <a:t> </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375534" y="2133168"/>
            <a:ext cx="3028950" cy="1026056"/>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275019" y="5049984"/>
              <a:ext cx="3153088" cy="861775"/>
            </a:xfrm>
            <a:prstGeom prst="rect">
              <a:avLst/>
            </a:prstGeom>
            <a:noFill/>
          </p:spPr>
          <p:txBody>
            <a:bodyPr wrap="square">
              <a:spAutoFit/>
            </a:bodyPr>
            <a:lstStyle/>
            <a:p>
              <a:pPr defTabSz="685800">
                <a:buClrTx/>
              </a:pPr>
              <a:r>
                <a:rPr lang="en-US" sz="1800" kern="1200" dirty="0">
                  <a:solidFill>
                    <a:prstClr val="white"/>
                  </a:solidFill>
                  <a:latin typeface="Cambria" panose="02040503050406030204" pitchFamily="18" charset="0"/>
                  <a:ea typeface="Cambria" panose="02040503050406030204" pitchFamily="18" charset="0"/>
                  <a:cs typeface="+mn-cs"/>
                </a:rPr>
                <a:t>A. </a:t>
              </a:r>
              <a:r>
                <a:rPr lang="en-US" sz="1800" kern="1200" dirty="0" err="1">
                  <a:solidFill>
                    <a:prstClr val="white"/>
                  </a:solidFill>
                  <a:latin typeface="Cambria" panose="02040503050406030204" pitchFamily="18" charset="0"/>
                  <a:ea typeface="Cambria" panose="02040503050406030204" pitchFamily="18" charset="0"/>
                  <a:cs typeface="+mn-cs"/>
                </a:rPr>
                <a:t>Người</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thầy</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đáng</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kính</a:t>
              </a:r>
              <a:endParaRPr lang="en-US" sz="18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4674726" y="3528664"/>
            <a:ext cx="3072275" cy="1026056"/>
            <a:chOff x="6232967" y="4816549"/>
            <a:chExt cx="4096366"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3263925" cy="492443"/>
            </a:xfrm>
            <a:prstGeom prst="rect">
              <a:avLst/>
            </a:prstGeom>
            <a:noFill/>
          </p:spPr>
          <p:txBody>
            <a:bodyPr wrap="square">
              <a:spAutoFit/>
            </a:bodyPr>
            <a:lstStyle/>
            <a:p>
              <a:pPr defTabSz="685800">
                <a:buClrTx/>
              </a:pPr>
              <a:r>
                <a:rPr lang="en-US" sz="1800" kern="1200" dirty="0">
                  <a:solidFill>
                    <a:prstClr val="white"/>
                  </a:solidFill>
                  <a:latin typeface="Cambria" panose="02040503050406030204" pitchFamily="18" charset="0"/>
                  <a:ea typeface="Cambria" panose="02040503050406030204" pitchFamily="18" charset="0"/>
                  <a:cs typeface="+mn-cs"/>
                </a:rPr>
                <a:t>C. </a:t>
              </a:r>
              <a:r>
                <a:rPr lang="en-US" sz="1800" kern="1200" dirty="0" err="1">
                  <a:solidFill>
                    <a:prstClr val="white"/>
                  </a:solidFill>
                  <a:latin typeface="Cambria" panose="02040503050406030204" pitchFamily="18" charset="0"/>
                  <a:ea typeface="Cambria" panose="02040503050406030204" pitchFamily="18" charset="0"/>
                  <a:cs typeface="+mn-cs"/>
                </a:rPr>
                <a:t>Người</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thầy</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đắc</a:t>
              </a:r>
              <a:r>
                <a:rPr lang="en-US" sz="1800" kern="1200" dirty="0">
                  <a:solidFill>
                    <a:prstClr val="white"/>
                  </a:solidFill>
                  <a:latin typeface="Cambria" panose="02040503050406030204" pitchFamily="18" charset="0"/>
                  <a:ea typeface="Cambria" panose="02040503050406030204" pitchFamily="18" charset="0"/>
                  <a:cs typeface="+mn-cs"/>
                </a:rPr>
                <a:t> </a:t>
              </a:r>
              <a:r>
                <a:rPr lang="en-US" sz="1800" kern="1200" dirty="0" err="1">
                  <a:solidFill>
                    <a:prstClr val="white"/>
                  </a:solidFill>
                  <a:latin typeface="Cambria" panose="02040503050406030204" pitchFamily="18" charset="0"/>
                  <a:ea typeface="Cambria" panose="02040503050406030204" pitchFamily="18" charset="0"/>
                  <a:cs typeface="+mn-cs"/>
                </a:rPr>
                <a:t>đạo</a:t>
              </a:r>
              <a:endParaRPr lang="en-US" sz="1800" kern="1200" dirty="0">
                <a:solidFill>
                  <a:prstClr val="white"/>
                </a:solidFill>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2343150"/>
            <a:ext cx="351235" cy="351235"/>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1972566"/>
            <a:ext cx="351235" cy="351235"/>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370584"/>
            <a:ext cx="1272844" cy="361874"/>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928427"/>
            <a:ext cx="365522" cy="365522"/>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9144000" cy="60579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744133" y="787400"/>
            <a:ext cx="6426200" cy="1231106"/>
          </a:xfrm>
          <a:prstGeom prst="rect">
            <a:avLst/>
          </a:prstGeom>
          <a:noFill/>
        </p:spPr>
        <p:txBody>
          <a:bodyPr wrap="square" lIns="0" tIns="0" rIns="0" bIns="0" rtlCol="0">
            <a:spAutoFit/>
          </a:bodyPr>
          <a:lstStyle/>
          <a:p>
            <a:pPr defTabSz="685800">
              <a:buClrTx/>
            </a:pPr>
            <a:r>
              <a:rPr lang="en-US" sz="4000" kern="1200" dirty="0" err="1">
                <a:solidFill>
                  <a:srgbClr val="15F4FD"/>
                </a:solidFill>
                <a:latin typeface="Cambria" panose="02040503050406030204" pitchFamily="18" charset="0"/>
                <a:ea typeface="Cambria" panose="02040503050406030204" pitchFamily="18" charset="0"/>
                <a:cs typeface="+mn-cs"/>
              </a:rPr>
              <a:t>Dưới</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thời</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vua</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Trần</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Dụ</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Tông</a:t>
            </a:r>
            <a:r>
              <a:rPr lang="en-US" sz="4000" kern="1200" dirty="0">
                <a:solidFill>
                  <a:srgbClr val="15F4FD"/>
                </a:solidFill>
                <a:latin typeface="Cambria" panose="02040503050406030204" pitchFamily="18" charset="0"/>
                <a:ea typeface="Cambria" panose="02040503050406030204" pitchFamily="18" charset="0"/>
                <a:cs typeface="+mn-cs"/>
              </a:rPr>
              <a:t>, Chu Văn An </a:t>
            </a:r>
            <a:r>
              <a:rPr lang="en-US" sz="4000" kern="1200" dirty="0" err="1">
                <a:solidFill>
                  <a:srgbClr val="15F4FD"/>
                </a:solidFill>
                <a:latin typeface="Cambria" panose="02040503050406030204" pitchFamily="18" charset="0"/>
                <a:ea typeface="Cambria" panose="02040503050406030204" pitchFamily="18" charset="0"/>
                <a:cs typeface="+mn-cs"/>
              </a:rPr>
              <a:t>dâng</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sớ</a:t>
            </a:r>
            <a:r>
              <a:rPr lang="en-US" sz="4000" kern="1200" dirty="0">
                <a:solidFill>
                  <a:srgbClr val="15F4FD"/>
                </a:solidFill>
                <a:latin typeface="Cambria" panose="02040503050406030204" pitchFamily="18" charset="0"/>
                <a:ea typeface="Cambria" panose="02040503050406030204" pitchFamily="18" charset="0"/>
                <a:cs typeface="+mn-cs"/>
              </a:rPr>
              <a:t> </a:t>
            </a:r>
            <a:r>
              <a:rPr lang="en-US" sz="4000" kern="1200" dirty="0" err="1">
                <a:solidFill>
                  <a:srgbClr val="15F4FD"/>
                </a:solidFill>
                <a:latin typeface="Cambria" panose="02040503050406030204" pitchFamily="18" charset="0"/>
                <a:ea typeface="Cambria" panose="02040503050406030204" pitchFamily="18" charset="0"/>
                <a:cs typeface="+mn-cs"/>
              </a:rPr>
              <a:t>gì</a:t>
            </a:r>
            <a:r>
              <a:rPr lang="en-US" sz="4000" kern="1200" dirty="0">
                <a:solidFill>
                  <a:srgbClr val="15F4FD"/>
                </a:solidFill>
                <a:latin typeface="Cambria" panose="02040503050406030204" pitchFamily="18" charset="0"/>
                <a:ea typeface="Cambria" panose="02040503050406030204" pitchFamily="18" charset="0"/>
                <a:cs typeface="+mn-cs"/>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4991671" y="1955470"/>
            <a:ext cx="2275814" cy="1578845"/>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685800">
              <a:buClrTx/>
            </a:pPr>
            <a:endParaRPr lang="en-US" sz="1350" kern="1200">
              <a:solidFill>
                <a:prstClr val="black"/>
              </a:solidFill>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330366" y="2289943"/>
            <a:ext cx="3028950" cy="1026056"/>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kern="1200">
                <a:solidFill>
                  <a:prstClr val="black"/>
                </a:solidFill>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3"/>
              <a:ext cx="2996893" cy="533480"/>
            </a:xfrm>
            <a:prstGeom prst="rect">
              <a:avLst/>
            </a:prstGeom>
            <a:noFill/>
          </p:spPr>
          <p:txBody>
            <a:bodyPr wrap="square">
              <a:spAutoFit/>
            </a:bodyPr>
            <a:lstStyle/>
            <a:p>
              <a:pPr defTabSz="685800">
                <a:buClrTx/>
              </a:pPr>
              <a:r>
                <a:rPr lang="en-US" sz="2000" kern="1200" dirty="0">
                  <a:solidFill>
                    <a:prstClr val="white"/>
                  </a:solidFill>
                  <a:latin typeface="Cambria" panose="02040503050406030204" pitchFamily="18" charset="0"/>
                  <a:ea typeface="Cambria" panose="02040503050406030204" pitchFamily="18" charset="0"/>
                  <a:cs typeface="+mn-cs"/>
                </a:rPr>
                <a:t>A. </a:t>
              </a:r>
              <a:r>
                <a:rPr lang="en-US" sz="2000" kern="1200" dirty="0" err="1">
                  <a:solidFill>
                    <a:prstClr val="white"/>
                  </a:solidFill>
                  <a:latin typeface="Cambria" panose="02040503050406030204" pitchFamily="18" charset="0"/>
                  <a:ea typeface="Cambria" panose="02040503050406030204" pitchFamily="18" charset="0"/>
                  <a:cs typeface="+mn-cs"/>
                </a:rPr>
                <a:t>Thất</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trảm</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sớ</a:t>
              </a:r>
              <a:endParaRPr lang="en-US" sz="20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331813" y="3570079"/>
            <a:ext cx="3028950" cy="1026056"/>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kern="1200">
                <a:solidFill>
                  <a:prstClr val="black"/>
                </a:solidFill>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2" y="5253184"/>
              <a:ext cx="2974316" cy="533480"/>
            </a:xfrm>
            <a:prstGeom prst="rect">
              <a:avLst/>
            </a:prstGeom>
            <a:noFill/>
          </p:spPr>
          <p:txBody>
            <a:bodyPr wrap="square">
              <a:spAutoFit/>
            </a:bodyPr>
            <a:lstStyle/>
            <a:p>
              <a:pPr defTabSz="685800">
                <a:buClrTx/>
              </a:pPr>
              <a:r>
                <a:rPr lang="en-US" sz="2000" kern="1200" dirty="0">
                  <a:solidFill>
                    <a:prstClr val="white"/>
                  </a:solidFill>
                  <a:latin typeface="Cambria" panose="02040503050406030204" pitchFamily="18" charset="0"/>
                  <a:ea typeface="Cambria" panose="02040503050406030204" pitchFamily="18" charset="0"/>
                  <a:cs typeface="+mn-cs"/>
                </a:rPr>
                <a:t>B. </a:t>
              </a:r>
              <a:r>
                <a:rPr lang="en-US" sz="2000" kern="1200" dirty="0" err="1">
                  <a:solidFill>
                    <a:prstClr val="white"/>
                  </a:solidFill>
                  <a:latin typeface="Cambria" panose="02040503050406030204" pitchFamily="18" charset="0"/>
                  <a:ea typeface="Cambria" panose="02040503050406030204" pitchFamily="18" charset="0"/>
                  <a:cs typeface="+mn-cs"/>
                </a:rPr>
                <a:t>Thất</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sách</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sớ</a:t>
              </a:r>
              <a:endParaRPr lang="en-US" sz="2000" kern="1200" dirty="0">
                <a:solidFill>
                  <a:prstClr val="white"/>
                </a:solidFill>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4674725" y="3570079"/>
            <a:ext cx="3028950" cy="1026056"/>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685800">
                <a:buClrTx/>
              </a:pPr>
              <a:endParaRPr lang="en-US" kern="1200">
                <a:solidFill>
                  <a:prstClr val="black"/>
                </a:solidFill>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7" cy="533480"/>
            </a:xfrm>
            <a:prstGeom prst="rect">
              <a:avLst/>
            </a:prstGeom>
            <a:noFill/>
          </p:spPr>
          <p:txBody>
            <a:bodyPr wrap="square">
              <a:spAutoFit/>
            </a:bodyPr>
            <a:lstStyle/>
            <a:p>
              <a:pPr defTabSz="685800">
                <a:buClrTx/>
              </a:pPr>
              <a:r>
                <a:rPr lang="en-US" sz="2000" kern="1200" dirty="0">
                  <a:solidFill>
                    <a:prstClr val="white"/>
                  </a:solidFill>
                  <a:latin typeface="Cambria" panose="02040503050406030204" pitchFamily="18" charset="0"/>
                  <a:ea typeface="Cambria" panose="02040503050406030204" pitchFamily="18" charset="0"/>
                  <a:cs typeface="+mn-cs"/>
                </a:rPr>
                <a:t>C. </a:t>
              </a:r>
              <a:r>
                <a:rPr lang="en-US" sz="2000" kern="1200" dirty="0" err="1">
                  <a:solidFill>
                    <a:prstClr val="white"/>
                  </a:solidFill>
                  <a:latin typeface="Cambria" panose="02040503050406030204" pitchFamily="18" charset="0"/>
                  <a:ea typeface="Cambria" panose="02040503050406030204" pitchFamily="18" charset="0"/>
                  <a:cs typeface="+mn-cs"/>
                </a:rPr>
                <a:t>Lục</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trảm</a:t>
              </a:r>
              <a:r>
                <a:rPr lang="en-US" sz="2000" kern="1200" dirty="0">
                  <a:solidFill>
                    <a:prstClr val="white"/>
                  </a:solidFill>
                  <a:latin typeface="Cambria" panose="02040503050406030204" pitchFamily="18" charset="0"/>
                  <a:ea typeface="Cambria" panose="02040503050406030204" pitchFamily="18" charset="0"/>
                  <a:cs typeface="+mn-cs"/>
                </a:rPr>
                <a:t> </a:t>
              </a:r>
              <a:r>
                <a:rPr lang="en-US" sz="2000" kern="1200" dirty="0" err="1">
                  <a:solidFill>
                    <a:prstClr val="white"/>
                  </a:solidFill>
                  <a:latin typeface="Cambria" panose="02040503050406030204" pitchFamily="18" charset="0"/>
                  <a:ea typeface="Cambria" panose="02040503050406030204" pitchFamily="18" charset="0"/>
                  <a:cs typeface="+mn-cs"/>
                </a:rPr>
                <a:t>sớ</a:t>
              </a:r>
              <a:endParaRPr lang="en-US" sz="2000" kern="1200" dirty="0">
                <a:solidFill>
                  <a:prstClr val="white"/>
                </a:solidFill>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8842" y="-2343150"/>
            <a:ext cx="351235" cy="351235"/>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178909" y="-1972566"/>
            <a:ext cx="351235" cy="351235"/>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1509466" y="370584"/>
            <a:ext cx="1272844" cy="361874"/>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00701" y="-928427"/>
            <a:ext cx="365522" cy="365522"/>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9144000" cy="51435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defTabSz="685800">
              <a:buClrTx/>
            </a:pPr>
            <a:endParaRPr lang="en-US" sz="1350" kern="1200">
              <a:solidFill>
                <a:prstClr val="black"/>
              </a:solidFill>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4312605" y="406319"/>
            <a:ext cx="4006049" cy="4330863"/>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pPr>
            <a:endParaRPr lang="en-US" sz="1350" kern="1200">
              <a:solidFill>
                <a:prstClr val="black"/>
              </a:solidFill>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805765" y="-194278"/>
            <a:ext cx="5956173" cy="61722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521142" y="1564536"/>
            <a:ext cx="3814323" cy="2654573"/>
          </a:xfrm>
          <a:prstGeom prst="rect">
            <a:avLst/>
          </a:prstGeom>
          <a:noFill/>
        </p:spPr>
        <p:txBody>
          <a:bodyPr wrap="square" lIns="0" tIns="0" rIns="0" bIns="0" rtlCol="0">
            <a:spAutoFit/>
          </a:bodyPr>
          <a:lstStyle/>
          <a:p>
            <a:pPr defTabSz="685800">
              <a:buClrTx/>
            </a:pPr>
            <a:r>
              <a:rPr lang="en-US" sz="8625" kern="1200">
                <a:solidFill>
                  <a:srgbClr val="FFBE1D"/>
                </a:solidFill>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013924" y="341757"/>
            <a:ext cx="1732217" cy="1212704"/>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defTabSz="685800">
              <a:buClrTx/>
            </a:pPr>
            <a:endParaRPr lang="en-US" sz="1350" kern="1200">
              <a:solidFill>
                <a:prstClr val="black"/>
              </a:solidFill>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88644" y="-1056360"/>
            <a:ext cx="621388" cy="621388"/>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7793311" y="272129"/>
            <a:ext cx="1092721" cy="835824"/>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852206" y="1081850"/>
            <a:ext cx="6917340" cy="4061649"/>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442951-A1EC-35DA-3AAF-3785CB90E3B1}"/>
              </a:ext>
            </a:extLst>
          </p:cNvPr>
          <p:cNvPicPr>
            <a:picLocks noChangeAspect="1"/>
          </p:cNvPicPr>
          <p:nvPr/>
        </p:nvPicPr>
        <p:blipFill>
          <a:blip r:embed="rId5"/>
          <a:stretch>
            <a:fillRect/>
          </a:stretch>
        </p:blipFill>
        <p:spPr>
          <a:xfrm>
            <a:off x="1769614" y="1637969"/>
            <a:ext cx="7974773" cy="2665295"/>
          </a:xfrm>
          <a:prstGeom prst="rect">
            <a:avLst/>
          </a:prstGeom>
        </p:spPr>
      </p:pic>
    </p:spTree>
    <p:extLst>
      <p:ext uri="{BB962C8B-B14F-4D97-AF65-F5344CB8AC3E}">
        <p14:creationId xmlns:p14="http://schemas.microsoft.com/office/powerpoint/2010/main" val="24088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595" name="Google Shape;1595;p57"/>
          <p:cNvGrpSpPr/>
          <p:nvPr/>
        </p:nvGrpSpPr>
        <p:grpSpPr>
          <a:xfrm>
            <a:off x="7793311" y="272129"/>
            <a:ext cx="1092721" cy="835824"/>
            <a:chOff x="2939750" y="4553425"/>
            <a:chExt cx="759150" cy="580675"/>
          </a:xfrm>
        </p:grpSpPr>
        <p:sp>
          <p:nvSpPr>
            <p:cNvPr id="1596" name="Google Shape;1596;p57"/>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7"/>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7"/>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7"/>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0" name="Google Shape;1600;p57"/>
          <p:cNvSpPr/>
          <p:nvPr/>
        </p:nvSpPr>
        <p:spPr>
          <a:xfrm>
            <a:off x="4510934" y="4041066"/>
            <a:ext cx="45216" cy="309537"/>
          </a:xfrm>
          <a:custGeom>
            <a:avLst/>
            <a:gdLst/>
            <a:ahLst/>
            <a:cxnLst/>
            <a:rect l="l" t="t" r="r" b="b"/>
            <a:pathLst>
              <a:path w="1044" h="7147" extrusionOk="0">
                <a:moveTo>
                  <a:pt x="0" y="1"/>
                </a:moveTo>
                <a:lnTo>
                  <a:pt x="20" y="1160"/>
                </a:lnTo>
                <a:lnTo>
                  <a:pt x="20" y="1584"/>
                </a:lnTo>
                <a:lnTo>
                  <a:pt x="39" y="1990"/>
                </a:lnTo>
                <a:lnTo>
                  <a:pt x="116" y="2840"/>
                </a:lnTo>
                <a:lnTo>
                  <a:pt x="290" y="4520"/>
                </a:lnTo>
                <a:lnTo>
                  <a:pt x="367" y="5196"/>
                </a:lnTo>
                <a:lnTo>
                  <a:pt x="387" y="5524"/>
                </a:lnTo>
                <a:lnTo>
                  <a:pt x="445" y="5872"/>
                </a:lnTo>
                <a:lnTo>
                  <a:pt x="503" y="6220"/>
                </a:lnTo>
                <a:lnTo>
                  <a:pt x="580" y="6548"/>
                </a:lnTo>
                <a:lnTo>
                  <a:pt x="696" y="6857"/>
                </a:lnTo>
                <a:lnTo>
                  <a:pt x="773" y="7012"/>
                </a:lnTo>
                <a:lnTo>
                  <a:pt x="850" y="7147"/>
                </a:lnTo>
                <a:lnTo>
                  <a:pt x="908" y="7108"/>
                </a:lnTo>
                <a:lnTo>
                  <a:pt x="947" y="7031"/>
                </a:lnTo>
                <a:lnTo>
                  <a:pt x="1005" y="6876"/>
                </a:lnTo>
                <a:lnTo>
                  <a:pt x="1024" y="6683"/>
                </a:lnTo>
                <a:lnTo>
                  <a:pt x="1043" y="6471"/>
                </a:lnTo>
                <a:lnTo>
                  <a:pt x="1043" y="6065"/>
                </a:lnTo>
                <a:lnTo>
                  <a:pt x="1043" y="5718"/>
                </a:lnTo>
                <a:lnTo>
                  <a:pt x="1024" y="1971"/>
                </a:lnTo>
                <a:lnTo>
                  <a:pt x="1005" y="1488"/>
                </a:lnTo>
                <a:lnTo>
                  <a:pt x="966" y="1005"/>
                </a:lnTo>
                <a:lnTo>
                  <a:pt x="850" y="59"/>
                </a:lnTo>
                <a:lnTo>
                  <a:pt x="425" y="2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raphic 3">
            <a:extLst>
              <a:ext uri="{FF2B5EF4-FFF2-40B4-BE49-F238E27FC236}">
                <a16:creationId xmlns:a16="http://schemas.microsoft.com/office/drawing/2014/main" id="{E8B847BA-6CB9-CB9C-9B40-142E75A753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458" y="2766386"/>
            <a:ext cx="3490574" cy="2275337"/>
          </a:xfrm>
          <a:prstGeom prst="rect">
            <a:avLst/>
          </a:prstGeom>
        </p:spPr>
      </p:pic>
      <p:pic>
        <p:nvPicPr>
          <p:cNvPr id="7" name="Picture 6">
            <a:extLst>
              <a:ext uri="{FF2B5EF4-FFF2-40B4-BE49-F238E27FC236}">
                <a16:creationId xmlns:a16="http://schemas.microsoft.com/office/drawing/2014/main" id="{DEDADD4C-6728-9A6B-D170-B0EC698FF418}"/>
              </a:ext>
            </a:extLst>
          </p:cNvPr>
          <p:cNvPicPr>
            <a:picLocks noChangeAspect="1"/>
          </p:cNvPicPr>
          <p:nvPr/>
        </p:nvPicPr>
        <p:blipFill>
          <a:blip r:embed="rId5"/>
          <a:srcRect l="21824" t="1" r="20932" b="-7732"/>
          <a:stretch/>
        </p:blipFill>
        <p:spPr>
          <a:xfrm>
            <a:off x="257968" y="101777"/>
            <a:ext cx="7315518" cy="33127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628E720D-985F-84A0-702E-38B4A0DC659E}"/>
              </a:ext>
            </a:extLst>
          </p:cNvPr>
          <p:cNvSpPr/>
          <p:nvPr/>
        </p:nvSpPr>
        <p:spPr>
          <a:xfrm>
            <a:off x="259883" y="135467"/>
            <a:ext cx="8884117" cy="4869670"/>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026" name="Picture 2" descr="Chương VII: Họ Đoàn Việt Nam dưới triều Trần (1225 – 1400) - Họ Đoàn Hà Nội">
            <a:extLst>
              <a:ext uri="{FF2B5EF4-FFF2-40B4-BE49-F238E27FC236}">
                <a16:creationId xmlns:a16="http://schemas.microsoft.com/office/drawing/2014/main" id="{54805108-5906-5BDD-FD7F-D1936E418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78"/>
            <a:ext cx="9113434" cy="5005221"/>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17">
            <a:extLst>
              <a:ext uri="{FF2B5EF4-FFF2-40B4-BE49-F238E27FC236}">
                <a16:creationId xmlns:a16="http://schemas.microsoft.com/office/drawing/2014/main" id="{179C29C0-44E6-247A-2D08-CF559E7785B7}"/>
              </a:ext>
            </a:extLst>
          </p:cNvPr>
          <p:cNvSpPr/>
          <p:nvPr/>
        </p:nvSpPr>
        <p:spPr>
          <a:xfrm>
            <a:off x="4158532" y="316770"/>
            <a:ext cx="4688104" cy="270472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vi-VN"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Hoạt động 1. Tìm hiểu về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quân</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đội</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và</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giáo</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dục</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khoa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cử</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thời</a:t>
            </a:r>
            <a:r>
              <a:rPr lang="en-US"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Trần</a:t>
            </a:r>
            <a:r>
              <a:rPr lang="vi-VN" sz="3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6757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vi-VN" sz="200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id="{413905CE-3DCF-C38A-793D-FEF8146D8A81}"/>
              </a:ext>
            </a:extLst>
          </p:cNvPr>
          <p:cNvSpPr/>
          <p:nvPr/>
        </p:nvSpPr>
        <p:spPr>
          <a:xfrm>
            <a:off x="193820" y="122258"/>
            <a:ext cx="8136864" cy="238387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412" name="Google Shape;1412;p53"/>
          <p:cNvSpPr txBox="1">
            <a:spLocks/>
          </p:cNvSpPr>
          <p:nvPr/>
        </p:nvSpPr>
        <p:spPr>
          <a:xfrm>
            <a:off x="323398" y="117400"/>
            <a:ext cx="8004710" cy="16171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b="1" dirty="0">
                <a:solidFill>
                  <a:srgbClr val="1E421E"/>
                </a:solidFill>
                <a:latin typeface="Cambria" panose="02040503050406030204" pitchFamily="18" charset="0"/>
                <a:ea typeface="Assistant"/>
                <a:cs typeface="Assistant"/>
                <a:sym typeface="Assistant"/>
              </a:rPr>
              <a:t>Đ</a:t>
            </a:r>
            <a:r>
              <a:rPr lang="vi-VN" sz="2800" b="1" dirty="0">
                <a:solidFill>
                  <a:srgbClr val="1E421E"/>
                </a:solidFill>
                <a:latin typeface="Cambria" panose="02040503050406030204" pitchFamily="18" charset="0"/>
                <a:ea typeface="Assistant"/>
                <a:cs typeface="Assistant"/>
                <a:sym typeface="Assistant"/>
              </a:rPr>
              <a:t>ọc thông tin trong SGK và trả lời câu hỏi: </a:t>
            </a:r>
          </a:p>
          <a:p>
            <a:pPr algn="just"/>
            <a:r>
              <a:rPr lang="vi-VN" sz="2800" dirty="0">
                <a:solidFill>
                  <a:srgbClr val="1E421E"/>
                </a:solidFill>
                <a:latin typeface="Cambria" panose="02040503050406030204" pitchFamily="18" charset="0"/>
                <a:ea typeface="Assistant"/>
                <a:cs typeface="Assistant"/>
                <a:sym typeface="Assistant"/>
              </a:rPr>
              <a:t>- Kể về một nhân vật lịch sử của Triều Trần và đóng góp của nhân vật đó đối với lịch sử dân tộc.</a:t>
            </a:r>
          </a:p>
        </p:txBody>
      </p:sp>
      <p:pic>
        <p:nvPicPr>
          <p:cNvPr id="12" name="Picture 11">
            <a:extLst>
              <a:ext uri="{FF2B5EF4-FFF2-40B4-BE49-F238E27FC236}">
                <a16:creationId xmlns:a16="http://schemas.microsoft.com/office/drawing/2014/main" id="{D3448122-930E-67F9-A5CD-1F83E6F54199}"/>
              </a:ext>
            </a:extLst>
          </p:cNvPr>
          <p:cNvPicPr>
            <a:picLocks noChangeAspect="1"/>
          </p:cNvPicPr>
          <p:nvPr/>
        </p:nvPicPr>
        <p:blipFill>
          <a:blip r:embed="rId3"/>
          <a:stretch>
            <a:fillRect/>
          </a:stretch>
        </p:blipFill>
        <p:spPr>
          <a:xfrm>
            <a:off x="3225799" y="2661873"/>
            <a:ext cx="1854729" cy="2213868"/>
          </a:xfrm>
          <a:prstGeom prst="rect">
            <a:avLst/>
          </a:prstGeom>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fade">
                                      <p:cBhvr>
                                        <p:cTn id="7" dur="1000"/>
                                        <p:tgtEl>
                                          <p:spTgt spid="1412"/>
                                        </p:tgtEl>
                                      </p:cBhvr>
                                    </p:animEffect>
                                    <p:anim calcmode="lin" valueType="num">
                                      <p:cBhvr>
                                        <p:cTn id="8" dur="1000" fill="hold"/>
                                        <p:tgtEl>
                                          <p:spTgt spid="1412"/>
                                        </p:tgtEl>
                                        <p:attrNameLst>
                                          <p:attrName>ppt_x</p:attrName>
                                        </p:attrNameLst>
                                      </p:cBhvr>
                                      <p:tavLst>
                                        <p:tav tm="0">
                                          <p:val>
                                            <p:strVal val="#ppt_x"/>
                                          </p:val>
                                        </p:tav>
                                        <p:tav tm="100000">
                                          <p:val>
                                            <p:strVal val="#ppt_x"/>
                                          </p:val>
                                        </p:tav>
                                      </p:tavLst>
                                    </p:anim>
                                    <p:anim calcmode="lin" valueType="num">
                                      <p:cBhvr>
                                        <p:cTn id="9" dur="1000" fill="hold"/>
                                        <p:tgtEl>
                                          <p:spTgt spid="14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9AB715A-99EC-33F7-2DFE-D41E85E374E0}"/>
              </a:ext>
            </a:extLst>
          </p:cNvPr>
          <p:cNvSpPr/>
          <p:nvPr/>
        </p:nvSpPr>
        <p:spPr>
          <a:xfrm>
            <a:off x="259883" y="240633"/>
            <a:ext cx="8884117" cy="476450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A7C22B46-6261-7457-BAC0-96888608FC38}"/>
              </a:ext>
            </a:extLst>
          </p:cNvPr>
          <p:cNvSpPr txBox="1"/>
          <p:nvPr/>
        </p:nvSpPr>
        <p:spPr>
          <a:xfrm>
            <a:off x="480282" y="688729"/>
            <a:ext cx="8527983" cy="3108543"/>
          </a:xfrm>
          <a:prstGeom prst="rect">
            <a:avLst/>
          </a:prstGeom>
          <a:noFill/>
        </p:spPr>
        <p:txBody>
          <a:bodyPr wrap="square">
            <a:spAutoFit/>
          </a:bodyPr>
          <a:lstStyle/>
          <a:p>
            <a:pPr algn="just"/>
            <a:r>
              <a:rPr lang="vi-VN" sz="2800" b="1" dirty="0">
                <a:latin typeface="Cambria" panose="02040503050406030204" pitchFamily="18" charset="0"/>
                <a:ea typeface="Cambria" panose="02040503050406030204" pitchFamily="18" charset="0"/>
              </a:rPr>
              <a:t>- Những nét chính về tình hình đất nước dưới thời Trần:</a:t>
            </a:r>
          </a:p>
          <a:p>
            <a:pPr algn="just"/>
            <a:r>
              <a:rPr lang="vi-VN" sz="2800" dirty="0">
                <a:latin typeface="Cambria" panose="02040503050406030204" pitchFamily="18" charset="0"/>
                <a:ea typeface="Cambria" panose="02040503050406030204" pitchFamily="18" charset="0"/>
              </a:rPr>
              <a:t>+ Quân đội được tổ chức quy củ, chặt chẽ, nhiều tướng giỏi đã có công lớn trong kháng chiến chống ngoại xâm.</a:t>
            </a:r>
          </a:p>
          <a:p>
            <a:pPr algn="just"/>
            <a:r>
              <a:rPr lang="vi-VN" sz="2800" dirty="0">
                <a:latin typeface="Cambria" panose="02040503050406030204" pitchFamily="18" charset="0"/>
                <a:ea typeface="Cambria" panose="02040503050406030204" pitchFamily="18" charset="0"/>
              </a:rPr>
              <a:t>+ Giáo dục, khoa cử được chú trọng, trường học được mở ở nhiều địa phương, đào tạo được nhiều nhân tài cho đất nước.</a:t>
            </a:r>
          </a:p>
        </p:txBody>
      </p:sp>
    </p:spTree>
    <p:extLst>
      <p:ext uri="{BB962C8B-B14F-4D97-AF65-F5344CB8AC3E}">
        <p14:creationId xmlns:p14="http://schemas.microsoft.com/office/powerpoint/2010/main" val="42167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9AB715A-99EC-33F7-2DFE-D41E85E374E0}"/>
              </a:ext>
            </a:extLst>
          </p:cNvPr>
          <p:cNvSpPr/>
          <p:nvPr/>
        </p:nvSpPr>
        <p:spPr>
          <a:xfrm>
            <a:off x="259883" y="240633"/>
            <a:ext cx="8884117" cy="476450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0FC7B4EA-5599-30FD-D88F-8F090EDD0ADB}"/>
              </a:ext>
            </a:extLst>
          </p:cNvPr>
          <p:cNvPicPr>
            <a:picLocks noChangeAspect="1"/>
          </p:cNvPicPr>
          <p:nvPr/>
        </p:nvPicPr>
        <p:blipFill>
          <a:blip r:embed="rId2"/>
          <a:stretch>
            <a:fillRect/>
          </a:stretch>
        </p:blipFill>
        <p:spPr>
          <a:xfrm>
            <a:off x="450321" y="710142"/>
            <a:ext cx="4357688" cy="3413125"/>
          </a:xfrm>
          <a:prstGeom prst="rect">
            <a:avLst/>
          </a:prstGeom>
        </p:spPr>
      </p:pic>
      <p:pic>
        <p:nvPicPr>
          <p:cNvPr id="1026" name="Picture 2" descr="Yết Kiêu từ chối tình yêu của 3 nàng công chúa">
            <a:extLst>
              <a:ext uri="{FF2B5EF4-FFF2-40B4-BE49-F238E27FC236}">
                <a16:creationId xmlns:a16="http://schemas.microsoft.com/office/drawing/2014/main" id="{CBFE4BE8-59E0-ED96-34BA-20C6E61EC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077" y="482599"/>
            <a:ext cx="3520465" cy="416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3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9AB715A-99EC-33F7-2DFE-D41E85E374E0}"/>
              </a:ext>
            </a:extLst>
          </p:cNvPr>
          <p:cNvSpPr/>
          <p:nvPr/>
        </p:nvSpPr>
        <p:spPr>
          <a:xfrm>
            <a:off x="259883" y="240633"/>
            <a:ext cx="8884117" cy="476450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A7C22B46-6261-7457-BAC0-96888608FC38}"/>
              </a:ext>
            </a:extLst>
          </p:cNvPr>
          <p:cNvSpPr txBox="1"/>
          <p:nvPr/>
        </p:nvSpPr>
        <p:spPr>
          <a:xfrm>
            <a:off x="505682" y="239995"/>
            <a:ext cx="8527983" cy="4524315"/>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 Câu chuyện về nhân vật Chu Văn An:</a:t>
            </a:r>
          </a:p>
          <a:p>
            <a:r>
              <a:rPr lang="vi-VN" sz="2400" dirty="0">
                <a:latin typeface="Cambria" panose="02040503050406030204" pitchFamily="18" charset="0"/>
                <a:ea typeface="Cambria" panose="02040503050406030204" pitchFamily="18" charset="0"/>
              </a:rPr>
              <a:t>+ Chu Văn An là người có tính cương trực, học vấn tinh thông, ông được mời ra làm quan nhưng từ chối để về quê mở trường học.</a:t>
            </a:r>
          </a:p>
          <a:p>
            <a:r>
              <a:rPr lang="vi-VN" sz="2400" dirty="0">
                <a:latin typeface="Cambria" panose="02040503050406030204" pitchFamily="18" charset="0"/>
                <a:ea typeface="Cambria" panose="02040503050406030204" pitchFamily="18" charset="0"/>
              </a:rPr>
              <a:t>+ Học trò của ông đỗ đạt cao, có công giúp nước. Nhờ đó, Chu Văn An được mời làm người đứng đầu Quốc Tử Giám, trực tiếp dạy học cho các hoàng tử.</a:t>
            </a:r>
          </a:p>
          <a:p>
            <a:r>
              <a:rPr lang="vi-VN" sz="2400" dirty="0">
                <a:latin typeface="Cambria" panose="02040503050406030204" pitchFamily="18" charset="0"/>
                <a:ea typeface="Cambria" panose="02040503050406030204" pitchFamily="18" charset="0"/>
              </a:rPr>
              <a:t>+ Dưới thời vua Trần Dụ Tông, Chu Văn An đã dâng sớ đòi chém 7 viên quan nịnh thần nhưng vua không nghe, ông liền từ quan và về Hải Dương dạy học, viết sách.</a:t>
            </a:r>
          </a:p>
          <a:p>
            <a:r>
              <a:rPr lang="vi-VN" sz="2400" dirty="0">
                <a:latin typeface="Cambria" panose="02040503050406030204" pitchFamily="18" charset="0"/>
                <a:ea typeface="Cambria" panose="02040503050406030204" pitchFamily="18" charset="0"/>
              </a:rPr>
              <a:t>- Đóng góp của Chu Văn An đối với lịch sử dân tộc: đóng góp to lớn với sự nghiệp giáo dục nước nhà suốt theo chiều dài lịch sử.</a:t>
            </a:r>
          </a:p>
        </p:txBody>
      </p:sp>
    </p:spTree>
    <p:extLst>
      <p:ext uri="{BB962C8B-B14F-4D97-AF65-F5344CB8AC3E}">
        <p14:creationId xmlns:p14="http://schemas.microsoft.com/office/powerpoint/2010/main" val="369807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id="{7DE7ACEB-9AAC-DF7F-138D-8A6FC373894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4014" r="47621"/>
          <a:stretch/>
        </p:blipFill>
        <p:spPr>
          <a:xfrm>
            <a:off x="6917683" y="2538761"/>
            <a:ext cx="2348277" cy="2779200"/>
          </a:xfrm>
          <a:prstGeom prst="rect">
            <a:avLst/>
          </a:prstGeom>
        </p:spPr>
      </p:pic>
      <p:sp>
        <p:nvSpPr>
          <p:cNvPr id="7" name="圆角矩形 17">
            <a:extLst>
              <a:ext uri="{FF2B5EF4-FFF2-40B4-BE49-F238E27FC236}">
                <a16:creationId xmlns:a16="http://schemas.microsoft.com/office/drawing/2014/main" id="{413905CE-3DCF-C38A-793D-FEF8146D8A81}"/>
              </a:ext>
            </a:extLst>
          </p:cNvPr>
          <p:cNvSpPr/>
          <p:nvPr/>
        </p:nvSpPr>
        <p:spPr>
          <a:xfrm>
            <a:off x="76833" y="179832"/>
            <a:ext cx="8136864" cy="143730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248744" y="124173"/>
            <a:ext cx="8004710" cy="16171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en-US" sz="2800" b="1" dirty="0" err="1">
                <a:solidFill>
                  <a:srgbClr val="1E421E"/>
                </a:solidFill>
                <a:latin typeface="Cambria" panose="02040503050406030204" pitchFamily="18" charset="0"/>
                <a:ea typeface="Assistant"/>
                <a:cs typeface="Assistant"/>
                <a:sym typeface="Assistant"/>
              </a:rPr>
              <a:t>Đọc</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đoạn</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thông</a:t>
            </a:r>
            <a:r>
              <a:rPr lang="en-US" sz="2800" b="1" dirty="0">
                <a:solidFill>
                  <a:srgbClr val="1E421E"/>
                </a:solidFill>
                <a:latin typeface="Cambria" panose="02040503050406030204" pitchFamily="18" charset="0"/>
                <a:ea typeface="Assistant"/>
                <a:cs typeface="Assistant"/>
                <a:sym typeface="Assistant"/>
              </a:rPr>
              <a:t> tin </a:t>
            </a:r>
            <a:r>
              <a:rPr lang="en-US" sz="2800" b="1" dirty="0" err="1">
                <a:solidFill>
                  <a:srgbClr val="1E421E"/>
                </a:solidFill>
                <a:latin typeface="Cambria" panose="02040503050406030204" pitchFamily="18" charset="0"/>
                <a:ea typeface="Assistant"/>
                <a:cs typeface="Assistant"/>
                <a:sym typeface="Assistant"/>
              </a:rPr>
              <a:t>về</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giáo</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dục</a:t>
            </a:r>
            <a:r>
              <a:rPr lang="en-US" sz="2800" b="1" dirty="0">
                <a:solidFill>
                  <a:srgbClr val="1E421E"/>
                </a:solidFill>
                <a:latin typeface="Cambria" panose="02040503050406030204" pitchFamily="18" charset="0"/>
                <a:ea typeface="Assistant"/>
                <a:cs typeface="Assistant"/>
                <a:sym typeface="Assistant"/>
              </a:rPr>
              <a:t> </a:t>
            </a:r>
            <a:r>
              <a:rPr lang="en-US" sz="2800" b="1" dirty="0" err="1">
                <a:solidFill>
                  <a:srgbClr val="1E421E"/>
                </a:solidFill>
                <a:latin typeface="Cambria" panose="02040503050406030204" pitchFamily="18" charset="0"/>
                <a:ea typeface="Assistant"/>
                <a:cs typeface="Assistant"/>
                <a:sym typeface="Assistant"/>
              </a:rPr>
              <a:t>và</a:t>
            </a:r>
            <a:r>
              <a:rPr lang="en-US" sz="2800" b="1" dirty="0">
                <a:solidFill>
                  <a:srgbClr val="1E421E"/>
                </a:solidFill>
                <a:latin typeface="Cambria" panose="02040503050406030204" pitchFamily="18" charset="0"/>
                <a:ea typeface="Assistant"/>
                <a:cs typeface="Assistant"/>
                <a:sym typeface="Assistant"/>
              </a:rPr>
              <a:t> khoa </a:t>
            </a:r>
            <a:r>
              <a:rPr lang="en-US" sz="2800" b="1" dirty="0" err="1">
                <a:solidFill>
                  <a:srgbClr val="1E421E"/>
                </a:solidFill>
                <a:latin typeface="Cambria" panose="02040503050406030204" pitchFamily="18" charset="0"/>
                <a:ea typeface="Assistant"/>
                <a:cs typeface="Assistant"/>
                <a:sym typeface="Assistant"/>
              </a:rPr>
              <a:t>cử</a:t>
            </a:r>
            <a:r>
              <a:rPr lang="en-US" sz="2800" b="1" dirty="0">
                <a:solidFill>
                  <a:srgbClr val="1E421E"/>
                </a:solidFill>
                <a:latin typeface="Cambria" panose="02040503050406030204" pitchFamily="18" charset="0"/>
                <a:ea typeface="Assistant"/>
                <a:cs typeface="Assistant"/>
                <a:sym typeface="Assistant"/>
              </a:rPr>
              <a:t>.</a:t>
            </a:r>
          </a:p>
          <a:p>
            <a:pPr marL="457200" lvl="0" indent="-457200" algn="just">
              <a:buFont typeface="Arial" panose="020B0604020202020204" pitchFamily="34" charset="0"/>
              <a:buChar char="•"/>
            </a:pPr>
            <a:r>
              <a:rPr lang="en-US" sz="2800" b="1" dirty="0">
                <a:solidFill>
                  <a:srgbClr val="1E421E"/>
                </a:solidFill>
                <a:latin typeface="Cambria" panose="02040503050406030204" pitchFamily="18" charset="0"/>
                <a:ea typeface="Assistant"/>
                <a:cs typeface="Assistant"/>
                <a:sym typeface="Assistant"/>
              </a:rPr>
              <a:t> </a:t>
            </a:r>
            <a:r>
              <a:rPr lang="vi-VN" sz="2800" dirty="0">
                <a:solidFill>
                  <a:srgbClr val="1E421E"/>
                </a:solidFill>
                <a:latin typeface="Cambria" panose="02040503050406030204" pitchFamily="18" charset="0"/>
                <a:ea typeface="Assistant"/>
                <a:cs typeface="Assistant"/>
                <a:sym typeface="Assistant"/>
              </a:rPr>
              <a:t>Trạng nguyên nhỏ tuổi nhất Việt Nam là ai?</a:t>
            </a:r>
          </a:p>
          <a:p>
            <a:pPr marL="457200" lvl="0" indent="-457200" algn="just">
              <a:buFont typeface="Arial" panose="020B0604020202020204" pitchFamily="34" charset="0"/>
              <a:buChar char="•"/>
            </a:pPr>
            <a:r>
              <a:rPr lang="vi-VN" sz="2800" dirty="0">
                <a:solidFill>
                  <a:srgbClr val="1E421E"/>
                </a:solidFill>
                <a:latin typeface="Cambria" panose="02040503050406030204" pitchFamily="18" charset="0"/>
                <a:ea typeface="Assistant"/>
                <a:cs typeface="Assistant"/>
                <a:sym typeface="Assistant"/>
              </a:rPr>
              <a:t>Ai là Người thầy lưu danh muôn đời?</a:t>
            </a:r>
          </a:p>
        </p:txBody>
      </p:sp>
      <p:pic>
        <p:nvPicPr>
          <p:cNvPr id="6" name="Picture 5">
            <a:extLst>
              <a:ext uri="{FF2B5EF4-FFF2-40B4-BE49-F238E27FC236}">
                <a16:creationId xmlns:a16="http://schemas.microsoft.com/office/drawing/2014/main" id="{713706A6-D0C1-CB61-88D2-E82AB4B74756}"/>
              </a:ext>
            </a:extLst>
          </p:cNvPr>
          <p:cNvPicPr>
            <a:picLocks noChangeAspect="1"/>
          </p:cNvPicPr>
          <p:nvPr/>
        </p:nvPicPr>
        <p:blipFill>
          <a:blip r:embed="rId5"/>
          <a:stretch>
            <a:fillRect/>
          </a:stretch>
        </p:blipFill>
        <p:spPr>
          <a:xfrm>
            <a:off x="0" y="2123809"/>
            <a:ext cx="6815667" cy="1399818"/>
          </a:xfrm>
          <a:prstGeom prst="rect">
            <a:avLst/>
          </a:prstGeom>
        </p:spPr>
      </p:pic>
    </p:spTree>
    <p:extLst>
      <p:ext uri="{BB962C8B-B14F-4D97-AF65-F5344CB8AC3E}">
        <p14:creationId xmlns:p14="http://schemas.microsoft.com/office/powerpoint/2010/main" val="2221895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a:extLst>
              <a:ext uri="{FF2B5EF4-FFF2-40B4-BE49-F238E27FC236}">
                <a16:creationId xmlns:a16="http://schemas.microsoft.com/office/drawing/2014/main" id="{F364748E-8982-1F4B-F8D8-EC295DA069E3}"/>
              </a:ext>
            </a:extLst>
          </p:cNvPr>
          <p:cNvGrpSpPr/>
          <p:nvPr/>
        </p:nvGrpSpPr>
        <p:grpSpPr>
          <a:xfrm>
            <a:off x="403031" y="319344"/>
            <a:ext cx="8115300" cy="4151353"/>
            <a:chOff x="0" y="0"/>
            <a:chExt cx="21640800" cy="11070274"/>
          </a:xfrm>
        </p:grpSpPr>
        <p:grpSp>
          <p:nvGrpSpPr>
            <p:cNvPr id="22" name="Group 3">
              <a:extLst>
                <a:ext uri="{FF2B5EF4-FFF2-40B4-BE49-F238E27FC236}">
                  <a16:creationId xmlns:a16="http://schemas.microsoft.com/office/drawing/2014/main" id="{B4833B03-DEBF-84DB-8AC4-C78D142BD20F}"/>
                </a:ext>
              </a:extLst>
            </p:cNvPr>
            <p:cNvGrpSpPr/>
            <p:nvPr/>
          </p:nvGrpSpPr>
          <p:grpSpPr>
            <a:xfrm>
              <a:off x="1368062" y="1907071"/>
              <a:ext cx="19081623" cy="7355293"/>
              <a:chOff x="0" y="0"/>
              <a:chExt cx="9464596" cy="3648268"/>
            </a:xfrm>
          </p:grpSpPr>
          <p:sp>
            <p:nvSpPr>
              <p:cNvPr id="26" name="Freeform 4">
                <a:extLst>
                  <a:ext uri="{FF2B5EF4-FFF2-40B4-BE49-F238E27FC236}">
                    <a16:creationId xmlns:a16="http://schemas.microsoft.com/office/drawing/2014/main" id="{B3A2D502-4C20-8E27-1FDF-36AA11BFCE40}"/>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457200">
                  <a:buClrTx/>
                </a:pPr>
                <a:endParaRPr lang="en-US" sz="900" kern="1200">
                  <a:solidFill>
                    <a:prstClr val="black"/>
                  </a:solidFill>
                  <a:latin typeface="Calibri"/>
                  <a:ea typeface="+mn-ea"/>
                  <a:cs typeface="+mn-cs"/>
                </a:endParaRPr>
              </a:p>
            </p:txBody>
          </p:sp>
        </p:grpSp>
        <p:sp>
          <p:nvSpPr>
            <p:cNvPr id="23" name="AutoShape 5">
              <a:extLst>
                <a:ext uri="{FF2B5EF4-FFF2-40B4-BE49-F238E27FC236}">
                  <a16:creationId xmlns:a16="http://schemas.microsoft.com/office/drawing/2014/main" id="{B83EC7D2-93AD-F1A8-B2C8-D15C4E060E39}"/>
                </a:ext>
              </a:extLst>
            </p:cNvPr>
            <p:cNvSpPr/>
            <p:nvPr/>
          </p:nvSpPr>
          <p:spPr>
            <a:xfrm>
              <a:off x="1017755" y="1957871"/>
              <a:ext cx="19431930" cy="7183607"/>
            </a:xfrm>
            <a:prstGeom prst="rect">
              <a:avLst/>
            </a:prstGeom>
            <a:solidFill>
              <a:srgbClr val="DFD4BA"/>
            </a:solidFill>
          </p:spPr>
          <p:txBody>
            <a:bodyPr/>
            <a:lstStyle/>
            <a:p>
              <a:pPr defTabSz="457200">
                <a:buClrTx/>
              </a:pPr>
              <a:endParaRPr lang="en-US" sz="900" kern="1200">
                <a:solidFill>
                  <a:prstClr val="black"/>
                </a:solidFill>
                <a:latin typeface="Calibri"/>
                <a:ea typeface="+mn-ea"/>
                <a:cs typeface="+mn-cs"/>
              </a:endParaRPr>
            </a:p>
          </p:txBody>
        </p:sp>
        <p:sp>
          <p:nvSpPr>
            <p:cNvPr id="24" name="Freeform 6">
              <a:extLst>
                <a:ext uri="{FF2B5EF4-FFF2-40B4-BE49-F238E27FC236}">
                  <a16:creationId xmlns:a16="http://schemas.microsoft.com/office/drawing/2014/main" id="{838582BF-28F9-8866-8804-07218FADA6C6}"/>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defTabSz="457200">
                <a:buClrTx/>
              </a:pPr>
              <a:endParaRPr lang="en-US" sz="900" kern="1200">
                <a:solidFill>
                  <a:prstClr val="black"/>
                </a:solidFill>
                <a:latin typeface="Calibri"/>
                <a:ea typeface="+mn-ea"/>
                <a:cs typeface="+mn-cs"/>
              </a:endParaRPr>
            </a:p>
          </p:txBody>
        </p:sp>
        <p:sp>
          <p:nvSpPr>
            <p:cNvPr id="25" name="Freeform 7">
              <a:extLst>
                <a:ext uri="{FF2B5EF4-FFF2-40B4-BE49-F238E27FC236}">
                  <a16:creationId xmlns:a16="http://schemas.microsoft.com/office/drawing/2014/main" id="{FB378BB7-69BC-612E-A3AB-3D1C208C77E7}"/>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defTabSz="457200">
                <a:buClrTx/>
              </a:pPr>
              <a:endParaRPr lang="en-US" sz="900" kern="1200">
                <a:solidFill>
                  <a:prstClr val="black"/>
                </a:solidFill>
                <a:latin typeface="Calibri"/>
                <a:ea typeface="+mn-ea"/>
                <a:cs typeface="+mn-cs"/>
              </a:endParaRPr>
            </a:p>
          </p:txBody>
        </p:sp>
      </p:grpSp>
      <p:sp>
        <p:nvSpPr>
          <p:cNvPr id="27" name="TextBox 26">
            <a:extLst>
              <a:ext uri="{FF2B5EF4-FFF2-40B4-BE49-F238E27FC236}">
                <a16:creationId xmlns:a16="http://schemas.microsoft.com/office/drawing/2014/main" id="{7961788D-3E66-DB85-F458-512CBCE369EB}"/>
              </a:ext>
            </a:extLst>
          </p:cNvPr>
          <p:cNvSpPr txBox="1"/>
          <p:nvPr/>
        </p:nvSpPr>
        <p:spPr>
          <a:xfrm>
            <a:off x="1240403" y="1280160"/>
            <a:ext cx="6663194" cy="2062103"/>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N</a:t>
            </a:r>
            <a:r>
              <a:rPr lang="vi-VN" sz="3200" b="1" dirty="0">
                <a:solidFill>
                  <a:srgbClr val="002060"/>
                </a:solidFill>
                <a:latin typeface="Cambria" panose="02040503050406030204" pitchFamily="18" charset="0"/>
                <a:ea typeface="Cambria" panose="02040503050406030204" pitchFamily="18" charset="0"/>
              </a:rPr>
              <a:t>guyễn Hiền (</a:t>
            </a:r>
            <a:r>
              <a:rPr lang="en-US" altLang="ja-JP" sz="3200" b="1" dirty="0">
                <a:solidFill>
                  <a:srgbClr val="002060"/>
                </a:solidFill>
                <a:latin typeface="Cambria" panose="02040503050406030204" pitchFamily="18" charset="0"/>
                <a:ea typeface="Cambria" panose="02040503050406030204" pitchFamily="18" charset="0"/>
              </a:rPr>
              <a:t>11 </a:t>
            </a:r>
            <a:r>
              <a:rPr lang="vi-VN" sz="3200" b="1" dirty="0">
                <a:solidFill>
                  <a:srgbClr val="002060"/>
                </a:solidFill>
                <a:latin typeface="Cambria" panose="02040503050406030204" pitchFamily="18" charset="0"/>
                <a:ea typeface="Cambria" panose="02040503050406030204" pitchFamily="18" charset="0"/>
              </a:rPr>
              <a:t>tháng 3, 1234 - 05 tháng 9, 1256) là trạng nguyên trẻ nhất trong lịch sử khoa cử Việt Nam, khi mới mười ba tuổi.</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anim calcmode="lin" valueType="num">
                                      <p:cBhvr>
                                        <p:cTn id="10" dur="500" fill="hold"/>
                                        <p:tgtEl>
                                          <p:spTgt spid="27"/>
                                        </p:tgtEl>
                                        <p:attrNameLst>
                                          <p:attrName>ppt_x</p:attrName>
                                        </p:attrNameLst>
                                      </p:cBhvr>
                                      <p:tavLst>
                                        <p:tav tm="0">
                                          <p:val>
                                            <p:fltVal val="0.5"/>
                                          </p:val>
                                        </p:tav>
                                        <p:tav tm="100000">
                                          <p:val>
                                            <p:strVal val="#ppt_x"/>
                                          </p:val>
                                        </p:tav>
                                      </p:tavLst>
                                    </p:anim>
                                    <p:anim calcmode="lin" valueType="num">
                                      <p:cBhvr>
                                        <p:cTn id="11" dur="500" fill="hold"/>
                                        <p:tgtEl>
                                          <p:spTgt spid="2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fltVal val="0.5"/>
                                          </p:val>
                                        </p:tav>
                                        <p:tav tm="100000">
                                          <p:val>
                                            <p:strVal val="#ppt_x"/>
                                          </p:val>
                                        </p:tav>
                                      </p:tavLst>
                                    </p:anim>
                                    <p:anim calcmode="lin" valueType="num">
                                      <p:cBhvr>
                                        <p:cTn id="18"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741</TotalTime>
  <Words>497</Words>
  <Application>Microsoft Office PowerPoint</Application>
  <PresentationFormat>On-screen Show (16:9)</PresentationFormat>
  <Paragraphs>34</Paragraphs>
  <Slides>20</Slides>
  <Notes>6</Notes>
  <HiddenSlides>0</HiddenSlides>
  <MMClips>18</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#9Slide02 Noi dung dai</vt:lpstr>
      <vt:lpstr>#9Slide02 Tieu de dai</vt:lpstr>
      <vt:lpstr>#9Slide03 IcielNovecento sans E</vt:lpstr>
      <vt:lpstr>Arial</vt:lpstr>
      <vt:lpstr>Assistant Medium</vt:lpstr>
      <vt:lpstr>Calibri</vt:lpstr>
      <vt:lpstr>Cambria</vt:lpstr>
      <vt:lpstr>Nunito</vt:lpstr>
      <vt:lpstr>Rajdhani</vt:lpstr>
      <vt:lpstr>SVN-Androgyne</vt:lpstr>
      <vt:lpstr>World War II D-Day Invasion XL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59</cp:revision>
  <dcterms:modified xsi:type="dcterms:W3CDTF">2025-04-11T14:56:01Z</dcterms:modified>
</cp:coreProperties>
</file>