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9" r:id="rId3"/>
    <p:sldId id="283" r:id="rId4"/>
    <p:sldId id="258" r:id="rId5"/>
    <p:sldId id="284" r:id="rId6"/>
    <p:sldId id="260" r:id="rId7"/>
    <p:sldId id="285" r:id="rId8"/>
    <p:sldId id="286" r:id="rId9"/>
    <p:sldId id="287" r:id="rId10"/>
    <p:sldId id="288" r:id="rId11"/>
    <p:sldId id="289" r:id="rId12"/>
    <p:sldId id="261" r:id="rId13"/>
    <p:sldId id="290" r:id="rId14"/>
    <p:sldId id="291"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CC00CC"/>
    <a:srgbClr val="FF0066"/>
    <a:srgbClr val="FF0000"/>
    <a:srgbClr val="FF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7" d="100"/>
          <a:sy n="37" d="100"/>
        </p:scale>
        <p:origin x="1980" y="11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15DC2-6B44-48A8-A227-441AAB95778A}"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A4A1-2ED4-4299-9D5F-C48E3B154E7E}" type="slidenum">
              <a:rPr lang="en-US" smtClean="0"/>
              <a:t>‹#›</a:t>
            </a:fld>
            <a:endParaRPr lang="en-US"/>
          </a:p>
        </p:txBody>
      </p:sp>
    </p:spTree>
    <p:extLst>
      <p:ext uri="{BB962C8B-B14F-4D97-AF65-F5344CB8AC3E}">
        <p14:creationId xmlns:p14="http://schemas.microsoft.com/office/powerpoint/2010/main" val="182617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70159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7929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6220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8525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66826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035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51899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51691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82170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59036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5069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35088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000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3635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962236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3206388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6478D8-A408-4E31-9E36-ED3FB09FB6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2441D42-03D7-47E6-8296-264C95A69BF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E0A6BB-30F4-4A37-8C4E-F94EC12F01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xmlns="" id="{E373E677-B0D9-409D-AAD5-7C5C49A02C9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xmlns="" id="{4035A76E-CAD0-4A1D-B738-35602187B5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209167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9E5F3D8-B1A2-4780-8C19-4017A2D8EFE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D6DC1E8-1F1F-4804-87B5-7BFD25E53FA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3BDA8E-6913-4117-BBF9-E4D93A1F08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xmlns="" id="{D7F14C7F-1C09-4B4E-A394-A78130CA7E3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xmlns="" id="{48E673A3-EA9D-4F34-B527-C2D100DE13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813459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xmlns=""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xmlns=""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058428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442B0A-64C9-41ED-AFFE-889DCF1EF7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3A7D48-3E34-48A3-BBCF-0D9D47A6F3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531E2C6-5834-4265-A6A9-1B6BCEA42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xmlns="" id="{25CBCAA5-09DD-4E3B-9FCE-ED35A9007E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xmlns="" id="{EC61C0A8-943B-41E5-B521-AD752222085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558899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369D1C-B548-4A0F-81FD-9651C59B88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13B6588-442B-4785-8F9B-D789851157E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20A24C6-FA48-4AED-94D3-A328573533B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B36411A-C21E-4502-859B-9E2FA2C751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xmlns="" id="{86A84C54-183D-4875-8119-6CC55132E7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xmlns="" id="{A38C414B-A2D8-4155-B9B0-EB5196D35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576694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C5C14E-C46B-4815-A150-16D4A1E9486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F7D433-53E3-4CFB-BCA7-69145A5F6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3695820-882F-4782-B05B-00D87A53D69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B095B65-77CE-414C-8B8E-1ED26A7BB0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8B6A941-BCD2-4EA9-AD37-DC1910AFEE5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7E74A4-96DD-44B0-B600-75F0407D48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8" name="页脚占位符 7">
            <a:extLst>
              <a:ext uri="{FF2B5EF4-FFF2-40B4-BE49-F238E27FC236}">
                <a16:creationId xmlns:a16="http://schemas.microsoft.com/office/drawing/2014/main" xmlns="" id="{516CA27B-C023-4393-A661-816E6A8B7C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9" name="灯片编号占位符 8">
            <a:extLst>
              <a:ext uri="{FF2B5EF4-FFF2-40B4-BE49-F238E27FC236}">
                <a16:creationId xmlns:a16="http://schemas.microsoft.com/office/drawing/2014/main" xmlns="" id="{10D9FA31-CE94-497F-9615-768E3643B3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755143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916854-A598-454B-85F8-E4460C3600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1432825-8177-47D6-A4C1-7EF0F34DBB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页脚占位符 3">
            <a:extLst>
              <a:ext uri="{FF2B5EF4-FFF2-40B4-BE49-F238E27FC236}">
                <a16:creationId xmlns:a16="http://schemas.microsoft.com/office/drawing/2014/main" xmlns="" id="{1DDF6293-6836-42E1-BB80-DC52264BBC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灯片编号占位符 4">
            <a:extLst>
              <a:ext uri="{FF2B5EF4-FFF2-40B4-BE49-F238E27FC236}">
                <a16:creationId xmlns:a16="http://schemas.microsoft.com/office/drawing/2014/main" xmlns="" id="{7E58D411-12BE-4B51-AD1B-764F35AF5E5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382995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97B3789-CA8B-4643-B9F8-78AD39BE2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3" name="页脚占位符 2">
            <a:extLst>
              <a:ext uri="{FF2B5EF4-FFF2-40B4-BE49-F238E27FC236}">
                <a16:creationId xmlns:a16="http://schemas.microsoft.com/office/drawing/2014/main" xmlns="" id="{0C8C41DC-D042-451D-9C34-6F034408B4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灯片编号占位符 3">
            <a:extLst>
              <a:ext uri="{FF2B5EF4-FFF2-40B4-BE49-F238E27FC236}">
                <a16:creationId xmlns:a16="http://schemas.microsoft.com/office/drawing/2014/main" xmlns="" id="{E4ACAFE6-4BD2-4FA0-AC0D-C3058A820CD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256317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A3C9EB-83F3-48FF-AFB5-631D29E6FE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54232A-2487-4ACE-8C39-197E976B3E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6E35B83-7037-4AC1-B121-6F63B8FD85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42203AE-73E1-4862-BC18-5B2A871E18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xmlns="" id="{81A04B94-D182-4CCD-B815-4A91A8FBDC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xmlns="" id="{CFA735D1-AE29-408B-A1B3-E4A4F3AA23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047884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17240D-8658-4665-961F-24497A16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40710ED-006C-4519-9842-754F80EFC7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F8CD95E-96DB-4289-9A46-B89470B3E9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7D8252B-5AD1-44FC-BBA9-6C9A7F21699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xmlns="" id="{F45E5BE3-494E-44F1-9E43-8B2F428354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xmlns="" id="{0AEA3B07-4CF0-4839-A3A1-01B9BD0357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733914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860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4.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8.wdp"/><Relationship Id="rId5" Type="http://schemas.openxmlformats.org/officeDocument/2006/relationships/image" Target="../media/image36.png"/><Relationship Id="rId10"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M2o-AnFChT4" TargetMode="External"/><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24.png"/><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3.png"/><Relationship Id="rId1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20.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6737" y="466048"/>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21" name="图片 20">
            <a:extLst>
              <a:ext uri="{FF2B5EF4-FFF2-40B4-BE49-F238E27FC236}">
                <a16:creationId xmlns:a16="http://schemas.microsoft.com/office/drawing/2014/main" xmlns="" id="{1C3B109A-4755-41CE-B74B-0DF8319F43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09953" y="4366813"/>
            <a:ext cx="4571570" cy="2860964"/>
          </a:xfrm>
          <a:prstGeom prst="rect">
            <a:avLst/>
          </a:prstGeom>
        </p:spPr>
      </p:pic>
      <p:pic>
        <p:nvPicPr>
          <p:cNvPr id="24" name="图片 390">
            <a:extLst>
              <a:ext uri="{FF2B5EF4-FFF2-40B4-BE49-F238E27FC236}">
                <a16:creationId xmlns:a16="http://schemas.microsoft.com/office/drawing/2014/main" xmlns="" id="{630DF894-AB8D-4F9D-BF3A-7F0C829BAB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720" y="5184203"/>
            <a:ext cx="4080499" cy="1673797"/>
          </a:xfrm>
          <a:prstGeom prst="rect">
            <a:avLst/>
          </a:prstGeom>
        </p:spPr>
      </p:pic>
      <p:pic>
        <p:nvPicPr>
          <p:cNvPr id="10" name="Picture 9"/>
          <p:cNvPicPr>
            <a:picLocks noChangeAspect="1"/>
          </p:cNvPicPr>
          <p:nvPr/>
        </p:nvPicPr>
        <p:blipFill>
          <a:blip r:embed="rId7"/>
          <a:stretch>
            <a:fillRect/>
          </a:stretch>
        </p:blipFill>
        <p:spPr>
          <a:xfrm>
            <a:off x="191430" y="1578497"/>
            <a:ext cx="12272312" cy="4218798"/>
          </a:xfrm>
          <a:prstGeom prst="rect">
            <a:avLst/>
          </a:prstGeom>
        </p:spPr>
      </p:pic>
      <p:pic>
        <p:nvPicPr>
          <p:cNvPr id="11" name="Picture 10"/>
          <p:cNvPicPr>
            <a:picLocks noChangeAspect="1"/>
          </p:cNvPicPr>
          <p:nvPr/>
        </p:nvPicPr>
        <p:blipFill>
          <a:blip r:embed="rId8"/>
          <a:stretch>
            <a:fillRect/>
          </a:stretch>
        </p:blipFill>
        <p:spPr>
          <a:xfrm>
            <a:off x="8708281" y="517792"/>
            <a:ext cx="3755461" cy="1767993"/>
          </a:xfrm>
          <a:prstGeom prst="rect">
            <a:avLst/>
          </a:prstGeom>
        </p:spPr>
      </p:pic>
      <p:sp>
        <p:nvSpPr>
          <p:cNvPr id="2" name="Rectangle 1"/>
          <p:cNvSpPr/>
          <p:nvPr/>
        </p:nvSpPr>
        <p:spPr>
          <a:xfrm>
            <a:off x="1247959" y="294642"/>
            <a:ext cx="9445086" cy="923330"/>
          </a:xfrm>
          <a:prstGeom prst="rect">
            <a:avLst/>
          </a:prstGeom>
          <a:noFill/>
        </p:spPr>
        <p:txBody>
          <a:bodyPr wrap="none" lIns="91440" tIns="45720" rIns="91440" bIns="45720">
            <a:spAutoFit/>
          </a:bodyPr>
          <a:lstStyle/>
          <a:p>
            <a:pPr algn="ctr"/>
            <a:r>
              <a:rPr lang="vi-VN" sz="5400" b="0" cap="none" spc="0" dirty="0" smtClean="0">
                <a:ln w="0"/>
                <a:solidFill>
                  <a:schemeClr val="tx1"/>
                </a:solidFill>
                <a:effectLst>
                  <a:outerShdw blurRad="38100" dist="19050" dir="2700000" algn="tl" rotWithShape="0">
                    <a:schemeClr val="dk1">
                      <a:alpha val="40000"/>
                    </a:schemeClr>
                  </a:outerShdw>
                </a:effectLst>
              </a:rPr>
              <a:t>Thứ...ngày...tháng...năm 2023</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23460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24276">
            <a:off x="1025160" y="2037670"/>
            <a:ext cx="3253186" cy="1982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5"/>
          <a:stretch>
            <a:fillRect/>
          </a:stretch>
        </p:blipFill>
        <p:spPr>
          <a:xfrm>
            <a:off x="873216" y="4046180"/>
            <a:ext cx="3513216" cy="2082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5046515" y="809245"/>
            <a:ext cx="7223450" cy="5286768"/>
            <a:chOff x="5046515" y="809245"/>
            <a:chExt cx="7223450" cy="5286768"/>
          </a:xfrm>
        </p:grpSpPr>
        <p:sp>
          <p:nvSpPr>
            <p:cNvPr id="145" name="任意多边形: 形状 5"/>
            <p:cNvSpPr/>
            <p:nvPr/>
          </p:nvSpPr>
          <p:spPr>
            <a:xfrm>
              <a:off x="5046515" y="1423506"/>
              <a:ext cx="6514113" cy="4672507"/>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0066"/>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4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rot="358970">
              <a:off x="8187081" y="809245"/>
              <a:ext cx="4082884" cy="1487327"/>
            </a:xfrm>
            <a:prstGeom prst="rect">
              <a:avLst/>
            </a:prstGeom>
          </p:spPr>
        </p:pic>
      </p:grpSp>
      <p:sp>
        <p:nvSpPr>
          <p:cNvPr id="17" name="Rectangle 16"/>
          <p:cNvSpPr/>
          <p:nvPr/>
        </p:nvSpPr>
        <p:spPr>
          <a:xfrm>
            <a:off x="5255571" y="1990044"/>
            <a:ext cx="6096000" cy="3662541"/>
          </a:xfrm>
          <a:prstGeom prst="rect">
            <a:avLst/>
          </a:prstGeom>
        </p:spPr>
        <p:txBody>
          <a:bodyPr>
            <a:spAutoFit/>
          </a:bodyPr>
          <a:lstStyle/>
          <a:p>
            <a:pPr algn="just"/>
            <a:r>
              <a:rPr lang="vi-VN" sz="3600" b="1" dirty="0">
                <a:solidFill>
                  <a:schemeClr val="accent4">
                    <a:lumMod val="50000"/>
                  </a:schemeClr>
                </a:solidFill>
                <a:latin typeface="Cambria" panose="02040503050406030204" pitchFamily="18" charset="0"/>
                <a:ea typeface="Cambria" panose="02040503050406030204" pitchFamily="18" charset="0"/>
              </a:rPr>
              <a:t>Gợi ý: </a:t>
            </a:r>
          </a:p>
          <a:p>
            <a:pPr algn="just"/>
            <a:r>
              <a:rPr lang="vi-VN" sz="2800" b="1" dirty="0">
                <a:solidFill>
                  <a:srgbClr val="000000"/>
                </a:solidFill>
                <a:latin typeface="Cambria" panose="02040503050406030204" pitchFamily="18" charset="0"/>
                <a:ea typeface="Cambria" panose="02040503050406030204" pitchFamily="18" charset="0"/>
              </a:rPr>
              <a:t>- Tên cảnh vật quê hương.</a:t>
            </a:r>
          </a:p>
          <a:p>
            <a:pPr algn="just"/>
            <a:r>
              <a:rPr lang="vi-VN" sz="2800" b="1" dirty="0">
                <a:solidFill>
                  <a:srgbClr val="000000"/>
                </a:solidFill>
                <a:latin typeface="Cambria" panose="02040503050406030204" pitchFamily="18" charset="0"/>
                <a:ea typeface="Cambria" panose="02040503050406030204" pitchFamily="18" charset="0"/>
              </a:rPr>
              <a:t>- Đặc điểm </a:t>
            </a:r>
            <a:r>
              <a:rPr lang="en-US" sz="2800" b="1" dirty="0" err="1" smtClean="0">
                <a:solidFill>
                  <a:srgbClr val="000000"/>
                </a:solidFill>
                <a:latin typeface="Cambria" panose="02040503050406030204" pitchFamily="18" charset="0"/>
                <a:ea typeface="Cambria" panose="02040503050406030204" pitchFamily="18" charset="0"/>
              </a:rPr>
              <a:t>bao</a:t>
            </a:r>
            <a:r>
              <a:rPr lang="vi-VN" sz="2800" b="1" dirty="0" smtClean="0">
                <a:solidFill>
                  <a:srgbClr val="000000"/>
                </a:solidFill>
                <a:latin typeface="Cambria" panose="02040503050406030204" pitchFamily="18" charset="0"/>
                <a:ea typeface="Cambria" panose="02040503050406030204" pitchFamily="18" charset="0"/>
              </a:rPr>
              <a:t> </a:t>
            </a:r>
            <a:r>
              <a:rPr lang="vi-VN" sz="2800" b="1" dirty="0">
                <a:solidFill>
                  <a:srgbClr val="000000"/>
                </a:solidFill>
                <a:latin typeface="Cambria" panose="02040503050406030204" pitchFamily="18" charset="0"/>
                <a:ea typeface="Cambria" panose="02040503050406030204" pitchFamily="18" charset="0"/>
              </a:rPr>
              <a:t>quát và đặc điểm nổi bật của cảnh vật</a:t>
            </a:r>
          </a:p>
          <a:p>
            <a:pPr algn="just"/>
            <a:r>
              <a:rPr lang="vi-VN" sz="2800" b="1" dirty="0">
                <a:solidFill>
                  <a:srgbClr val="000000"/>
                </a:solidFill>
                <a:latin typeface="Cambria" panose="02040503050406030204" pitchFamily="18" charset="0"/>
                <a:ea typeface="Cambria" panose="02040503050406030204" pitchFamily="18" charset="0"/>
              </a:rPr>
              <a:t>- Điều em thích nhất (ấn tượng nhất) về cảnh vật</a:t>
            </a:r>
          </a:p>
          <a:p>
            <a:pPr algn="just"/>
            <a:r>
              <a:rPr lang="vi-VN" sz="2800" b="1" dirty="0">
                <a:solidFill>
                  <a:srgbClr val="000000"/>
                </a:solidFill>
                <a:latin typeface="Cambria" panose="02040503050406030204" pitchFamily="18" charset="0"/>
                <a:ea typeface="Cambria" panose="02040503050406030204" pitchFamily="18" charset="0"/>
              </a:rPr>
              <a:t>- Cảm nghĩ của em khi ngắm nhìn cảnh </a:t>
            </a:r>
            <a:r>
              <a:rPr lang="vi-VN" sz="2800" b="1" dirty="0" smtClean="0">
                <a:solidFill>
                  <a:srgbClr val="000000"/>
                </a:solidFill>
                <a:latin typeface="Cambria" panose="02040503050406030204" pitchFamily="18" charset="0"/>
                <a:ea typeface="Cambria" panose="02040503050406030204" pitchFamily="18" charset="0"/>
              </a:rPr>
              <a:t>vật</a:t>
            </a:r>
            <a:endParaRPr lang="vi-VN" sz="2800" b="1" dirty="0">
              <a:solidFill>
                <a:srgbClr val="000000"/>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7"/>
          <a:stretch>
            <a:fillRect/>
          </a:stretch>
        </p:blipFill>
        <p:spPr>
          <a:xfrm>
            <a:off x="509373" y="159360"/>
            <a:ext cx="11607790" cy="1737511"/>
          </a:xfrm>
          <a:prstGeom prst="rect">
            <a:avLst/>
          </a:prstGeom>
        </p:spPr>
      </p:pic>
    </p:spTree>
    <p:extLst>
      <p:ext uri="{BB962C8B-B14F-4D97-AF65-F5344CB8AC3E}">
        <p14:creationId xmlns:p14="http://schemas.microsoft.com/office/powerpoint/2010/main" val="3525788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grpSp>
        <p:nvGrpSpPr>
          <p:cNvPr id="6" name="Group 5"/>
          <p:cNvGrpSpPr/>
          <p:nvPr/>
        </p:nvGrpSpPr>
        <p:grpSpPr>
          <a:xfrm>
            <a:off x="5046515" y="906802"/>
            <a:ext cx="6514113" cy="5189211"/>
            <a:chOff x="5046515" y="906802"/>
            <a:chExt cx="6514113" cy="5189211"/>
          </a:xfrm>
        </p:grpSpPr>
        <p:grpSp>
          <p:nvGrpSpPr>
            <p:cNvPr id="2" name="Group 1"/>
            <p:cNvGrpSpPr/>
            <p:nvPr/>
          </p:nvGrpSpPr>
          <p:grpSpPr>
            <a:xfrm>
              <a:off x="5046515" y="906802"/>
              <a:ext cx="6514113" cy="5189211"/>
              <a:chOff x="5046515" y="906802"/>
              <a:chExt cx="6514113" cy="5189211"/>
            </a:xfrm>
          </p:grpSpPr>
          <p:sp>
            <p:nvSpPr>
              <p:cNvPr id="145" name="任意多边形: 形状 5"/>
              <p:cNvSpPr/>
              <p:nvPr/>
            </p:nvSpPr>
            <p:spPr>
              <a:xfrm>
                <a:off x="5046515" y="1423506"/>
                <a:ext cx="6514113" cy="4672507"/>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chemeClr val="accent4">
                    <a:lumMod val="50000"/>
                  </a:schemeClr>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2" name="Picture 2" descr="D:\acer\配图\8ff02d20754c5ff1a50fb722d651766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32575" y="906802"/>
                <a:ext cx="2328053" cy="9769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5255571" y="1891073"/>
              <a:ext cx="6096000" cy="3785652"/>
            </a:xfrm>
            <a:prstGeom prst="rect">
              <a:avLst/>
            </a:prstGeom>
          </p:spPr>
          <p:txBody>
            <a:bodyPr>
              <a:spAutoFit/>
            </a:bodyPr>
            <a:lstStyle/>
            <a:p>
              <a:pPr algn="just"/>
              <a:r>
                <a:rPr lang="vi-VN" sz="2400" b="1" dirty="0">
                  <a:solidFill>
                    <a:schemeClr val="accent4">
                      <a:lumMod val="50000"/>
                    </a:schemeClr>
                  </a:solidFill>
                  <a:latin typeface="Cambria" panose="02040503050406030204" pitchFamily="18" charset="0"/>
                  <a:ea typeface="Cambria" panose="02040503050406030204" pitchFamily="18" charset="0"/>
                </a:rPr>
                <a:t>Hè đến, em lại được về thăm quê. Quê em là một vùng ven biển. Bãi biển Sầm Sơn nổi tiếng thu hút rất nhiều khách du lịch. Vào mỗi buổi chiều, em cùng với các anh chị ra biển chơi. Bờ biển mới rộng lớn làm sao. Gần bờ biển, nhiều nhà hàng, khách sạn, quán ăn… mọc lên san sát nhau. Xe cộ đi lại tập nấp, phố xá đông đúc khách du lịch. Quê hương em đang ngày càng phát triển hơn. Em cảm thấy rất vui vì điều đó</a:t>
              </a:r>
              <a:r>
                <a:rPr lang="vi-VN" sz="2400" b="1" dirty="0" smtClean="0">
                  <a:solidFill>
                    <a:schemeClr val="accent4">
                      <a:lumMod val="50000"/>
                    </a:schemeClr>
                  </a:solidFill>
                  <a:latin typeface="Cambria" panose="02040503050406030204" pitchFamily="18" charset="0"/>
                  <a:ea typeface="Cambria" panose="02040503050406030204" pitchFamily="18" charset="0"/>
                </a:rPr>
                <a:t>.</a:t>
              </a:r>
              <a:endParaRPr lang="en-US" sz="2400" b="1" dirty="0">
                <a:solidFill>
                  <a:schemeClr val="accent4">
                    <a:lumMod val="50000"/>
                  </a:schemeClr>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rot="659891">
            <a:off x="1107473" y="1951995"/>
            <a:ext cx="3467474" cy="2237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21208087">
            <a:off x="716386" y="3496464"/>
            <a:ext cx="3925164" cy="2614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9"/>
          <a:stretch>
            <a:fillRect/>
          </a:stretch>
        </p:blipFill>
        <p:spPr>
          <a:xfrm>
            <a:off x="509373" y="159360"/>
            <a:ext cx="11607790" cy="1737511"/>
          </a:xfrm>
          <a:prstGeom prst="rect">
            <a:avLst/>
          </a:prstGeom>
        </p:spPr>
      </p:pic>
    </p:spTree>
    <p:extLst>
      <p:ext uri="{BB962C8B-B14F-4D97-AF65-F5344CB8AC3E}">
        <p14:creationId xmlns:p14="http://schemas.microsoft.com/office/powerpoint/2010/main" val="1016092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082550" y="-251450"/>
            <a:ext cx="2013046" cy="12205855"/>
          </a:xfrm>
          <a:prstGeom prst="rect">
            <a:avLst/>
          </a:prstGeom>
        </p:spPr>
      </p:pic>
      <p:sp>
        <p:nvSpPr>
          <p:cNvPr id="24" name="Rectangle 23"/>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22" name="图片 21"/>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1"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5761518" y="994002"/>
            <a:ext cx="5962405" cy="5968501"/>
          </a:xfrm>
          <a:prstGeom prst="rect">
            <a:avLst/>
          </a:prstGeom>
        </p:spPr>
      </p:pic>
      <p:grpSp>
        <p:nvGrpSpPr>
          <p:cNvPr id="6" name="Group 5"/>
          <p:cNvGrpSpPr/>
          <p:nvPr/>
        </p:nvGrpSpPr>
        <p:grpSpPr>
          <a:xfrm>
            <a:off x="731520" y="1547907"/>
            <a:ext cx="5734594" cy="4100270"/>
            <a:chOff x="731520" y="1547907"/>
            <a:chExt cx="5734594" cy="4100270"/>
          </a:xfrm>
        </p:grpSpPr>
        <p:grpSp>
          <p:nvGrpSpPr>
            <p:cNvPr id="29" name="PA_chenying0907 4"/>
            <p:cNvGrpSpPr/>
            <p:nvPr>
              <p:custDataLst>
                <p:tags r:id="rId1"/>
              </p:custDataLst>
            </p:nvPr>
          </p:nvGrpSpPr>
          <p:grpSpPr>
            <a:xfrm>
              <a:off x="731520" y="1547907"/>
              <a:ext cx="5734594" cy="4100270"/>
              <a:chOff x="3246438" y="1068388"/>
              <a:chExt cx="5711825" cy="4678363"/>
            </a:xfrm>
            <a:solidFill>
              <a:schemeClr val="tx1"/>
            </a:solidFill>
          </p:grpSpPr>
          <p:sp>
            <p:nvSpPr>
              <p:cNvPr id="33"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0" name="chenying0907 239"/>
              <p:cNvGrpSpPr/>
              <p:nvPr/>
            </p:nvGrpSpPr>
            <p:grpSpPr>
              <a:xfrm>
                <a:off x="3517901" y="1225551"/>
                <a:ext cx="5260975" cy="4090987"/>
                <a:chOff x="3517901" y="1225551"/>
                <a:chExt cx="5260975" cy="4090987"/>
              </a:xfrm>
              <a:grpFill/>
            </p:grpSpPr>
            <p:sp>
              <p:nvSpPr>
                <p:cNvPr id="41"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4"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5"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6"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7"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8"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9"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0"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1"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5" name="Rectangle 4"/>
            <p:cNvSpPr/>
            <p:nvPr/>
          </p:nvSpPr>
          <p:spPr>
            <a:xfrm>
              <a:off x="1324300" y="2572854"/>
              <a:ext cx="4244785" cy="1754326"/>
            </a:xfrm>
            <a:prstGeom prst="rect">
              <a:avLst/>
            </a:prstGeom>
          </p:spPr>
          <p:txBody>
            <a:bodyPr wrap="square">
              <a:spAutoFit/>
            </a:bodyPr>
            <a:lstStyle/>
            <a:p>
              <a:pPr algn="ctr"/>
              <a:r>
                <a:rPr lang="en-US" sz="3600" b="1" dirty="0" err="1">
                  <a:solidFill>
                    <a:srgbClr val="000000"/>
                  </a:solidFill>
                  <a:latin typeface="Cambria" panose="02040503050406030204" pitchFamily="18" charset="0"/>
                  <a:ea typeface="Cambria" panose="02040503050406030204" pitchFamily="18" charset="0"/>
                </a:rPr>
                <a:t>Trao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sửa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bổ</a:t>
              </a:r>
              <a:r>
                <a:rPr lang="en-US" sz="3600" b="1" dirty="0">
                  <a:solidFill>
                    <a:srgbClr val="000000"/>
                  </a:solidFill>
                  <a:latin typeface="Cambria" panose="02040503050406030204" pitchFamily="18" charset="0"/>
                  <a:ea typeface="Cambria" panose="02040503050406030204" pitchFamily="18" charset="0"/>
                </a:rPr>
                <a:t> sung ý hay. </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8109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95843" y="421303"/>
            <a:ext cx="13369687" cy="5358848"/>
          </a:xfrm>
          <a:prstGeom prst="rect">
            <a:avLst/>
          </a:prstGeom>
        </p:spPr>
      </p:pic>
    </p:spTree>
    <p:extLst>
      <p:ext uri="{BB962C8B-B14F-4D97-AF65-F5344CB8AC3E}">
        <p14:creationId xmlns:p14="http://schemas.microsoft.com/office/powerpoint/2010/main" val="2366415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082550" y="-251450"/>
            <a:ext cx="2013046" cy="12205855"/>
          </a:xfrm>
          <a:prstGeom prst="rect">
            <a:avLst/>
          </a:prstGeom>
        </p:spPr>
      </p:pic>
      <p:sp>
        <p:nvSpPr>
          <p:cNvPr id="216" name="Rectangle 215"/>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21376006">
            <a:off x="868632" y="598852"/>
            <a:ext cx="5587144" cy="573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1" name="Picture 2" descr="D:\acer\配图\8ff02d20754c5ff1a50fb722d651766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p:cNvGrpSpPr/>
          <p:nvPr/>
        </p:nvGrpSpPr>
        <p:grpSpPr>
          <a:xfrm>
            <a:off x="7014754" y="966651"/>
            <a:ext cx="3655332" cy="2834640"/>
            <a:chOff x="731520" y="1547907"/>
            <a:chExt cx="5734594" cy="4100270"/>
          </a:xfrm>
        </p:grpSpPr>
        <p:grpSp>
          <p:nvGrpSpPr>
            <p:cNvPr id="124" name="PA_chenying0907 4"/>
            <p:cNvGrpSpPr/>
            <p:nvPr>
              <p:custDataLst>
                <p:tags r:id="rId1"/>
              </p:custDataLst>
            </p:nvPr>
          </p:nvGrpSpPr>
          <p:grpSpPr>
            <a:xfrm>
              <a:off x="731520" y="1547907"/>
              <a:ext cx="5734594" cy="4100270"/>
              <a:chOff x="3246438" y="1068388"/>
              <a:chExt cx="5711825" cy="4678363"/>
            </a:xfrm>
            <a:solidFill>
              <a:schemeClr val="tx1"/>
            </a:solidFill>
          </p:grpSpPr>
          <p:sp>
            <p:nvSpPr>
              <p:cNvPr id="126"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7"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8"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9"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0"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1"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2"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33" name="chenying0907 239"/>
              <p:cNvGrpSpPr/>
              <p:nvPr/>
            </p:nvGrpSpPr>
            <p:grpSpPr>
              <a:xfrm>
                <a:off x="3517901" y="1225551"/>
                <a:ext cx="5260975" cy="4090987"/>
                <a:chOff x="3517901" y="1225551"/>
                <a:chExt cx="5260975" cy="4090987"/>
              </a:xfrm>
              <a:grpFill/>
            </p:grpSpPr>
            <p:sp>
              <p:nvSpPr>
                <p:cNvPr id="134"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5"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6"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7"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8"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9"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0"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1"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2"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3"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4"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5"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6"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7"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8"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9"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0"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1"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2"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3"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4"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5"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6"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7"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8"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9"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0"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1"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2"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3"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4"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5"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6"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7"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8"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9"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0"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1"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2"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3"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4"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5"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6"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7"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8"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9"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0"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1"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2"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3"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4"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5"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6"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7"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8"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9"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0"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1"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2"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3"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4"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5"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6"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7"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8"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9"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0"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1"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2"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3"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4"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5"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6"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7"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8"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9"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0"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1"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2"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3"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4"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125" name="Rectangle 124"/>
            <p:cNvSpPr/>
            <p:nvPr/>
          </p:nvSpPr>
          <p:spPr>
            <a:xfrm>
              <a:off x="1067397" y="2051342"/>
              <a:ext cx="4830843" cy="2626650"/>
            </a:xfrm>
            <a:prstGeom prst="rect">
              <a:avLst/>
            </a:prstGeom>
          </p:spPr>
          <p:txBody>
            <a:bodyPr wrap="square">
              <a:spAutoFit/>
            </a:bodyPr>
            <a:lstStyle/>
            <a:p>
              <a:pPr algn="ctr"/>
              <a:r>
                <a:rPr lang="vi-VN" sz="2800" b="1" dirty="0">
                  <a:latin typeface="Cambria" panose="02040503050406030204" pitchFamily="18" charset="0"/>
                  <a:ea typeface="Cambria" panose="02040503050406030204" pitchFamily="18" charset="0"/>
                </a:rPr>
                <a:t>Tìm đọc câu chuyện, bài văn, bài thơ,... về quê hương, đất </a:t>
              </a:r>
              <a:r>
                <a:rPr lang="vi-VN" sz="2800" b="1" dirty="0" smtClean="0">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grpSp>
      <p:pic>
        <p:nvPicPr>
          <p:cNvPr id="215" name="Picture 214"/>
          <p:cNvPicPr>
            <a:picLocks noChangeAspect="1"/>
          </p:cNvPicPr>
          <p:nvPr/>
        </p:nvPicPr>
        <p:blipFill>
          <a:blip r:embed="rId9">
            <a:extLst>
              <a:ext uri="{BEBA8EAE-BF5A-486C-A8C5-ECC9F3942E4B}">
                <a14:imgProps xmlns:a14="http://schemas.microsoft.com/office/drawing/2010/main">
                  <a14:imgLayer r:embed="rId10">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8598231" y="3514495"/>
            <a:ext cx="3628771" cy="2851177"/>
          </a:xfrm>
          <a:prstGeom prst="rect">
            <a:avLst/>
          </a:prstGeom>
        </p:spPr>
      </p:pic>
    </p:spTree>
    <p:extLst>
      <p:ext uri="{BB962C8B-B14F-4D97-AF65-F5344CB8AC3E}">
        <p14:creationId xmlns:p14="http://schemas.microsoft.com/office/powerpoint/2010/main" val="2992052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anim calcmode="lin" valueType="num">
                                      <p:cBhvr>
                                        <p:cTn id="8" dur="1000" fill="hold"/>
                                        <p:tgtEl>
                                          <p:spTgt spid="215"/>
                                        </p:tgtEl>
                                        <p:attrNameLst>
                                          <p:attrName>ppt_x</p:attrName>
                                        </p:attrNameLst>
                                      </p:cBhvr>
                                      <p:tavLst>
                                        <p:tav tm="0">
                                          <p:val>
                                            <p:strVal val="#ppt_x"/>
                                          </p:val>
                                        </p:tav>
                                        <p:tav tm="100000">
                                          <p:val>
                                            <p:strVal val="#ppt_x"/>
                                          </p:val>
                                        </p:tav>
                                      </p:tavLst>
                                    </p:anim>
                                    <p:anim calcmode="lin" valueType="num">
                                      <p:cBhvr>
                                        <p:cTn id="9" dur="1000" fill="hold"/>
                                        <p:tgtEl>
                                          <p:spTgt spid="2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anim calcmode="lin" valueType="num">
                                      <p:cBhvr>
                                        <p:cTn id="13" dur="1000" fill="hold"/>
                                        <p:tgtEl>
                                          <p:spTgt spid="123"/>
                                        </p:tgtEl>
                                        <p:attrNameLst>
                                          <p:attrName>ppt_x</p:attrName>
                                        </p:attrNameLst>
                                      </p:cBhvr>
                                      <p:tavLst>
                                        <p:tav tm="0">
                                          <p:val>
                                            <p:strVal val="#ppt_x"/>
                                          </p:val>
                                        </p:tav>
                                        <p:tav tm="100000">
                                          <p:val>
                                            <p:strVal val="#ppt_x"/>
                                          </p:val>
                                        </p:tav>
                                      </p:tavLst>
                                    </p:anim>
                                    <p:anim calcmode="lin" valueType="num">
                                      <p:cBhvr>
                                        <p:cTn id="14"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82550" y="-251450"/>
            <a:ext cx="2013046" cy="12205855"/>
          </a:xfrm>
          <a:prstGeom prst="rect">
            <a:avLst/>
          </a:prstGeom>
        </p:spPr>
      </p:pic>
      <p:sp>
        <p:nvSpPr>
          <p:cNvPr id="24" name="Rectangle 23"/>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22" name="图片 21"/>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1" name="Picture 2" descr="D:\acer\配图\8ff02d20754c5ff1a50fb722d651766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p:cNvSpPr txBox="1"/>
          <p:nvPr/>
        </p:nvSpPr>
        <p:spPr>
          <a:xfrm>
            <a:off x="1050459" y="1971283"/>
            <a:ext cx="1000043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Hôm</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nay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29" name="TextBox 128"/>
          <p:cNvSpPr txBox="1"/>
          <p:nvPr/>
        </p:nvSpPr>
        <p:spPr>
          <a:xfrm>
            <a:off x="1050459" y="4872280"/>
            <a:ext cx="101049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xem</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lại</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endPar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p:cNvSpPr/>
          <p:nvPr/>
        </p:nvSpPr>
        <p:spPr>
          <a:xfrm>
            <a:off x="1050459" y="2990894"/>
            <a:ext cx="10104937" cy="1569660"/>
          </a:xfrm>
          <a:prstGeom prst="rect">
            <a:avLst/>
          </a:prstGeom>
        </p:spPr>
        <p:txBody>
          <a:bodyPr wrap="square">
            <a:spAutoFit/>
          </a:bodyPr>
          <a:lstStyle/>
          <a:p>
            <a:pPr algn="just">
              <a:lnSpc>
                <a:spcPct val="120000"/>
              </a:lnSpc>
              <a:spcAft>
                <a:spcPts val="800"/>
              </a:spcAft>
            </a:pPr>
            <a:r>
              <a:rPr lang="nl-NL" sz="4000" b="1" dirty="0" smtClean="0">
                <a:latin typeface="Cambria" panose="02040503050406030204" pitchFamily="18" charset="0"/>
                <a:ea typeface="Cambria" panose="02040503050406030204" pitchFamily="18" charset="0"/>
                <a:cs typeface="Times New Roman" panose="02020603050405020304" pitchFamily="18" charset="0"/>
              </a:rPr>
              <a:t>- Tìm </a:t>
            </a:r>
            <a:r>
              <a:rPr lang="nl-NL" sz="4000" b="1" dirty="0">
                <a:latin typeface="Cambria" panose="02040503050406030204" pitchFamily="18" charset="0"/>
                <a:ea typeface="Cambria" panose="02040503050406030204" pitchFamily="18" charset="0"/>
                <a:cs typeface="Times New Roman" panose="02020603050405020304" pitchFamily="18" charset="0"/>
              </a:rPr>
              <a:t>thêm một số hình ảnh về quê hương, đất nước được nói đến trong bài đã đọc.</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65094" y="386186"/>
            <a:ext cx="9461812" cy="1585097"/>
          </a:xfrm>
          <a:prstGeom prst="rect">
            <a:avLst/>
          </a:prstGeom>
        </p:spPr>
      </p:pic>
    </p:spTree>
    <p:extLst>
      <p:ext uri="{BB962C8B-B14F-4D97-AF65-F5344CB8AC3E}">
        <p14:creationId xmlns:p14="http://schemas.microsoft.com/office/powerpoint/2010/main" val="62693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anim calcmode="lin" valueType="num">
                                      <p:cBhvr>
                                        <p:cTn id="8" dur="1000" fill="hold"/>
                                        <p:tgtEl>
                                          <p:spTgt spid="128"/>
                                        </p:tgtEl>
                                        <p:attrNameLst>
                                          <p:attrName>ppt_x</p:attrName>
                                        </p:attrNameLst>
                                      </p:cBhvr>
                                      <p:tavLst>
                                        <p:tav tm="0">
                                          <p:val>
                                            <p:strVal val="#ppt_x"/>
                                          </p:val>
                                        </p:tav>
                                        <p:tav tm="100000">
                                          <p:val>
                                            <p:strVal val="#ppt_x"/>
                                          </p:val>
                                        </p:tav>
                                      </p:tavLst>
                                    </p:anim>
                                    <p:anim calcmode="lin" valueType="num">
                                      <p:cBhvr>
                                        <p:cTn id="9"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p:cTn id="21" dur="1000"/>
                                        <p:tgtEl>
                                          <p:spTgt spid="129"/>
                                        </p:tgtEl>
                                      </p:cBhvr>
                                    </p:animEffect>
                                    <p:anim calcmode="lin" valueType="num">
                                      <p:cBhvr>
                                        <p:cTn id="22" dur="1000" fill="hold"/>
                                        <p:tgtEl>
                                          <p:spTgt spid="129"/>
                                        </p:tgtEl>
                                        <p:attrNameLst>
                                          <p:attrName>ppt_x</p:attrName>
                                        </p:attrNameLst>
                                      </p:cBhvr>
                                      <p:tavLst>
                                        <p:tav tm="0">
                                          <p:val>
                                            <p:strVal val="#ppt_x"/>
                                          </p:val>
                                        </p:tav>
                                        <p:tav tm="100000">
                                          <p:val>
                                            <p:strVal val="#ppt_x"/>
                                          </p:val>
                                        </p:tav>
                                      </p:tavLst>
                                    </p:anim>
                                    <p:anim calcmode="lin" valueType="num">
                                      <p:cBhvr>
                                        <p:cTn id="23"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xmlns="" id="{1D17A37B-9D94-4BD5-A0B3-83E8730F3F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xmlns="" id="{6B22AB78-FEBF-4217-8AF0-5B18B4E6BB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xmlns="" id="{BDE1ED25-6DEA-4DB0-BC0C-A81294318F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sp>
        <p:nvSpPr>
          <p:cNvPr id="4" name="Rectangle 3"/>
          <p:cNvSpPr/>
          <p:nvPr/>
        </p:nvSpPr>
        <p:spPr>
          <a:xfrm>
            <a:off x="405775" y="619783"/>
            <a:ext cx="11389985" cy="570846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nSpc>
                <a:spcPct val="120000"/>
              </a:lnSpc>
              <a:spcAft>
                <a:spcPts val="800"/>
              </a:spcAft>
            </a:pPr>
            <a:r>
              <a:rPr lang="nl-NL" sz="12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YÊU CẦU CẦN ĐẠT: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Năng lực đặc thù:</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Nhận diện được những từ ngữ có nghĩa giống nhau.</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được các từ ngữ có nghĩa giống với các từ cho trước.</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Đặt được câu văn có hình ảnh so sánh.</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Phát triển năng lực ngôn ngữ.</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spcAft>
                <a:spcPts val="80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kịp</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 </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spcAft>
                <a:spcPts val="80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trật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túc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spcAft>
                <a:spcPts val="80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ĐỒ DÙNG DẠY HỌC </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Power point.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FF0000"/>
                </a:solidFill>
                <a:latin typeface="Times New Roman" panose="02020603050405020304" pitchFamily="18" charset="0"/>
                <a:ea typeface="Calibri" panose="020F0502020204030204" pitchFamily="34" charset="0"/>
              </a:rPr>
              <a:t>III. HOẠT ĐỘNG DẠY HỌC</a:t>
            </a:r>
            <a:endParaRPr lang="en-US" sz="1200" dirty="0">
              <a:solidFill>
                <a:srgbClr val="FF0000"/>
              </a:solidFill>
            </a:endParaRPr>
          </a:p>
        </p:txBody>
      </p:sp>
    </p:spTree>
    <p:extLst>
      <p:ext uri="{BB962C8B-B14F-4D97-AF65-F5344CB8AC3E}">
        <p14:creationId xmlns:p14="http://schemas.microsoft.com/office/powerpoint/2010/main" val="205160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44810" y="421303"/>
            <a:ext cx="13369687" cy="5303980"/>
          </a:xfrm>
          <a:prstGeom prst="rect">
            <a:avLst/>
          </a:prstGeom>
        </p:spPr>
      </p:pic>
    </p:spTree>
    <p:extLst>
      <p:ext uri="{BB962C8B-B14F-4D97-AF65-F5344CB8AC3E}">
        <p14:creationId xmlns:p14="http://schemas.microsoft.com/office/powerpoint/2010/main" val="1866504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y2mate.com - CẢNH ĐẸP VIỆT NAM TỪ BẮC XUỐNG NAM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661" y="169817"/>
            <a:ext cx="11744678" cy="6601224"/>
          </a:xfrm>
          <a:prstGeom prst="rect">
            <a:avLst/>
          </a:prstGeom>
        </p:spPr>
      </p:pic>
      <p:sp>
        <p:nvSpPr>
          <p:cNvPr id="7" name="Rectangle 6"/>
          <p:cNvSpPr/>
          <p:nvPr/>
        </p:nvSpPr>
        <p:spPr>
          <a:xfrm>
            <a:off x="126697" y="287383"/>
            <a:ext cx="5304081"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hlinkClick r:id="rId6"/>
              </a:rPr>
              <a:t>https://www.youtube.com/watch?v=M2o-AnFChT4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1585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34732" y="718422"/>
            <a:ext cx="13369687" cy="5151566"/>
          </a:xfrm>
          <a:prstGeom prst="rect">
            <a:avLst/>
          </a:prstGeom>
        </p:spPr>
      </p:pic>
    </p:spTree>
    <p:extLst>
      <p:ext uri="{BB962C8B-B14F-4D97-AF65-F5344CB8AC3E}">
        <p14:creationId xmlns:p14="http://schemas.microsoft.com/office/powerpoint/2010/main" val="3571893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318CB0C-34CF-4DCC-A074-B07B5325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8938143" y="-104598"/>
            <a:ext cx="3363916" cy="1225419"/>
          </a:xfrm>
          <a:prstGeom prst="rect">
            <a:avLst/>
          </a:prstGeom>
        </p:spPr>
      </p:pic>
      <p:pic>
        <p:nvPicPr>
          <p:cNvPr id="38"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4706" y="-3345"/>
            <a:ext cx="1916337" cy="804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4902794" y="1730765"/>
            <a:ext cx="3506029" cy="2183088"/>
          </a:xfrm>
          <a:prstGeom prst="rect">
            <a:avLst/>
          </a:prstGeom>
          <a:ln>
            <a:noFill/>
          </a:ln>
          <a:effectLst>
            <a:softEdge rad="112500"/>
          </a:effectLst>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46899" y="1616574"/>
            <a:ext cx="3506029" cy="2183088"/>
          </a:xfrm>
          <a:prstGeom prst="rect">
            <a:avLst/>
          </a:prstGeom>
          <a:ln>
            <a:noFill/>
          </a:ln>
          <a:effectLst>
            <a:softEdge rad="112500"/>
          </a:effectLst>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4902793" y="3868288"/>
            <a:ext cx="3506029" cy="2183088"/>
          </a:xfrm>
          <a:prstGeom prst="rect">
            <a:avLst/>
          </a:prstGeom>
          <a:ln>
            <a:noFill/>
          </a:ln>
          <a:effectLst>
            <a:softEdge rad="112500"/>
          </a:effectLst>
        </p:spPr>
      </p:pic>
      <p:pic>
        <p:nvPicPr>
          <p:cNvPr id="9" name="Picture 8"/>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346899" y="3868288"/>
            <a:ext cx="3506029" cy="2183088"/>
          </a:xfrm>
          <a:prstGeom prst="rect">
            <a:avLst/>
          </a:prstGeom>
          <a:ln>
            <a:noFill/>
          </a:ln>
          <a:effectLst>
            <a:softEdge rad="112500"/>
          </a:effectLst>
        </p:spPr>
      </p:pic>
      <p:pic>
        <p:nvPicPr>
          <p:cNvPr id="12" name="Picture 11"/>
          <p:cNvPicPr>
            <a:picLocks noChangeAspect="1"/>
          </p:cNvPicPr>
          <p:nvPr/>
        </p:nvPicPr>
        <p:blipFill>
          <a:blip r:embed="rId15"/>
          <a:stretch>
            <a:fillRect/>
          </a:stretch>
        </p:blipFill>
        <p:spPr>
          <a:xfrm>
            <a:off x="578157" y="3755690"/>
            <a:ext cx="3210158" cy="3210158"/>
          </a:xfrm>
          <a:prstGeom prst="rect">
            <a:avLst/>
          </a:prstGeom>
        </p:spPr>
      </p:pic>
      <p:grpSp>
        <p:nvGrpSpPr>
          <p:cNvPr id="14" name="Group 13"/>
          <p:cNvGrpSpPr/>
          <p:nvPr/>
        </p:nvGrpSpPr>
        <p:grpSpPr>
          <a:xfrm>
            <a:off x="578157" y="1509649"/>
            <a:ext cx="4176071" cy="2645949"/>
            <a:chOff x="578157" y="1509649"/>
            <a:chExt cx="4176071" cy="2645949"/>
          </a:xfrm>
        </p:grpSpPr>
        <p:grpSp>
          <p:nvGrpSpPr>
            <p:cNvPr id="31" name="PA_chenying0907 5"/>
            <p:cNvGrpSpPr/>
            <p:nvPr>
              <p:custDataLst>
                <p:tags r:id="rId1"/>
              </p:custDataLst>
            </p:nvPr>
          </p:nvGrpSpPr>
          <p:grpSpPr>
            <a:xfrm flipH="1">
              <a:off x="578157" y="1509649"/>
              <a:ext cx="4176071" cy="2645949"/>
              <a:chOff x="3246438" y="1068388"/>
              <a:chExt cx="5711825" cy="4678363"/>
            </a:xfrm>
            <a:solidFill>
              <a:schemeClr val="tx1"/>
            </a:solidFill>
          </p:grpSpPr>
          <p:sp>
            <p:nvSpPr>
              <p:cNvPr id="35"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56" name="chenying0907 150"/>
              <p:cNvGrpSpPr/>
              <p:nvPr/>
            </p:nvGrpSpPr>
            <p:grpSpPr>
              <a:xfrm>
                <a:off x="3517901" y="1225551"/>
                <a:ext cx="5260975" cy="4090987"/>
                <a:chOff x="3517901" y="1225551"/>
                <a:chExt cx="5260975" cy="4090987"/>
              </a:xfrm>
              <a:grpFill/>
            </p:grpSpPr>
            <p:sp>
              <p:nvSpPr>
                <p:cNvPr id="57"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4"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5"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6"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7"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8"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9"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0"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1"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2"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3"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4"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5"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6"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7"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8"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9"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0"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1"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2"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3"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4"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5"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6"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7"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13" name="Rectangle 12"/>
            <p:cNvSpPr/>
            <p:nvPr/>
          </p:nvSpPr>
          <p:spPr>
            <a:xfrm>
              <a:off x="1164610" y="2092362"/>
              <a:ext cx="3082070" cy="1360757"/>
            </a:xfrm>
            <a:prstGeom prst="rect">
              <a:avLst/>
            </a:prstGeom>
          </p:spPr>
          <p:txBody>
            <a:bodyPr wrap="square">
              <a:spAutoFit/>
            </a:bodyPr>
            <a:lstStyle/>
            <a:p>
              <a:pPr algn="ctr">
                <a:lnSpc>
                  <a:spcPct val="120000"/>
                </a:lnSpc>
                <a:spcAft>
                  <a:spcPts val="800"/>
                </a:spcAft>
              </a:pPr>
              <a:r>
                <a:rPr lang="nl-NL" sz="3600" b="1" dirty="0">
                  <a:latin typeface="Cambria" panose="02040503050406030204" pitchFamily="18" charset="0"/>
                  <a:ea typeface="Cambria" panose="02040503050406030204" pitchFamily="18" charset="0"/>
                  <a:cs typeface="Times New Roman" panose="02020603050405020304" pitchFamily="18" charset="0"/>
                </a:rPr>
                <a:t>Tranh vẽ cảnh vật gì?</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38" name="Group 137"/>
          <p:cNvGrpSpPr/>
          <p:nvPr/>
        </p:nvGrpSpPr>
        <p:grpSpPr>
          <a:xfrm>
            <a:off x="6596832" y="2992534"/>
            <a:ext cx="3670662" cy="1567320"/>
            <a:chOff x="1018904" y="2194783"/>
            <a:chExt cx="3670662" cy="1567320"/>
          </a:xfrm>
        </p:grpSpPr>
        <p:grpSp>
          <p:nvGrpSpPr>
            <p:cNvPr id="139" name="Group 138"/>
            <p:cNvGrpSpPr/>
            <p:nvPr/>
          </p:nvGrpSpPr>
          <p:grpSpPr>
            <a:xfrm>
              <a:off x="1018904" y="2194783"/>
              <a:ext cx="3670662" cy="1567320"/>
              <a:chOff x="3583630" y="661048"/>
              <a:chExt cx="5583983" cy="2995846"/>
            </a:xfrm>
            <a:effectLst>
              <a:glow rad="228600">
                <a:schemeClr val="accent6">
                  <a:satMod val="175000"/>
                  <a:alpha val="40000"/>
                </a:schemeClr>
              </a:glow>
            </a:effectLst>
          </p:grpSpPr>
          <p:sp>
            <p:nvSpPr>
              <p:cNvPr id="141" name="Cloud 140"/>
              <p:cNvSpPr/>
              <p:nvPr/>
            </p:nvSpPr>
            <p:spPr>
              <a:xfrm>
                <a:off x="3798778" y="720765"/>
                <a:ext cx="5368835" cy="2936129"/>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42" name="Cloud 141"/>
              <p:cNvSpPr/>
              <p:nvPr/>
            </p:nvSpPr>
            <p:spPr>
              <a:xfrm>
                <a:off x="3583630" y="661048"/>
                <a:ext cx="5368835" cy="2936129"/>
              </a:xfrm>
              <a:prstGeom prst="cloud">
                <a:avLst/>
              </a:prstGeom>
              <a:solidFill>
                <a:schemeClr val="bg1"/>
              </a:solidFill>
              <a:ln w="1905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sp>
          <p:nvSpPr>
            <p:cNvPr id="140" name="TextBox 139"/>
            <p:cNvSpPr txBox="1"/>
            <p:nvPr/>
          </p:nvSpPr>
          <p:spPr>
            <a:xfrm>
              <a:off x="1396157" y="2415603"/>
              <a:ext cx="2774726" cy="1200329"/>
            </a:xfrm>
            <a:prstGeom prst="rect">
              <a:avLst/>
            </a:prstGeom>
            <a:noFill/>
          </p:spPr>
          <p:txBody>
            <a:bodyPr wrap="square" rtlCol="0">
              <a:spAutoFit/>
            </a:bodyPr>
            <a:lstStyle/>
            <a:p>
              <a:pPr algn="ctr"/>
              <a:r>
                <a:rPr lang="en-US" sz="3600" dirty="0" err="1"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Thảo</a:t>
              </a:r>
              <a:r>
                <a:rPr lang="en-US" sz="3600" dirty="0"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a:t>
              </a:r>
              <a:r>
                <a:rPr lang="en-US" sz="3600" dirty="0" err="1"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luận</a:t>
              </a:r>
              <a:r>
                <a:rPr lang="en-US" sz="3600" dirty="0"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a:t>
              </a:r>
              <a:r>
                <a:rPr lang="en-US" sz="3600" dirty="0" err="1"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nhóm</a:t>
              </a:r>
              <a:r>
                <a:rPr lang="en-US" sz="3600" dirty="0" smtClean="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a:t>
              </a:r>
              <a:r>
                <a:rPr lang="en-US" sz="3600" dirty="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4</a:t>
              </a:r>
            </a:p>
          </p:txBody>
        </p:sp>
      </p:grpSp>
      <p:pic>
        <p:nvPicPr>
          <p:cNvPr id="15" name="Picture 14"/>
          <p:cNvPicPr>
            <a:picLocks noChangeAspect="1"/>
          </p:cNvPicPr>
          <p:nvPr/>
        </p:nvPicPr>
        <p:blipFill>
          <a:blip r:embed="rId16"/>
          <a:stretch>
            <a:fillRect/>
          </a:stretch>
        </p:blipFill>
        <p:spPr>
          <a:xfrm>
            <a:off x="639607" y="494497"/>
            <a:ext cx="10912786" cy="1109568"/>
          </a:xfrm>
          <a:prstGeom prst="rect">
            <a:avLst/>
          </a:prstGeom>
        </p:spPr>
      </p:pic>
    </p:spTree>
    <p:extLst>
      <p:ext uri="{BB962C8B-B14F-4D97-AF65-F5344CB8AC3E}">
        <p14:creationId xmlns:p14="http://schemas.microsoft.com/office/powerpoint/2010/main" val="3959689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500" fill="hold"/>
                                        <p:tgtEl>
                                          <p:spTgt spid="138"/>
                                        </p:tgtEl>
                                        <p:attrNameLst>
                                          <p:attrName>ppt_w</p:attrName>
                                        </p:attrNameLst>
                                      </p:cBhvr>
                                      <p:tavLst>
                                        <p:tav tm="0">
                                          <p:val>
                                            <p:fltVal val="0"/>
                                          </p:val>
                                        </p:tav>
                                        <p:tav tm="100000">
                                          <p:val>
                                            <p:strVal val="#ppt_w"/>
                                          </p:val>
                                        </p:tav>
                                      </p:tavLst>
                                    </p:anim>
                                    <p:anim calcmode="lin" valueType="num">
                                      <p:cBhvr>
                                        <p:cTn id="35" dur="500" fill="hold"/>
                                        <p:tgtEl>
                                          <p:spTgt spid="138"/>
                                        </p:tgtEl>
                                        <p:attrNameLst>
                                          <p:attrName>ppt_h</p:attrName>
                                        </p:attrNameLst>
                                      </p:cBhvr>
                                      <p:tavLst>
                                        <p:tav tm="0">
                                          <p:val>
                                            <p:fltVal val="0"/>
                                          </p:val>
                                        </p:tav>
                                        <p:tav tm="100000">
                                          <p:val>
                                            <p:strVal val="#ppt_h"/>
                                          </p:val>
                                        </p:tav>
                                      </p:tavLst>
                                    </p:anim>
                                    <p:animEffect transition="in" filter="fade">
                                      <p:cBhvr>
                                        <p:cTn id="3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grpSp>
        <p:nvGrpSpPr>
          <p:cNvPr id="2" name="Group 1"/>
          <p:cNvGrpSpPr/>
          <p:nvPr/>
        </p:nvGrpSpPr>
        <p:grpSpPr>
          <a:xfrm>
            <a:off x="1054886" y="961011"/>
            <a:ext cx="4702629" cy="2815079"/>
            <a:chOff x="1410788" y="3043645"/>
            <a:chExt cx="4702629" cy="2815079"/>
          </a:xfrm>
        </p:grpSpPr>
        <p:sp>
          <p:nvSpPr>
            <p:cNvPr id="147" name="Rectangle 146"/>
            <p:cNvSpPr/>
            <p:nvPr/>
          </p:nvSpPr>
          <p:spPr>
            <a:xfrm>
              <a:off x="1410788" y="3043645"/>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46" name="Picture 145"/>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01600" y="3043645"/>
              <a:ext cx="4521004" cy="2815079"/>
            </a:xfrm>
            <a:prstGeom prst="rect">
              <a:avLst/>
            </a:prstGeom>
            <a:ln>
              <a:noFill/>
            </a:ln>
            <a:effectLst>
              <a:softEdge rad="112500"/>
            </a:effectLst>
          </p:spPr>
        </p:pic>
      </p:grpSp>
      <p:grpSp>
        <p:nvGrpSpPr>
          <p:cNvPr id="3" name="Group 2"/>
          <p:cNvGrpSpPr/>
          <p:nvPr/>
        </p:nvGrpSpPr>
        <p:grpSpPr>
          <a:xfrm>
            <a:off x="6551585" y="928321"/>
            <a:ext cx="4702629" cy="2815079"/>
            <a:chOff x="4670634" y="3063373"/>
            <a:chExt cx="4702629" cy="2815079"/>
          </a:xfrm>
        </p:grpSpPr>
        <p:sp>
          <p:nvSpPr>
            <p:cNvPr id="149" name="Rectangle 148"/>
            <p:cNvSpPr/>
            <p:nvPr/>
          </p:nvSpPr>
          <p:spPr>
            <a:xfrm>
              <a:off x="4670634" y="3079719"/>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48" name="Picture 14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814227" y="3063373"/>
              <a:ext cx="4521004" cy="2815079"/>
            </a:xfrm>
            <a:prstGeom prst="rect">
              <a:avLst/>
            </a:prstGeom>
            <a:ln>
              <a:noFill/>
            </a:ln>
            <a:effectLst>
              <a:softEdge rad="112500"/>
            </a:effectLst>
          </p:spPr>
        </p:pic>
      </p:grpSp>
      <p:pic>
        <p:nvPicPr>
          <p:cNvPr id="169"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0" y="-6055"/>
            <a:ext cx="1497584" cy="1407318"/>
          </a:xfrm>
          <a:prstGeom prst="rect">
            <a:avLst/>
          </a:prstGeom>
        </p:spPr>
      </p:pic>
      <p:pic>
        <p:nvPicPr>
          <p:cNvPr id="170"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07178" y="-7832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09098" y="-84726"/>
            <a:ext cx="1497751" cy="7972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995966" y="3923567"/>
            <a:ext cx="4820468" cy="2525259"/>
            <a:chOff x="995966" y="3923567"/>
            <a:chExt cx="4820468" cy="2525259"/>
          </a:xfrm>
        </p:grpSpPr>
        <p:grpSp>
          <p:nvGrpSpPr>
            <p:cNvPr id="5" name="Group 4"/>
            <p:cNvGrpSpPr/>
            <p:nvPr/>
          </p:nvGrpSpPr>
          <p:grpSpPr>
            <a:xfrm>
              <a:off x="995966" y="3923567"/>
              <a:ext cx="4820468" cy="2525259"/>
              <a:chOff x="878128" y="3787576"/>
              <a:chExt cx="4820468" cy="2525259"/>
            </a:xfrm>
          </p:grpSpPr>
          <p:sp>
            <p:nvSpPr>
              <p:cNvPr id="150" name="任意多边形: 形状 5"/>
              <p:cNvSpPr/>
              <p:nvPr/>
            </p:nvSpPr>
            <p:spPr>
              <a:xfrm>
                <a:off x="878128" y="4238920"/>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0066"/>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52" name="Picture 2" descr="D:\acer\配图\a9ab067379278442ddd323a7da8a5e5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44540" y="3787576"/>
                <a:ext cx="1203024" cy="70766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057982" y="4545997"/>
              <a:ext cx="4611816" cy="1902829"/>
            </a:xfrm>
            <a:prstGeom prst="rect">
              <a:avLst/>
            </a:prstGeom>
          </p:spPr>
          <p:txBody>
            <a:bodyPr wrap="square">
              <a:spAutoFit/>
            </a:bodyPr>
            <a:lstStyle/>
            <a:p>
              <a:pPr algn="just">
                <a:lnSpc>
                  <a:spcPct val="107000"/>
                </a:lnSpc>
                <a:spcAft>
                  <a:spcPts val="800"/>
                </a:spcAft>
              </a:pPr>
              <a:r>
                <a:rPr lang="nl-NL" sz="2800" b="1" dirty="0">
                  <a:solidFill>
                    <a:srgbClr val="FF0066"/>
                  </a:solidFill>
                  <a:latin typeface="Cambria" panose="02040503050406030204" pitchFamily="18" charset="0"/>
                  <a:ea typeface="Cambria" panose="02040503050406030204" pitchFamily="18" charset="0"/>
                  <a:cs typeface="Times New Roman" panose="02020603050405020304" pitchFamily="18" charset="0"/>
                </a:rPr>
                <a:t>Một bạn nhỏ đang ngắm nhìn quang cảnh một khu phố có người và xe đi lại đông vui.</a:t>
              </a:r>
              <a:endParaRPr lang="en-US" sz="2000" b="1"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p:cNvGrpSpPr/>
          <p:nvPr/>
        </p:nvGrpSpPr>
        <p:grpSpPr>
          <a:xfrm>
            <a:off x="6490259" y="4000452"/>
            <a:ext cx="4820468" cy="2448374"/>
            <a:chOff x="6490259" y="4000452"/>
            <a:chExt cx="4820468" cy="2448374"/>
          </a:xfrm>
        </p:grpSpPr>
        <p:grpSp>
          <p:nvGrpSpPr>
            <p:cNvPr id="11" name="Group 10"/>
            <p:cNvGrpSpPr/>
            <p:nvPr/>
          </p:nvGrpSpPr>
          <p:grpSpPr>
            <a:xfrm>
              <a:off x="6490259" y="4000452"/>
              <a:ext cx="4820468" cy="2448374"/>
              <a:chOff x="6433746" y="3738037"/>
              <a:chExt cx="4820468" cy="2535805"/>
            </a:xfrm>
          </p:grpSpPr>
          <p:sp>
            <p:nvSpPr>
              <p:cNvPr id="151" name="任意多边形: 形状 5"/>
              <p:cNvSpPr/>
              <p:nvPr/>
            </p:nvSpPr>
            <p:spPr>
              <a:xfrm>
                <a:off x="6433746" y="4199927"/>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CC00CC"/>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53" name="图片 390">
                <a:extLst>
                  <a:ext uri="{FF2B5EF4-FFF2-40B4-BE49-F238E27FC236}">
                    <a16:creationId xmlns:a16="http://schemas.microsoft.com/office/drawing/2014/main" xmlns="" id="{630DF894-AB8D-4F9D-BF3A-7F0C829BAB5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42306" y="3738037"/>
                <a:ext cx="1629788" cy="834632"/>
              </a:xfrm>
              <a:prstGeom prst="rect">
                <a:avLst/>
              </a:prstGeom>
            </p:spPr>
          </p:pic>
        </p:grpSp>
        <p:sp>
          <p:nvSpPr>
            <p:cNvPr id="16" name="Rectangle 15"/>
            <p:cNvSpPr/>
            <p:nvPr/>
          </p:nvSpPr>
          <p:spPr>
            <a:xfrm>
              <a:off x="6551585" y="4719370"/>
              <a:ext cx="4697816" cy="1384995"/>
            </a:xfrm>
            <a:prstGeom prst="rect">
              <a:avLst/>
            </a:prstGeom>
          </p:spPr>
          <p:txBody>
            <a:bodyPr wrap="square">
              <a:spAutoFit/>
            </a:bodyPr>
            <a:lstStyle/>
            <a:p>
              <a:pPr algn="just"/>
              <a:r>
                <a:rPr lang="nl-NL" sz="2800" b="1" dirty="0">
                  <a:solidFill>
                    <a:srgbClr val="CC00CC"/>
                  </a:solidFill>
                  <a:latin typeface="Cambria" panose="02040503050406030204" pitchFamily="18" charset="0"/>
                  <a:ea typeface="Cambria" panose="02040503050406030204" pitchFamily="18" charset="0"/>
                </a:rPr>
                <a:t>Một làng quê Việt Nam có cây rơm, ao cá, các bạn nhỏ đang vui chơi.</a:t>
              </a:r>
              <a:endParaRPr lang="en-US" sz="2800" b="1" dirty="0">
                <a:solidFill>
                  <a:srgbClr val="CC00CC"/>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43652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5785" y="-106822"/>
            <a:ext cx="1334215" cy="7102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69" name="图片 3" descr="cf6a03843171e56c4b8f06e4c8cde8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0" y="-6055"/>
            <a:ext cx="1497584" cy="1407318"/>
          </a:xfrm>
          <a:prstGeom prst="rect">
            <a:avLst/>
          </a:prstGeom>
        </p:spPr>
      </p:pic>
      <p:pic>
        <p:nvPicPr>
          <p:cNvPr id="171"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02537" y="-84726"/>
            <a:ext cx="1104312" cy="5878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054886" y="927136"/>
            <a:ext cx="4702629" cy="2816264"/>
            <a:chOff x="1054886" y="927136"/>
            <a:chExt cx="4702629" cy="2816264"/>
          </a:xfrm>
        </p:grpSpPr>
        <p:sp>
          <p:nvSpPr>
            <p:cNvPr id="147" name="Rectangle 146"/>
            <p:cNvSpPr/>
            <p:nvPr/>
          </p:nvSpPr>
          <p:spPr>
            <a:xfrm>
              <a:off x="1054886" y="961011"/>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96574" y="927136"/>
              <a:ext cx="4419252" cy="2751722"/>
            </a:xfrm>
            <a:prstGeom prst="rect">
              <a:avLst/>
            </a:prstGeom>
            <a:ln>
              <a:noFill/>
            </a:ln>
            <a:effectLst>
              <a:softEdge rad="112500"/>
            </a:effectLst>
          </p:spPr>
        </p:pic>
      </p:grpSp>
      <p:grpSp>
        <p:nvGrpSpPr>
          <p:cNvPr id="6" name="Group 5"/>
          <p:cNvGrpSpPr/>
          <p:nvPr/>
        </p:nvGrpSpPr>
        <p:grpSpPr>
          <a:xfrm>
            <a:off x="6474587" y="944667"/>
            <a:ext cx="4779627" cy="2832802"/>
            <a:chOff x="6474587" y="944667"/>
            <a:chExt cx="4779627" cy="2832802"/>
          </a:xfrm>
        </p:grpSpPr>
        <p:sp>
          <p:nvSpPr>
            <p:cNvPr id="149" name="Rectangle 148"/>
            <p:cNvSpPr/>
            <p:nvPr/>
          </p:nvSpPr>
          <p:spPr>
            <a:xfrm>
              <a:off x="6551585" y="944667"/>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474587" y="961011"/>
              <a:ext cx="4727163" cy="2816458"/>
            </a:xfrm>
            <a:prstGeom prst="rect">
              <a:avLst/>
            </a:prstGeom>
            <a:ln>
              <a:noFill/>
            </a:ln>
            <a:effectLst>
              <a:softEdge rad="112500"/>
            </a:effectLst>
          </p:spPr>
        </p:pic>
      </p:grpSp>
      <p:pic>
        <p:nvPicPr>
          <p:cNvPr id="31"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1627" y="-84726"/>
            <a:ext cx="1803335" cy="9599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94034" y="4326360"/>
            <a:ext cx="5514859" cy="2073915"/>
            <a:chOff x="294034" y="4326360"/>
            <a:chExt cx="5514859" cy="2073915"/>
          </a:xfrm>
        </p:grpSpPr>
        <p:grpSp>
          <p:nvGrpSpPr>
            <p:cNvPr id="9" name="Group 8"/>
            <p:cNvGrpSpPr/>
            <p:nvPr/>
          </p:nvGrpSpPr>
          <p:grpSpPr>
            <a:xfrm>
              <a:off x="294034" y="4326360"/>
              <a:ext cx="5514859" cy="2073915"/>
              <a:chOff x="301575" y="4374911"/>
              <a:chExt cx="5514859" cy="2073915"/>
            </a:xfrm>
          </p:grpSpPr>
          <p:sp>
            <p:nvSpPr>
              <p:cNvPr id="150" name="任意多边形: 形状 5"/>
              <p:cNvSpPr/>
              <p:nvPr/>
            </p:nvSpPr>
            <p:spPr>
              <a:xfrm>
                <a:off x="995966" y="4374911"/>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C000"/>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9" name="Picture 2" descr="D:\acer\配图\3f43ceeb824e97f85ffe45052f5ad08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8912294">
                <a:off x="301575" y="4651637"/>
                <a:ext cx="1450797" cy="127988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1596703" y="4664787"/>
              <a:ext cx="4073095" cy="1475404"/>
            </a:xfrm>
            <a:prstGeom prst="rect">
              <a:avLst/>
            </a:prstGeom>
          </p:spPr>
          <p:txBody>
            <a:bodyPr wrap="square">
              <a:spAutoFit/>
            </a:bodyPr>
            <a:lstStyle/>
            <a:p>
              <a:pPr algn="just">
                <a:lnSpc>
                  <a:spcPct val="107000"/>
                </a:lnSpc>
                <a:spcAft>
                  <a:spcPts val="800"/>
                </a:spcAft>
              </a:pPr>
              <a:r>
                <a:rPr lang="nl-NL" sz="2800" b="1" dirty="0">
                  <a:solidFill>
                    <a:schemeClr val="accent4">
                      <a:lumMod val="50000"/>
                    </a:schemeClr>
                  </a:solidFill>
                  <a:latin typeface="Cambria" panose="02040503050406030204" pitchFamily="18" charset="0"/>
                  <a:ea typeface="Cambria" panose="02040503050406030204" pitchFamily="18" charset="0"/>
                  <a:cs typeface="Times New Roman" panose="02020603050405020304" pitchFamily="18" charset="0"/>
                </a:rPr>
                <a:t>Vùng quê miền núi có ruộng bậc thang, mấy nếp nhà sàn thưa thớt.</a:t>
              </a:r>
              <a:endParaRPr lang="en-US" sz="2800" b="1" dirty="0">
                <a:solidFill>
                  <a:schemeClr val="accent4">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6490259" y="4374911"/>
            <a:ext cx="5579632" cy="2002409"/>
            <a:chOff x="6490259" y="4374911"/>
            <a:chExt cx="5579632" cy="2002409"/>
          </a:xfrm>
        </p:grpSpPr>
        <p:grpSp>
          <p:nvGrpSpPr>
            <p:cNvPr id="8" name="Group 7"/>
            <p:cNvGrpSpPr/>
            <p:nvPr/>
          </p:nvGrpSpPr>
          <p:grpSpPr>
            <a:xfrm>
              <a:off x="6490259" y="4374911"/>
              <a:ext cx="5579632" cy="2002409"/>
              <a:chOff x="6490259" y="4446416"/>
              <a:chExt cx="5579632" cy="2002409"/>
            </a:xfrm>
          </p:grpSpPr>
          <p:sp>
            <p:nvSpPr>
              <p:cNvPr id="151" name="任意多边形: 形状 5"/>
              <p:cNvSpPr/>
              <p:nvPr/>
            </p:nvSpPr>
            <p:spPr>
              <a:xfrm>
                <a:off x="6490259" y="4446416"/>
                <a:ext cx="4820468" cy="2002409"/>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chemeClr val="tx1"/>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7" name="Picture 3" descr="D:\acer\配图\dfe827a4d95212d2baae5647c6ba9a69.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8935191">
                <a:off x="10551560" y="4621847"/>
                <a:ext cx="1518331" cy="133946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6551585" y="4653696"/>
              <a:ext cx="3984171" cy="1475404"/>
            </a:xfrm>
            <a:prstGeom prst="rect">
              <a:avLst/>
            </a:prstGeom>
          </p:spPr>
          <p:txBody>
            <a:bodyPr wrap="square">
              <a:spAutoFit/>
            </a:bodyPr>
            <a:lstStyle/>
            <a:p>
              <a:pPr algn="just">
                <a:lnSpc>
                  <a:spcPct val="107000"/>
                </a:lnSpc>
                <a:spcAft>
                  <a:spcPts val="800"/>
                </a:spcAft>
              </a:pPr>
              <a:r>
                <a:rPr lang="nl-NL" sz="2800" b="1" dirty="0" smtClean="0">
                  <a:latin typeface="Cambria" panose="02040503050406030204" pitchFamily="18" charset="0"/>
                  <a:ea typeface="Cambria" panose="02040503050406030204" pitchFamily="18" charset="0"/>
                  <a:cs typeface="Times New Roman" panose="02020603050405020304" pitchFamily="18" charset="0"/>
                </a:rPr>
                <a:t>Một </a:t>
              </a:r>
              <a:r>
                <a:rPr lang="nl-NL" sz="2800" b="1" dirty="0">
                  <a:latin typeface="Cambria" panose="02040503050406030204" pitchFamily="18" charset="0"/>
                  <a:ea typeface="Cambria" panose="02040503050406030204" pitchFamily="18" charset="0"/>
                  <a:cs typeface="Times New Roman" panose="02020603050405020304" pitchFamily="18" charset="0"/>
                </a:rPr>
                <a:t>làng quê ở miền biển, có cây dừa, biển cả mênh </a:t>
              </a:r>
              <a:r>
                <a:rPr lang="nl-NL" sz="2800" b="1" dirty="0" smtClean="0">
                  <a:latin typeface="Cambria" panose="02040503050406030204" pitchFamily="18" charset="0"/>
                  <a:ea typeface="Cambria" panose="02040503050406030204" pitchFamily="18" charset="0"/>
                  <a:cs typeface="Times New Roman" panose="02020603050405020304" pitchFamily="18" charset="0"/>
                </a:rPr>
                <a:t>mông</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581877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0" y="421303"/>
            <a:ext cx="13375783" cy="5316173"/>
          </a:xfrm>
          <a:prstGeom prst="rect">
            <a:avLst/>
          </a:prstGeom>
        </p:spPr>
      </p:pic>
    </p:spTree>
    <p:extLst>
      <p:ext uri="{BB962C8B-B14F-4D97-AF65-F5344CB8AC3E}">
        <p14:creationId xmlns:p14="http://schemas.microsoft.com/office/powerpoint/2010/main" val="2924578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543</Words>
  <Application>Microsoft Office PowerPoint</Application>
  <PresentationFormat>Widescreen</PresentationFormat>
  <Paragraphs>53</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Cambria</vt:lpstr>
      <vt:lpstr>SVN-Bira</vt:lpstr>
      <vt:lpstr>Times New Roman</vt:lpstr>
      <vt:lpstr>字魂59号-创粗黑</vt:lpstr>
      <vt:lpstr>等线</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VNPC</cp:lastModifiedBy>
  <cp:revision>46</cp:revision>
  <dcterms:created xsi:type="dcterms:W3CDTF">2023-03-17T14:06:21Z</dcterms:created>
  <dcterms:modified xsi:type="dcterms:W3CDTF">2023-03-24T07:08:17Z</dcterms:modified>
</cp:coreProperties>
</file>