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2"/>
  </p:notesMasterIdLst>
  <p:sldIdLst>
    <p:sldId id="256" r:id="rId3"/>
    <p:sldId id="257" r:id="rId4"/>
    <p:sldId id="258" r:id="rId5"/>
    <p:sldId id="260" r:id="rId6"/>
    <p:sldId id="279" r:id="rId7"/>
    <p:sldId id="262" r:id="rId8"/>
    <p:sldId id="263" r:id="rId9"/>
    <p:sldId id="280" r:id="rId10"/>
    <p:sldId id="281" r:id="rId11"/>
    <p:sldId id="282" r:id="rId12"/>
    <p:sldId id="283" r:id="rId13"/>
    <p:sldId id="269" r:id="rId14"/>
    <p:sldId id="268" r:id="rId15"/>
    <p:sldId id="284" r:id="rId16"/>
    <p:sldId id="270" r:id="rId17"/>
    <p:sldId id="285" r:id="rId18"/>
    <p:sldId id="271" r:id="rId19"/>
    <p:sldId id="286"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8FD9-DF59-4E6F-A959-9D275807D237}"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11A8-E581-4F0F-B65E-13C09A9E328E}" type="slidenum">
              <a:rPr lang="en-US" smtClean="0"/>
              <a:t>‹#›</a:t>
            </a:fld>
            <a:endParaRPr lang="en-US"/>
          </a:p>
        </p:txBody>
      </p:sp>
    </p:spTree>
    <p:extLst>
      <p:ext uri="{BB962C8B-B14F-4D97-AF65-F5344CB8AC3E}">
        <p14:creationId xmlns:p14="http://schemas.microsoft.com/office/powerpoint/2010/main" val="8077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0686274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2880678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190117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7578885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508932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22143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357273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5737566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14716119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154399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97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6369529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418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92258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13394802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42390926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7636222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735234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4066744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81584289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0977678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6367467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6662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5B6877-7B75-D74C-EF85-3F2F07557F2E}"/>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FFFF">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746923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123453"/>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38" name="TextBox 37">
            <a:extLst>
              <a:ext uri="{FF2B5EF4-FFF2-40B4-BE49-F238E27FC236}">
                <a16:creationId xmlns:a16="http://schemas.microsoft.com/office/drawing/2014/main" id="{D7988FD3-586C-44B9-69F2-C792DD211C4F}"/>
              </a:ext>
            </a:extLst>
          </p:cNvPr>
          <p:cNvSpPr txBox="1"/>
          <p:nvPr/>
        </p:nvSpPr>
        <p:spPr>
          <a:xfrm>
            <a:off x="4765612" y="1629728"/>
            <a:ext cx="34701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Đạo</a:t>
            </a:r>
            <a:r>
              <a:rPr kumimoji="0" lang="en-US" sz="5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 </a:t>
            </a:r>
            <a:r>
              <a:rPr kumimoji="0" lang="en-US" sz="5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đức</a:t>
            </a:r>
            <a:r>
              <a:rPr kumimoji="0" lang="en-US" sz="5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 3</a:t>
            </a:r>
            <a:endParaRPr kumimoji="0" lang="vi-VN" sz="5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endParaRPr>
          </a:p>
        </p:txBody>
      </p:sp>
      <p:sp>
        <p:nvSpPr>
          <p:cNvPr id="39" name="TextBox 38">
            <a:extLst>
              <a:ext uri="{FF2B5EF4-FFF2-40B4-BE49-F238E27FC236}">
                <a16:creationId xmlns:a16="http://schemas.microsoft.com/office/drawing/2014/main" id="{D784A2F7-DB6C-0DB5-DFDD-87E9CA5DF90A}"/>
              </a:ext>
            </a:extLst>
          </p:cNvPr>
          <p:cNvSpPr txBox="1"/>
          <p:nvPr/>
        </p:nvSpPr>
        <p:spPr>
          <a:xfrm>
            <a:off x="8417025" y="5873572"/>
            <a:ext cx="538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9Slide05 Bodega Script" pitchFamily="2" charset="-93"/>
                <a:ea typeface="思源黑体 CN"/>
                <a:cs typeface="#9Slide05 Bodega Script" pitchFamily="2" charset="-93"/>
              </a:rPr>
              <a:t>Tiết</a:t>
            </a:r>
            <a:r>
              <a:rPr kumimoji="0" lang="en-US" sz="4800" b="1" i="0" u="none" strike="noStrike" kern="1200" cap="none" spc="0" normalizeH="0" baseline="0" noProof="0" dirty="0">
                <a:ln>
                  <a:noFill/>
                </a:ln>
                <a:effectLst/>
                <a:uLnTx/>
                <a:uFillTx/>
                <a:latin typeface="#9Slide05 Bodega Script" pitchFamily="2" charset="-93"/>
                <a:ea typeface="思源黑体 CN"/>
                <a:cs typeface="#9Slide05 Bodega Script" pitchFamily="2" charset="-93"/>
              </a:rPr>
              <a:t> 1</a:t>
            </a:r>
            <a:endParaRPr kumimoji="0" lang="vi-VN" sz="4800" b="1" i="0" u="none" strike="noStrike" kern="1200" cap="none" spc="0" normalizeH="0" baseline="0" noProof="0" dirty="0">
              <a:ln>
                <a:noFill/>
              </a:ln>
              <a:effectLst/>
              <a:uLnTx/>
              <a:uFillTx/>
              <a:latin typeface="#9Slide05 Bodega Script" pitchFamily="2" charset="-93"/>
              <a:ea typeface="思源黑体 CN"/>
              <a:cs typeface="#9Slide05 Bodega Script" pitchFamily="2" charset="-93"/>
            </a:endParaRPr>
          </a:p>
        </p:txBody>
      </p:sp>
      <p:sp>
        <p:nvSpPr>
          <p:cNvPr id="12" name="TextBox 11">
            <a:extLst>
              <a:ext uri="{FF2B5EF4-FFF2-40B4-BE49-F238E27FC236}">
                <a16:creationId xmlns:a16="http://schemas.microsoft.com/office/drawing/2014/main" id="{D784A2F7-DB6C-0DB5-DFDD-87E9CA5DF90A}"/>
              </a:ext>
            </a:extLst>
          </p:cNvPr>
          <p:cNvSpPr txBox="1"/>
          <p:nvPr/>
        </p:nvSpPr>
        <p:spPr>
          <a:xfrm>
            <a:off x="2056354" y="2491502"/>
            <a:ext cx="888865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smtClean="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rPr>
              <a:t>XỬ</a:t>
            </a:r>
            <a:r>
              <a:rPr kumimoji="0" lang="en-US" sz="11500" b="1" i="0" u="none" strike="noStrike" kern="1200" cap="none" spc="0" normalizeH="0" noProof="0" dirty="0" smtClean="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rPr>
              <a:t> LÍ BẤT HÒA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baseline="0" dirty="0" smtClean="0">
                <a:ln w="28575">
                  <a:solidFill>
                    <a:schemeClr val="tx1"/>
                  </a:solidFill>
                  <a:prstDash val="solid"/>
                </a:ln>
                <a:solidFill>
                  <a:schemeClr val="accent4">
                    <a:lumMod val="60000"/>
                    <a:lumOff val="40000"/>
                  </a:schemeClr>
                </a:solidFill>
                <a:latin typeface="#9Slide05 Claudia" pitchFamily="2" charset="0"/>
                <a:ea typeface="思源黑体 CN"/>
                <a:cs typeface="#9Slide05 Bodega Script" pitchFamily="2" charset="-93"/>
              </a:rPr>
              <a:t>VỚI</a:t>
            </a:r>
            <a:r>
              <a:rPr lang="en-US" sz="11500" b="1" dirty="0" smtClean="0">
                <a:ln w="28575">
                  <a:solidFill>
                    <a:schemeClr val="tx1"/>
                  </a:solidFill>
                  <a:prstDash val="solid"/>
                </a:ln>
                <a:solidFill>
                  <a:schemeClr val="accent4">
                    <a:lumMod val="60000"/>
                    <a:lumOff val="40000"/>
                  </a:schemeClr>
                </a:solidFill>
                <a:latin typeface="#9Slide05 Claudia" pitchFamily="2" charset="0"/>
                <a:ea typeface="思源黑体 CN"/>
                <a:cs typeface="#9Slide05 Bodega Script" pitchFamily="2" charset="-93"/>
              </a:rPr>
              <a:t> BẠN BÈ</a:t>
            </a:r>
            <a:endParaRPr kumimoji="0" lang="vi-VN" sz="11500" b="1" i="0" u="none" strike="noStrike" kern="1200" cap="none" spc="0" normalizeH="0" baseline="0" noProof="0" dirty="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endParaRPr>
          </a:p>
        </p:txBody>
      </p:sp>
      <p:sp>
        <p:nvSpPr>
          <p:cNvPr id="2" name="Rectangle 1"/>
          <p:cNvSpPr/>
          <p:nvPr/>
        </p:nvSpPr>
        <p:spPr>
          <a:xfrm>
            <a:off x="1092262" y="422483"/>
            <a:ext cx="10060639" cy="923330"/>
          </a:xfrm>
          <a:prstGeom prst="rect">
            <a:avLst/>
          </a:prstGeom>
          <a:noFill/>
        </p:spPr>
        <p:txBody>
          <a:bodyPr wrap="none" lIns="91440" tIns="45720" rIns="91440" bIns="45720">
            <a:spAutoFit/>
          </a:bodyPr>
          <a:lstStyle/>
          <a:p>
            <a:pPr algn="ctr"/>
            <a:r>
              <a:rPr lang="vi-VN"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Thứ...ngày...tháng....năm 2023</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50804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6" presetClass="entr" presetSubtype="21"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41050" y="393874"/>
            <a:ext cx="7688550" cy="2895684"/>
          </a:xfrm>
          <a:prstGeom prst="rect">
            <a:avLst/>
          </a:prstGeom>
        </p:spPr>
      </p:pic>
      <p:pic>
        <p:nvPicPr>
          <p:cNvPr id="8" name="Picture 7"/>
          <p:cNvPicPr>
            <a:picLocks noChangeAspect="1"/>
          </p:cNvPicPr>
          <p:nvPr/>
        </p:nvPicPr>
        <p:blipFill rotWithShape="1">
          <a:blip r:embed="rId4"/>
          <a:srcRect t="3600" r="49966"/>
          <a:stretch/>
        </p:blipFill>
        <p:spPr>
          <a:xfrm>
            <a:off x="8229600" y="393874"/>
            <a:ext cx="3403651" cy="2895684"/>
          </a:xfrm>
          <a:prstGeom prst="rect">
            <a:avLst/>
          </a:prstGeom>
        </p:spPr>
      </p:pic>
      <p:sp>
        <p:nvSpPr>
          <p:cNvPr id="2" name="Rectangle 1"/>
          <p:cNvSpPr/>
          <p:nvPr/>
        </p:nvSpPr>
        <p:spPr>
          <a:xfrm>
            <a:off x="647534" y="3515975"/>
            <a:ext cx="3330106" cy="2677656"/>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smtClean="0">
                <a:latin typeface="Cambria" panose="02040503050406030204" pitchFamily="18" charset="0"/>
                <a:ea typeface="Cambria" panose="02040503050406030204" pitchFamily="18" charset="0"/>
              </a:rPr>
              <a:t>Tranh 1</a:t>
            </a:r>
            <a:r>
              <a:rPr lang="nl-NL" sz="2400" dirty="0">
                <a:latin typeface="Cambria" panose="02040503050406030204" pitchFamily="18" charset="0"/>
                <a:ea typeface="Cambria" panose="02040503050406030204" pitchFamily="18" charset="0"/>
              </a:rPr>
              <a:t>: Hai bạn đang tranh luận với nhau. Bạn nữ yêu cầu bạn nữ phải theo những gì mình nói. Bạn nữ không đồng ý. Việc đó thể hiện sự bất hòa giữ hai bạn.</a:t>
            </a:r>
            <a:endParaRPr lang="en-US" sz="2400" dirty="0">
              <a:latin typeface="Cambria" panose="02040503050406030204" pitchFamily="18" charset="0"/>
              <a:ea typeface="Cambria" panose="02040503050406030204" pitchFamily="18" charset="0"/>
            </a:endParaRPr>
          </a:p>
        </p:txBody>
      </p:sp>
      <p:sp>
        <p:nvSpPr>
          <p:cNvPr id="3" name="Rectangle 2"/>
          <p:cNvSpPr/>
          <p:nvPr/>
        </p:nvSpPr>
        <p:spPr>
          <a:xfrm>
            <a:off x="4501896" y="3515975"/>
            <a:ext cx="3361944" cy="2308324"/>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a:latin typeface="Cambria" panose="02040503050406030204" pitchFamily="18" charset="0"/>
                <a:ea typeface="Cambria" panose="02040503050406030204" pitchFamily="18" charset="0"/>
              </a:rPr>
              <a:t>Tranh 2: Bạn Nữ yêu cầu bạn không được chơi với Hoa nếu chơi sẽ không chơi cùng. Bạn nữ không đồng ý và vẫn muốn chơi với Hoa.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485631" y="3515975"/>
            <a:ext cx="3147619" cy="2308324"/>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a:latin typeface="Cambria" panose="02040503050406030204" pitchFamily="18" charset="0"/>
                <a:ea typeface="Cambria" panose="02040503050406030204" pitchFamily="18" charset="0"/>
              </a:rPr>
              <a:t>Tranh 3: Bạn nữ bảo bạn nam nói dối nhưng bạn nam khảng định mình không nói dối. Hai bạn </a:t>
            </a:r>
            <a:r>
              <a:rPr lang="nl-NL" sz="2400" dirty="0" smtClean="0">
                <a:latin typeface="Cambria" panose="02040503050406030204" pitchFamily="18" charset="0"/>
                <a:ea typeface="Cambria" panose="02040503050406030204" pitchFamily="18" charset="0"/>
              </a:rPr>
              <a:t>đang </a:t>
            </a:r>
            <a:r>
              <a:rPr lang="nl-NL" sz="2400" dirty="0">
                <a:latin typeface="Cambria" panose="02040503050406030204" pitchFamily="18" charset="0"/>
                <a:ea typeface="Cambria" panose="02040503050406030204" pitchFamily="18" charset="0"/>
              </a:rPr>
              <a:t>bất hòa với nhau</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00213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263639" y="1097280"/>
            <a:ext cx="4674827" cy="3118104"/>
          </a:xfrm>
          <a:prstGeom prst="rect">
            <a:avLst/>
          </a:prstGeom>
        </p:spPr>
      </p:pic>
      <p:pic>
        <p:nvPicPr>
          <p:cNvPr id="13" name="Picture 12"/>
          <p:cNvPicPr>
            <a:picLocks noChangeAspect="1"/>
          </p:cNvPicPr>
          <p:nvPr/>
        </p:nvPicPr>
        <p:blipFill rotWithShape="1">
          <a:blip r:embed="rId4"/>
          <a:srcRect l="49765" t="2211" r="1437" b="1"/>
          <a:stretch/>
        </p:blipFill>
        <p:spPr>
          <a:xfrm>
            <a:off x="1508760" y="1097280"/>
            <a:ext cx="4428431" cy="3118104"/>
          </a:xfrm>
          <a:prstGeom prst="rect">
            <a:avLst/>
          </a:prstGeom>
        </p:spPr>
      </p:pic>
      <p:sp>
        <p:nvSpPr>
          <p:cNvPr id="2" name="Rectangle 1"/>
          <p:cNvSpPr/>
          <p:nvPr/>
        </p:nvSpPr>
        <p:spPr>
          <a:xfrm>
            <a:off x="1508760" y="4367707"/>
            <a:ext cx="4428431" cy="2246769"/>
          </a:xfrm>
          <a:prstGeom prst="rect">
            <a:avLst/>
          </a:prstGeom>
          <a:solidFill>
            <a:srgbClr val="92D050"/>
          </a:solidFill>
          <a:ln w="28575">
            <a:solidFill>
              <a:schemeClr val="tx1"/>
            </a:solidFill>
          </a:ln>
        </p:spPr>
        <p:txBody>
          <a:bodyPr wrap="square">
            <a:spAutoFit/>
          </a:bodyPr>
          <a:lstStyle/>
          <a:p>
            <a:pPr algn="just"/>
            <a:r>
              <a:rPr lang="nl-NL" sz="2800" dirty="0">
                <a:latin typeface="Cambria" panose="02040503050406030204" pitchFamily="18" charset="0"/>
                <a:ea typeface="Cambria" panose="02040503050406030204" pitchFamily="18" charset="0"/>
              </a:rPr>
              <a:t>Tranh 4: Bạn  nữ ghét bạn Nga vì hay nói xấu bạn. Việc làm đó thể hiện việc sự bất hòa, mất đi mối quan hệ tốt bạn bè.</a:t>
            </a:r>
            <a:endParaRPr lang="en-US" sz="2800" dirty="0">
              <a:latin typeface="Cambria" panose="02040503050406030204" pitchFamily="18" charset="0"/>
              <a:ea typeface="Cambria" panose="02040503050406030204" pitchFamily="18" charset="0"/>
            </a:endParaRPr>
          </a:p>
        </p:txBody>
      </p:sp>
      <p:sp>
        <p:nvSpPr>
          <p:cNvPr id="3" name="Rectangle 2"/>
          <p:cNvSpPr/>
          <p:nvPr/>
        </p:nvSpPr>
        <p:spPr>
          <a:xfrm>
            <a:off x="6263639" y="4367707"/>
            <a:ext cx="4674827" cy="1815882"/>
          </a:xfrm>
          <a:prstGeom prst="rect">
            <a:avLst/>
          </a:prstGeom>
          <a:solidFill>
            <a:srgbClr val="92D050"/>
          </a:solidFill>
          <a:ln w="28575">
            <a:solidFill>
              <a:schemeClr val="tx1"/>
            </a:solidFill>
          </a:ln>
        </p:spPr>
        <p:txBody>
          <a:bodyPr wrap="square">
            <a:spAutoFit/>
          </a:bodyPr>
          <a:lstStyle/>
          <a:p>
            <a:pPr algn="just"/>
            <a:r>
              <a:rPr lang="nl-NL" sz="2800" dirty="0">
                <a:latin typeface="Cambria" panose="02040503050406030204" pitchFamily="18" charset="0"/>
                <a:ea typeface="Cambria" panose="02040503050406030204" pitchFamily="18" charset="0"/>
              </a:rPr>
              <a:t>Tranh 5: Bạn không cho bạn nói sư thật là mình làm </a:t>
            </a:r>
            <a:r>
              <a:rPr lang="nl-NL" sz="2800" dirty="0" smtClean="0">
                <a:latin typeface="Cambria" panose="02040503050406030204" pitchFamily="18" charset="0"/>
                <a:ea typeface="Cambria" panose="02040503050406030204" pitchFamily="18" charset="0"/>
              </a:rPr>
              <a:t>gãy </a:t>
            </a:r>
            <a:r>
              <a:rPr lang="nl-NL" sz="2800" dirty="0">
                <a:latin typeface="Cambria" panose="02040503050406030204" pitchFamily="18" charset="0"/>
                <a:ea typeface="Cambria" panose="02040503050406030204" pitchFamily="18" charset="0"/>
              </a:rPr>
              <a:t>thước của bạn Huệ. Việc làm đó thể hiện tính nói dối.</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16475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709236" y="1171916"/>
            <a:ext cx="7432664" cy="1938992"/>
          </a:xfrm>
          <a:prstGeom prst="rect">
            <a:avLst/>
          </a:prstGeom>
          <a:noFill/>
        </p:spPr>
        <p:txBody>
          <a:bodyPr wrap="square" rtlCol="0">
            <a:spAutoFit/>
          </a:bodyPr>
          <a:lstStyle/>
          <a:p>
            <a:pPr lvl="0" algn="just"/>
            <a:r>
              <a:rPr lang="nl-NL" sz="4000" dirty="0">
                <a:latin typeface="Cambria" panose="02040503050406030204" pitchFamily="18" charset="0"/>
                <a:ea typeface="Cambria" panose="02040503050406030204" pitchFamily="18" charset="0"/>
              </a:rPr>
              <a:t>Em còn biết những việc làm nào khác thể hiện sự  bất hòa </a:t>
            </a:r>
            <a:r>
              <a:rPr lang="nl-NL" sz="4000" dirty="0" smtClean="0">
                <a:latin typeface="Cambria" panose="02040503050406030204" pitchFamily="18" charset="0"/>
                <a:ea typeface="Cambria" panose="02040503050406030204" pitchFamily="18" charset="0"/>
              </a:rPr>
              <a:t>với </a:t>
            </a:r>
            <a:r>
              <a:rPr lang="nl-NL" sz="4000" dirty="0">
                <a:latin typeface="Cambria" panose="02040503050406030204" pitchFamily="18" charset="0"/>
                <a:ea typeface="Cambria" panose="02040503050406030204" pitchFamily="18" charset="0"/>
              </a:rPr>
              <a:t>bạn </a:t>
            </a:r>
            <a:r>
              <a:rPr lang="nl-NL" sz="4000" dirty="0" smtClean="0">
                <a:latin typeface="Cambria" panose="02040503050406030204" pitchFamily="18" charset="0"/>
                <a:ea typeface="Cambria" panose="02040503050406030204" pitchFamily="18" charset="0"/>
              </a:rPr>
              <a:t>bè nữa không?</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3834384" y="3468052"/>
            <a:ext cx="7385304" cy="1077218"/>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VD: Bạn không trực nhật lớp nhưng không cho bạn nói với cô giáo chủ nhiệm</a:t>
            </a:r>
            <a:endParaRPr lang="en-US" sz="32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1193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565380" y="169160"/>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496979"/>
            <a:ext cx="10221776" cy="1109340"/>
          </a:xfrm>
          <a:prstGeom prst="rect">
            <a:avLst/>
          </a:prstGeom>
        </p:spPr>
      </p:pic>
      <p:sp>
        <p:nvSpPr>
          <p:cNvPr id="16" name="Rectangle: Rounded Corners 15">
            <a:extLst>
              <a:ext uri="{FF2B5EF4-FFF2-40B4-BE49-F238E27FC236}">
                <a16:creationId xmlns:a16="http://schemas.microsoft.com/office/drawing/2014/main" id="{EF0E8057-ACDD-E0E0-FBB9-6F9E1B9D0C7F}"/>
              </a:ext>
            </a:extLst>
          </p:cNvPr>
          <p:cNvSpPr/>
          <p:nvPr/>
        </p:nvSpPr>
        <p:spPr>
          <a:xfrm>
            <a:off x="859363" y="1779945"/>
            <a:ext cx="7936294" cy="4137255"/>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832A79E-8104-DC54-E157-949FD2192D5C}"/>
              </a:ext>
            </a:extLst>
          </p:cNvPr>
          <p:cNvSpPr txBox="1"/>
          <p:nvPr/>
        </p:nvSpPr>
        <p:spPr>
          <a:xfrm>
            <a:off x="1160467" y="1919009"/>
            <a:ext cx="7432664" cy="3785652"/>
          </a:xfrm>
          <a:prstGeom prst="rect">
            <a:avLst/>
          </a:prstGeom>
          <a:noFill/>
        </p:spPr>
        <p:txBody>
          <a:bodyPr wrap="square" rtlCol="0">
            <a:spAutoFit/>
          </a:bodyPr>
          <a:lstStyle/>
          <a:p>
            <a:pPr lvl="0" algn="just"/>
            <a:r>
              <a:rPr lang="nl-NL" sz="4800" dirty="0">
                <a:latin typeface="Cambria" panose="02040503050406030204" pitchFamily="18" charset="0"/>
                <a:ea typeface="Cambria" panose="02040503050406030204" pitchFamily="18" charset="0"/>
              </a:rPr>
              <a:t>Bạn bè cần phải hòa hợp với nhau, các em cũng cần phân biệt việc tốt việc xấu, không nên làm những việc xấu </a:t>
            </a:r>
            <a:r>
              <a:rPr lang="nl-NL" sz="4800" dirty="0" smtClean="0">
                <a:latin typeface="Cambria" panose="02040503050406030204" pitchFamily="18" charset="0"/>
                <a:ea typeface="Cambria" panose="02040503050406030204" pitchFamily="18" charset="0"/>
              </a:rPr>
              <a:t>để </a:t>
            </a:r>
            <a:r>
              <a:rPr lang="nl-NL" sz="4800" dirty="0">
                <a:latin typeface="Cambria" panose="02040503050406030204" pitchFamily="18" charset="0"/>
                <a:ea typeface="Cambria" panose="02040503050406030204" pitchFamily="18" charset="0"/>
              </a:rPr>
              <a:t>bất hòa với bạn bè</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35701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0" y="96520"/>
            <a:ext cx="12356465" cy="6664960"/>
            <a:chOff x="0" y="389"/>
            <a:chExt cx="19459" cy="1049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274" y="389"/>
              <a:ext cx="19185" cy="9129"/>
            </a:xfrm>
            <a:prstGeom prst="rect">
              <a:avLst/>
            </a:prstGeom>
          </p:spPr>
        </p:pic>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5"/>
          <a:srcRect/>
          <a:stretch>
            <a:fillRect/>
          </a:stretch>
        </p:blipFill>
        <p:spPr>
          <a:xfrm>
            <a:off x="8157955" y="1459048"/>
            <a:ext cx="4453663" cy="4453663"/>
          </a:xfrm>
          <a:prstGeom prst="rect">
            <a:avLst/>
          </a:prstGeom>
        </p:spPr>
      </p:pic>
      <p:sp>
        <p:nvSpPr>
          <p:cNvPr id="5" name="TextBox 4">
            <a:extLst>
              <a:ext uri="{FF2B5EF4-FFF2-40B4-BE49-F238E27FC236}">
                <a16:creationId xmlns:a16="http://schemas.microsoft.com/office/drawing/2014/main" id="{C4AC0BBA-FB07-F7C3-39B9-1B64900CAF8D}"/>
              </a:ext>
            </a:extLst>
          </p:cNvPr>
          <p:cNvSpPr txBox="1"/>
          <p:nvPr/>
        </p:nvSpPr>
        <p:spPr>
          <a:xfrm>
            <a:off x="906763" y="652458"/>
            <a:ext cx="10431798" cy="1261884"/>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ích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hòa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bè</a:t>
            </a:r>
            <a:r>
              <a:rPr lang="en-US" sz="36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7281E6E-E22F-F3A9-C02B-79A21FCE9A57}"/>
              </a:ext>
            </a:extLst>
          </p:cNvPr>
          <p:cNvSpPr txBox="1"/>
          <p:nvPr/>
        </p:nvSpPr>
        <p:spPr>
          <a:xfrm>
            <a:off x="906763" y="2348646"/>
            <a:ext cx="8498494" cy="646331"/>
          </a:xfrm>
          <a:prstGeom prst="rect">
            <a:avLst/>
          </a:prstGeom>
          <a:noFill/>
        </p:spPr>
        <p:txBody>
          <a:bodyPr wrap="square" rtlCol="0">
            <a:spAutoFit/>
          </a:bodyPr>
          <a:lstStyle/>
          <a:p>
            <a:pPr lvl="0"/>
            <a:r>
              <a:rPr lang="en-US" sz="3600" b="1" dirty="0" err="1">
                <a:solidFill>
                  <a:srgbClr val="C00000"/>
                </a:solidFill>
                <a:latin typeface="Cambria" panose="02040503050406030204" pitchFamily="18" charset="0"/>
                <a:ea typeface="Cambria" panose="02040503050406030204" pitchFamily="18" charset="0"/>
              </a:rPr>
              <a:t>Đọc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tình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huống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trả</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lời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hỏi</a:t>
            </a:r>
            <a:endParaRPr kumimoji="0" lang="vi-VN" sz="6000" b="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998203" y="3301158"/>
            <a:ext cx="8505534" cy="769441"/>
          </a:xfrm>
          <a:prstGeom prst="rect">
            <a:avLst/>
          </a:prstGeom>
          <a:solidFill>
            <a:schemeClr val="accent1">
              <a:lumMod val="75000"/>
            </a:schemeClr>
          </a:solidFill>
        </p:spPr>
        <p:txBody>
          <a:bodyPr wrap="none">
            <a:spAutoFit/>
          </a:bodyPr>
          <a:lstStyle/>
          <a:p>
            <a:r>
              <a:rPr lang="en-US" sz="4400" dirty="0" err="1">
                <a:solidFill>
                  <a:schemeClr val="bg1"/>
                </a:solidFill>
                <a:latin typeface="Cambria" panose="02040503050406030204" pitchFamily="18" charset="0"/>
                <a:ea typeface="Cambria" panose="02040503050406030204" pitchFamily="18" charset="0"/>
              </a:rPr>
              <a:t>Các</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bạn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đã</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làm</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gì</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để</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xử</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lý</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bất</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hòa</a:t>
            </a:r>
            <a:r>
              <a:rPr lang="en-US" sz="4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71802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61897" y="369435"/>
            <a:ext cx="9438335" cy="6256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4254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6124" y="969264"/>
            <a:ext cx="9589487" cy="4672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74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166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20" y="857568"/>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625151" y="4657968"/>
            <a:ext cx="7936294" cy="150544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2578239" y="137234"/>
            <a:ext cx="11236276" cy="646331"/>
          </a:xfrm>
          <a:prstGeom prst="rect">
            <a:avLst/>
          </a:prstGeom>
          <a:noFill/>
        </p:spPr>
        <p:txBody>
          <a:bodyPr wrap="square" rtlCol="0">
            <a:spAutoFit/>
          </a:bodyPr>
          <a:lstStyle/>
          <a:p>
            <a:r>
              <a:rPr lang="en-US" sz="3600" b="1" dirty="0" err="1" smtClean="0">
                <a:solidFill>
                  <a:schemeClr val="accent1">
                    <a:lumMod val="75000"/>
                  </a:schemeClr>
                </a:solidFill>
                <a:latin typeface="Cambria" panose="02040503050406030204" pitchFamily="18" charset="0"/>
                <a:ea typeface="Cambria" panose="02040503050406030204" pitchFamily="18" charset="0"/>
              </a:rPr>
              <a:t>Các</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bạn</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đã</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làm</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gì</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để</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xử</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lý</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bất</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hòa</a:t>
            </a:r>
            <a:r>
              <a:rPr lang="en-US" sz="3600" b="1" dirty="0" smtClean="0">
                <a:solidFill>
                  <a:schemeClr val="accent1">
                    <a:lumMod val="75000"/>
                  </a:schemeClr>
                </a:solidFill>
                <a:latin typeface="Cambria" panose="02040503050406030204" pitchFamily="18" charset="0"/>
                <a:ea typeface="Cambria" panose="02040503050406030204" pitchFamily="18" charset="0"/>
              </a:rPr>
              <a:t>?</a:t>
            </a:r>
            <a:endParaRPr lang="en-US" sz="3600" b="1" dirty="0">
              <a:solidFill>
                <a:schemeClr val="accent1">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983C02D-FCBA-B795-CF87-B62708606718}"/>
              </a:ext>
            </a:extLst>
          </p:cNvPr>
          <p:cNvSpPr txBox="1"/>
          <p:nvPr/>
        </p:nvSpPr>
        <p:spPr>
          <a:xfrm>
            <a:off x="3681316" y="4741904"/>
            <a:ext cx="782396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Hà</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Mai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hòa</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gắn</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ba</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a:blip r:embed="rId5"/>
          <a:stretch>
            <a:fillRect/>
          </a:stretch>
        </p:blipFill>
        <p:spPr>
          <a:xfrm>
            <a:off x="4346202" y="1000888"/>
            <a:ext cx="6732561" cy="3280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1935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166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20" y="857568"/>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625151" y="4657968"/>
            <a:ext cx="7936294" cy="193597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2578239" y="137234"/>
            <a:ext cx="11236276" cy="646331"/>
          </a:xfrm>
          <a:prstGeom prst="rect">
            <a:avLst/>
          </a:prstGeom>
          <a:noFill/>
        </p:spPr>
        <p:txBody>
          <a:bodyPr wrap="square" rtlCol="0">
            <a:spAutoFit/>
          </a:bodyPr>
          <a:lstStyle/>
          <a:p>
            <a:r>
              <a:rPr lang="en-US" sz="3600" b="1" dirty="0" err="1" smtClean="0">
                <a:solidFill>
                  <a:schemeClr val="accent1">
                    <a:lumMod val="75000"/>
                  </a:schemeClr>
                </a:solidFill>
                <a:latin typeface="Cambria" panose="02040503050406030204" pitchFamily="18" charset="0"/>
                <a:ea typeface="Cambria" panose="02040503050406030204" pitchFamily="18" charset="0"/>
              </a:rPr>
              <a:t>Các</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bạn</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đã</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làm</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gì</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để</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xử</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lý</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bất</a:t>
            </a:r>
            <a:r>
              <a:rPr lang="en-US" sz="3600" b="1" dirty="0" smtClean="0">
                <a:solidFill>
                  <a:schemeClr val="accent1">
                    <a:lumMod val="75000"/>
                  </a:schemeClr>
                </a:solidFill>
                <a:latin typeface="Cambria" panose="02040503050406030204" pitchFamily="18" charset="0"/>
                <a:ea typeface="Cambria" panose="02040503050406030204" pitchFamily="18" charset="0"/>
              </a:rPr>
              <a:t> </a:t>
            </a:r>
            <a:r>
              <a:rPr lang="en-US" sz="3600" b="1" dirty="0" err="1" smtClean="0">
                <a:solidFill>
                  <a:schemeClr val="accent1">
                    <a:lumMod val="75000"/>
                  </a:schemeClr>
                </a:solidFill>
                <a:latin typeface="Cambria" panose="02040503050406030204" pitchFamily="18" charset="0"/>
                <a:ea typeface="Cambria" panose="02040503050406030204" pitchFamily="18" charset="0"/>
              </a:rPr>
              <a:t>hòa</a:t>
            </a:r>
            <a:r>
              <a:rPr lang="en-US" sz="3600" b="1" dirty="0" smtClean="0">
                <a:solidFill>
                  <a:schemeClr val="accent1">
                    <a:lumMod val="75000"/>
                  </a:schemeClr>
                </a:solidFill>
                <a:latin typeface="Cambria" panose="02040503050406030204" pitchFamily="18" charset="0"/>
                <a:ea typeface="Cambria" panose="02040503050406030204" pitchFamily="18" charset="0"/>
              </a:rPr>
              <a:t>?</a:t>
            </a:r>
            <a:endParaRPr lang="en-US" sz="3600" b="1" dirty="0">
              <a:solidFill>
                <a:schemeClr val="accent1">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983C02D-FCBA-B795-CF87-B62708606718}"/>
              </a:ext>
            </a:extLst>
          </p:cNvPr>
          <p:cNvSpPr txBox="1"/>
          <p:nvPr/>
        </p:nvSpPr>
        <p:spPr>
          <a:xfrm>
            <a:off x="3681316" y="4741904"/>
            <a:ext cx="782396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An </a:t>
            </a:r>
            <a:r>
              <a:rPr kumimoji="0" lang="en-US" sz="36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kiềm</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chế</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giữ</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bình</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tĩnh</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Hùng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lắng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Hùng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bày</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tỏ</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5"/>
          <a:stretch>
            <a:fillRect/>
          </a:stretch>
        </p:blipFill>
        <p:spPr>
          <a:xfrm>
            <a:off x="4872025" y="1074297"/>
            <a:ext cx="4829759" cy="3201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5765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565380" y="169160"/>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496979"/>
            <a:ext cx="10221776" cy="1109340"/>
          </a:xfrm>
          <a:prstGeom prst="rect">
            <a:avLst/>
          </a:prstGeom>
        </p:spPr>
      </p:pic>
      <p:sp>
        <p:nvSpPr>
          <p:cNvPr id="16" name="Rectangle: Rounded Corners 15">
            <a:extLst>
              <a:ext uri="{FF2B5EF4-FFF2-40B4-BE49-F238E27FC236}">
                <a16:creationId xmlns:a16="http://schemas.microsoft.com/office/drawing/2014/main" id="{EF0E8057-ACDD-E0E0-FBB9-6F9E1B9D0C7F}"/>
              </a:ext>
            </a:extLst>
          </p:cNvPr>
          <p:cNvSpPr/>
          <p:nvPr/>
        </p:nvSpPr>
        <p:spPr>
          <a:xfrm>
            <a:off x="859363" y="1779945"/>
            <a:ext cx="7936294" cy="4137255"/>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832A79E-8104-DC54-E157-949FD2192D5C}"/>
              </a:ext>
            </a:extLst>
          </p:cNvPr>
          <p:cNvSpPr txBox="1"/>
          <p:nvPr/>
        </p:nvSpPr>
        <p:spPr>
          <a:xfrm>
            <a:off x="1160467" y="1919009"/>
            <a:ext cx="7432664" cy="3785652"/>
          </a:xfrm>
          <a:prstGeom prst="rect">
            <a:avLst/>
          </a:prstGeom>
          <a:noFill/>
        </p:spPr>
        <p:txBody>
          <a:bodyPr wrap="square" rtlCol="0">
            <a:spAutoFit/>
          </a:bodyPr>
          <a:lstStyle/>
          <a:p>
            <a:pPr lvl="0" algn="just"/>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bất</a:t>
            </a:r>
            <a:r>
              <a:rPr lang="en-US" sz="4800" dirty="0" smtClean="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hòa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chúng</a:t>
            </a:r>
            <a:r>
              <a:rPr lang="en-US" sz="4800" dirty="0" smtClean="0">
                <a:latin typeface="Cambria" panose="02040503050406030204" pitchFamily="18" charset="0"/>
                <a:ea typeface="Cambria" panose="02040503050406030204" pitchFamily="18" charset="0"/>
              </a:rPr>
              <a:t> ta </a:t>
            </a:r>
            <a:r>
              <a:rPr lang="en-US" sz="4800" dirty="0" err="1" smtClean="0">
                <a:latin typeface="Cambria" panose="02040503050406030204" pitchFamily="18" charset="0"/>
                <a:ea typeface="Cambria" panose="02040503050406030204" pitchFamily="18" charset="0"/>
              </a:rPr>
              <a:t>cần</a:t>
            </a:r>
            <a:r>
              <a:rPr lang="en-US" sz="4800" dirty="0" smtClean="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tĩnh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tỏ</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quan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quyết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được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thuẫn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bè</a:t>
            </a:r>
            <a:r>
              <a:rPr lang="en-US" sz="4800" dirty="0">
                <a:latin typeface="Cambria" panose="02040503050406030204" pitchFamily="18" charset="0"/>
                <a:ea typeface="Cambria" panose="02040503050406030204" pitchFamily="18" charset="0"/>
              </a:rPr>
              <a:t>.</a:t>
            </a:r>
            <a:endParaRPr kumimoji="0" lang="vi-VN" sz="28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873507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sp>
        <p:nvSpPr>
          <p:cNvPr id="8" name="文本框 7"/>
          <p:cNvSpPr txBox="1"/>
          <p:nvPr/>
        </p:nvSpPr>
        <p:spPr>
          <a:xfrm>
            <a:off x="6084570" y="1353975"/>
            <a:ext cx="45801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KHỞI ĐỘNG </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46" name="椭圆 45"/>
          <p:cNvSpPr/>
          <p:nvPr/>
        </p:nvSpPr>
        <p:spPr>
          <a:xfrm>
            <a:off x="5218961" y="1484718"/>
            <a:ext cx="615138" cy="615138"/>
          </a:xfrm>
          <a:prstGeom prst="ellipse">
            <a:avLst/>
          </a:prstGeom>
          <a:solidFill>
            <a:srgbClr val="40938C"/>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p>
        </p:txBody>
      </p:sp>
      <p:sp>
        <p:nvSpPr>
          <p:cNvPr id="40" name="椭圆 39"/>
          <p:cNvSpPr/>
          <p:nvPr/>
        </p:nvSpPr>
        <p:spPr>
          <a:xfrm>
            <a:off x="5371090" y="3274117"/>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02</a:t>
            </a:r>
          </a:p>
        </p:txBody>
      </p:sp>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23" name="Picture 22">
            <a:extLst>
              <a:ext uri="{FF2B5EF4-FFF2-40B4-BE49-F238E27FC236}">
                <a16:creationId xmlns:a16="http://schemas.microsoft.com/office/drawing/2014/main" id="{CF2EA446-F701-22DE-226E-20728BA6D1DA}"/>
              </a:ext>
            </a:extLst>
          </p:cNvPr>
          <p:cNvPicPr>
            <a:picLocks noChangeAspect="1"/>
          </p:cNvPicPr>
          <p:nvPr/>
        </p:nvPicPr>
        <p:blipFill>
          <a:blip r:embed="rId8"/>
          <a:stretch>
            <a:fillRect/>
          </a:stretch>
        </p:blipFill>
        <p:spPr>
          <a:xfrm>
            <a:off x="238454" y="1167078"/>
            <a:ext cx="11191289" cy="1473783"/>
          </a:xfrm>
          <a:prstGeom prst="rect">
            <a:avLst/>
          </a:prstGeom>
        </p:spPr>
      </p:pic>
      <p:sp>
        <p:nvSpPr>
          <p:cNvPr id="25" name="文本框 7">
            <a:extLst>
              <a:ext uri="{FF2B5EF4-FFF2-40B4-BE49-F238E27FC236}">
                <a16:creationId xmlns:a16="http://schemas.microsoft.com/office/drawing/2014/main" id="{9AED6D15-EBA3-859F-9F96-8AB9434B039F}"/>
              </a:ext>
            </a:extLst>
          </p:cNvPr>
          <p:cNvSpPr txBox="1"/>
          <p:nvPr/>
        </p:nvSpPr>
        <p:spPr>
          <a:xfrm>
            <a:off x="6152169" y="3073854"/>
            <a:ext cx="411522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KHÁM PHÁ</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26" name="椭圆 39">
            <a:extLst>
              <a:ext uri="{FF2B5EF4-FFF2-40B4-BE49-F238E27FC236}">
                <a16:creationId xmlns:a16="http://schemas.microsoft.com/office/drawing/2014/main" id="{203E72C0-9B25-5E64-5A07-6BE9CECD324A}"/>
              </a:ext>
            </a:extLst>
          </p:cNvPr>
          <p:cNvSpPr/>
          <p:nvPr/>
        </p:nvSpPr>
        <p:spPr>
          <a:xfrm>
            <a:off x="5371090" y="4626063"/>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03</a:t>
            </a:r>
          </a:p>
        </p:txBody>
      </p:sp>
      <p:sp>
        <p:nvSpPr>
          <p:cNvPr id="27" name="文本框 7">
            <a:extLst>
              <a:ext uri="{FF2B5EF4-FFF2-40B4-BE49-F238E27FC236}">
                <a16:creationId xmlns:a16="http://schemas.microsoft.com/office/drawing/2014/main" id="{D6995978-63C1-98C1-6BE6-C18A35F0A481}"/>
              </a:ext>
            </a:extLst>
          </p:cNvPr>
          <p:cNvSpPr txBox="1"/>
          <p:nvPr/>
        </p:nvSpPr>
        <p:spPr>
          <a:xfrm>
            <a:off x="6205774" y="4425800"/>
            <a:ext cx="38763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VẬN DỤNG</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Tree>
    <p:extLst>
      <p:ext uri="{BB962C8B-B14F-4D97-AF65-F5344CB8AC3E}">
        <p14:creationId xmlns:p14="http://schemas.microsoft.com/office/powerpoint/2010/main" val="401933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strVal val="#ppt_w*0.7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animEffect transition="in" filter="fade">
                                      <p:cBhvr>
                                        <p:cTn id="24" dur="1000"/>
                                        <p:tgtEl>
                                          <p:spTgt spid="4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strVal val="#ppt_w*0.70"/>
                                          </p:val>
                                        </p:tav>
                                        <p:tav tm="100000">
                                          <p:val>
                                            <p:strVal val="#ppt_w"/>
                                          </p:val>
                                        </p:tav>
                                      </p:tavLst>
                                    </p:anim>
                                    <p:anim calcmode="lin" valueType="num">
                                      <p:cBhvr>
                                        <p:cTn id="28" dur="1000" fill="hold"/>
                                        <p:tgtEl>
                                          <p:spTgt spid="40"/>
                                        </p:tgtEl>
                                        <p:attrNameLst>
                                          <p:attrName>ppt_h</p:attrName>
                                        </p:attrNameLst>
                                      </p:cBhvr>
                                      <p:tavLst>
                                        <p:tav tm="0">
                                          <p:val>
                                            <p:strVal val="#ppt_h"/>
                                          </p:val>
                                        </p:tav>
                                        <p:tav tm="100000">
                                          <p:val>
                                            <p:strVal val="#ppt_h"/>
                                          </p:val>
                                        </p:tav>
                                      </p:tavLst>
                                    </p:anim>
                                    <p:animEffect transition="in" filter="fade">
                                      <p:cBhvr>
                                        <p:cTn id="29" dur="10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strVal val="#ppt_w*0.70"/>
                                          </p:val>
                                        </p:tav>
                                        <p:tav tm="100000">
                                          <p:val>
                                            <p:strVal val="#ppt_w"/>
                                          </p:val>
                                        </p:tav>
                                      </p:tavLst>
                                    </p:anim>
                                    <p:anim calcmode="lin" valueType="num">
                                      <p:cBhvr>
                                        <p:cTn id="36" dur="1000" fill="hold"/>
                                        <p:tgtEl>
                                          <p:spTgt spid="26"/>
                                        </p:tgtEl>
                                        <p:attrNameLst>
                                          <p:attrName>ppt_h</p:attrName>
                                        </p:attrNameLst>
                                      </p:cBhvr>
                                      <p:tavLst>
                                        <p:tav tm="0">
                                          <p:val>
                                            <p:strVal val="#ppt_h"/>
                                          </p:val>
                                        </p:tav>
                                        <p:tav tm="100000">
                                          <p:val>
                                            <p:strVal val="#ppt_h"/>
                                          </p:val>
                                        </p:tav>
                                      </p:tavLst>
                                    </p:anim>
                                    <p:animEffect transition="in" filter="fade">
                                      <p:cBhvr>
                                        <p:cTn id="37" dur="10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40" grpId="0" animBg="1"/>
      <p:bldP spid="25"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 y="-202624"/>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endParaRPr kumimoji="0" lang="zh-CN" alt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endParaRP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FE4DB6E9-3EFF-0660-5DB7-C6759B8F6FDF}"/>
              </a:ext>
            </a:extLst>
          </p:cNvPr>
          <p:cNvPicPr>
            <a:picLocks noChangeAspect="1"/>
          </p:cNvPicPr>
          <p:nvPr/>
        </p:nvPicPr>
        <p:blipFill>
          <a:blip r:embed="rId6"/>
          <a:stretch>
            <a:fillRect/>
          </a:stretch>
        </p:blipFill>
        <p:spPr>
          <a:xfrm>
            <a:off x="2841262" y="2401513"/>
            <a:ext cx="14374116" cy="1914523"/>
          </a:xfrm>
          <a:prstGeom prst="rect">
            <a:avLst/>
          </a:prstGeom>
        </p:spPr>
      </p:pic>
    </p:spTree>
    <p:extLst>
      <p:ext uri="{BB962C8B-B14F-4D97-AF65-F5344CB8AC3E}">
        <p14:creationId xmlns:p14="http://schemas.microsoft.com/office/powerpoint/2010/main" val="70757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0"/>
            <a:ext cx="12181840" cy="6911340"/>
            <a:chOff x="0" y="0"/>
            <a:chExt cx="19184" cy="10884"/>
          </a:xfrm>
        </p:grpSpPr>
        <p:pic>
          <p:nvPicPr>
            <p:cNvPr id="3" name="图片 2" descr="34"/>
            <p:cNvPicPr>
              <a:picLocks noChangeAspect="1"/>
            </p:cNvPicPr>
            <p:nvPr/>
          </p:nvPicPr>
          <p:blipFill>
            <a:blip r:embed="rId3"/>
            <a:stretch>
              <a:fillRect/>
            </a:stretch>
          </p:blipFill>
          <p:spPr>
            <a:xfrm>
              <a:off x="0" y="5114"/>
              <a:ext cx="19185" cy="5771"/>
            </a:xfrm>
            <a:prstGeom prst="rect">
              <a:avLst/>
            </a:prstGeom>
          </p:spPr>
        </p:pic>
        <p:sp>
          <p:nvSpPr>
            <p:cNvPr id="8" name="矩形 7"/>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8" descr="35"/>
            <p:cNvPicPr>
              <a:picLocks noChangeAspect="1"/>
            </p:cNvPicPr>
            <p:nvPr/>
          </p:nvPicPr>
          <p:blipFill>
            <a:blip r:embed="rId4"/>
            <a:stretch>
              <a:fillRect/>
            </a:stretch>
          </p:blipFill>
          <p:spPr>
            <a:xfrm>
              <a:off x="0" y="0"/>
              <a:ext cx="19185" cy="9129"/>
            </a:xfrm>
            <a:prstGeom prst="rect">
              <a:avLst/>
            </a:prstGeom>
          </p:spPr>
        </p:pic>
      </p:grpSp>
      <p:pic>
        <p:nvPicPr>
          <p:cNvPr id="10" name="图片 9" descr="千库网_儿童节安全教育上下楼梯_元素编号13099685"/>
          <p:cNvPicPr>
            <a:picLocks noChangeAspect="1"/>
          </p:cNvPicPr>
          <p:nvPr/>
        </p:nvPicPr>
        <p:blipFill>
          <a:blip r:embed="rId5"/>
          <a:stretch>
            <a:fillRect/>
          </a:stretch>
        </p:blipFill>
        <p:spPr>
          <a:xfrm>
            <a:off x="8207783" y="978915"/>
            <a:ext cx="3212918" cy="4818000"/>
          </a:xfrm>
          <a:prstGeom prst="rect">
            <a:avLst/>
          </a:prstGeom>
        </p:spPr>
      </p:pic>
      <p:sp>
        <p:nvSpPr>
          <p:cNvPr id="23" name="TextBox 22">
            <a:extLst>
              <a:ext uri="{FF2B5EF4-FFF2-40B4-BE49-F238E27FC236}">
                <a16:creationId xmlns:a16="http://schemas.microsoft.com/office/drawing/2014/main" id="{6F0CD862-A511-8E92-80C4-7C497518471E}"/>
              </a:ext>
            </a:extLst>
          </p:cNvPr>
          <p:cNvSpPr txBox="1"/>
          <p:nvPr/>
        </p:nvSpPr>
        <p:spPr>
          <a:xfrm>
            <a:off x="811258" y="1383169"/>
            <a:ext cx="7180216" cy="1446550"/>
          </a:xfrm>
          <a:prstGeom prst="rect">
            <a:avLst/>
          </a:prstGeom>
          <a:noFill/>
        </p:spPr>
        <p:txBody>
          <a:bodyPr wrap="square" rtlCol="0">
            <a:spAutoFit/>
          </a:bodyPr>
          <a:lstStyle/>
          <a:p>
            <a:pPr marL="571500" lvl="0" indent="-571500">
              <a:buFont typeface="Arial" panose="020B0604020202020204" pitchFamily="34" charset="0"/>
              <a:buChar char="•"/>
            </a:pPr>
            <a:r>
              <a:rPr lang="nl-NL" sz="4400" b="1" dirty="0">
                <a:solidFill>
                  <a:srgbClr val="C00000"/>
                </a:solidFill>
                <a:latin typeface="Cambria" panose="02040503050406030204" pitchFamily="18" charset="0"/>
                <a:ea typeface="Cambria" panose="02040503050406030204" pitchFamily="18" charset="0"/>
                <a:cs typeface="Calibri" panose="020F0502020204030204" pitchFamily="34" charset="0"/>
              </a:rPr>
              <a:t>Em và bạn đã từng bất hòa </a:t>
            </a:r>
            <a:r>
              <a:rPr lang="nl-NL" sz="44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chưa?</a:t>
            </a:r>
            <a:endParaRPr kumimoji="0" lang="vi-VN"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3"/>
          <p:cNvSpPr/>
          <p:nvPr/>
        </p:nvSpPr>
        <p:spPr>
          <a:xfrm>
            <a:off x="823981" y="2951709"/>
            <a:ext cx="7872344" cy="769441"/>
          </a:xfrm>
          <a:prstGeom prst="rect">
            <a:avLst/>
          </a:prstGeom>
        </p:spPr>
        <p:txBody>
          <a:bodyPr wrap="square">
            <a:spAutoFit/>
          </a:bodyPr>
          <a:lstStyle/>
          <a:p>
            <a:pPr marL="285750" indent="-285750">
              <a:buFont typeface="Arial" panose="020B0604020202020204" pitchFamily="34" charset="0"/>
              <a:buChar char="•"/>
            </a:pPr>
            <a:r>
              <a:rPr lang="en-US" sz="4400" b="1" dirty="0" smtClean="0">
                <a:solidFill>
                  <a:srgbClr val="C00000"/>
                </a:solidFill>
                <a:latin typeface="Cambria" panose="02040503050406030204" pitchFamily="18" charset="0"/>
                <a:ea typeface="Cambria" panose="02040503050406030204" pitchFamily="18" charset="0"/>
              </a:rPr>
              <a:t>  </a:t>
            </a:r>
            <a:r>
              <a:rPr lang="vi-VN" sz="4400" b="1" dirty="0" smtClean="0">
                <a:solidFill>
                  <a:srgbClr val="C00000"/>
                </a:solidFill>
                <a:latin typeface="Cambria" panose="02040503050406030204" pitchFamily="18" charset="0"/>
                <a:ea typeface="Cambria" panose="02040503050406030204" pitchFamily="18" charset="0"/>
              </a:rPr>
              <a:t>Bất hòa về chuyện gì?</a:t>
            </a:r>
          </a:p>
        </p:txBody>
      </p:sp>
      <p:sp>
        <p:nvSpPr>
          <p:cNvPr id="5" name="Rectangle 4"/>
          <p:cNvSpPr/>
          <p:nvPr/>
        </p:nvSpPr>
        <p:spPr>
          <a:xfrm>
            <a:off x="823981" y="3982463"/>
            <a:ext cx="7172421" cy="1446550"/>
          </a:xfrm>
          <a:prstGeom prst="rect">
            <a:avLst/>
          </a:prstGeom>
        </p:spPr>
        <p:txBody>
          <a:bodyPr wrap="square">
            <a:spAutoFit/>
          </a:bodyPr>
          <a:lstStyle/>
          <a:p>
            <a:pPr marL="285750" indent="-285750">
              <a:buFont typeface="Arial" panose="020B0604020202020204" pitchFamily="34" charset="0"/>
              <a:buChar char="•"/>
            </a:pPr>
            <a:r>
              <a:rPr lang="en-US" sz="4400" b="1" dirty="0" smtClean="0">
                <a:solidFill>
                  <a:srgbClr val="C00000"/>
                </a:solidFill>
                <a:latin typeface="Cambria" panose="02040503050406030204" pitchFamily="18" charset="0"/>
                <a:ea typeface="Cambria" panose="02040503050406030204" pitchFamily="18" charset="0"/>
              </a:rPr>
              <a:t>  </a:t>
            </a:r>
            <a:r>
              <a:rPr lang="vi-VN" sz="4400" b="1" dirty="0" smtClean="0">
                <a:solidFill>
                  <a:srgbClr val="C00000"/>
                </a:solidFill>
                <a:latin typeface="Cambria" panose="02040503050406030204" pitchFamily="18" charset="0"/>
                <a:ea typeface="Cambria" panose="02040503050406030204" pitchFamily="18" charset="0"/>
              </a:rPr>
              <a:t>Em đã xử lý bất hòa đó như thế nào?</a:t>
            </a:r>
            <a:endParaRPr lang="vi-VN"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2078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123453"/>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pic>
        <p:nvPicPr>
          <p:cNvPr id="2" name="Picture 1"/>
          <p:cNvPicPr>
            <a:picLocks noChangeAspect="1"/>
          </p:cNvPicPr>
          <p:nvPr/>
        </p:nvPicPr>
        <p:blipFill>
          <a:blip r:embed="rId6"/>
          <a:stretch>
            <a:fillRect/>
          </a:stretch>
        </p:blipFill>
        <p:spPr>
          <a:xfrm>
            <a:off x="2219960" y="115552"/>
            <a:ext cx="12760034" cy="6279424"/>
          </a:xfrm>
          <a:prstGeom prst="rect">
            <a:avLst/>
          </a:prstGeom>
        </p:spPr>
      </p:pic>
    </p:spTree>
    <p:extLst>
      <p:ext uri="{BB962C8B-B14F-4D97-AF65-F5344CB8AC3E}">
        <p14:creationId xmlns:p14="http://schemas.microsoft.com/office/powerpoint/2010/main" val="1185692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cxnSp>
        <p:nvCxnSpPr>
          <p:cNvPr id="20" name="直接连接符 19"/>
          <p:cNvCxnSpPr/>
          <p:nvPr/>
        </p:nvCxnSpPr>
        <p:spPr>
          <a:xfrm>
            <a:off x="2841262" y="3756388"/>
            <a:ext cx="6665595" cy="0"/>
          </a:xfrm>
          <a:prstGeom prst="line">
            <a:avLst/>
          </a:prstGeom>
          <a:ln w="254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2</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7B559214-E066-A66F-BCE0-20576CBE3669}"/>
              </a:ext>
            </a:extLst>
          </p:cNvPr>
          <p:cNvPicPr>
            <a:picLocks noChangeAspect="1"/>
          </p:cNvPicPr>
          <p:nvPr/>
        </p:nvPicPr>
        <p:blipFill>
          <a:blip r:embed="rId6"/>
          <a:stretch>
            <a:fillRect/>
          </a:stretch>
        </p:blipFill>
        <p:spPr>
          <a:xfrm>
            <a:off x="2456388" y="2332358"/>
            <a:ext cx="16270318" cy="2005144"/>
          </a:xfrm>
          <a:prstGeom prst="rect">
            <a:avLst/>
          </a:prstGeom>
        </p:spPr>
      </p:pic>
    </p:spTree>
    <p:extLst>
      <p:ext uri="{BB962C8B-B14F-4D97-AF65-F5344CB8AC3E}">
        <p14:creationId xmlns:p14="http://schemas.microsoft.com/office/powerpoint/2010/main" val="1085731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0" y="96520"/>
            <a:ext cx="12356465" cy="6664960"/>
            <a:chOff x="0" y="389"/>
            <a:chExt cx="19459" cy="1049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274" y="389"/>
              <a:ext cx="19185" cy="9129"/>
            </a:xfrm>
            <a:prstGeom prst="rect">
              <a:avLst/>
            </a:prstGeom>
          </p:spPr>
        </p:pic>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5"/>
          <a:srcRect/>
          <a:stretch>
            <a:fillRect/>
          </a:stretch>
        </p:blipFill>
        <p:spPr>
          <a:xfrm>
            <a:off x="8157955" y="1459048"/>
            <a:ext cx="4453663" cy="4453663"/>
          </a:xfrm>
          <a:prstGeom prst="rect">
            <a:avLst/>
          </a:prstGeom>
        </p:spPr>
      </p:pic>
      <p:sp>
        <p:nvSpPr>
          <p:cNvPr id="30" name="任意多边形: 形状 29"/>
          <p:cNvSpPr/>
          <p:nvPr/>
        </p:nvSpPr>
        <p:spPr>
          <a:xfrm rot="5400000">
            <a:off x="4609141" y="-3103933"/>
            <a:ext cx="1395184" cy="9125962"/>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5" name="TextBox 4">
            <a:extLst>
              <a:ext uri="{FF2B5EF4-FFF2-40B4-BE49-F238E27FC236}">
                <a16:creationId xmlns:a16="http://schemas.microsoft.com/office/drawing/2014/main" id="{C4AC0BBA-FB07-F7C3-39B9-1B64900CAF8D}"/>
              </a:ext>
            </a:extLst>
          </p:cNvPr>
          <p:cNvSpPr txBox="1"/>
          <p:nvPr/>
        </p:nvSpPr>
        <p:spPr>
          <a:xfrm>
            <a:off x="906763" y="858883"/>
            <a:ext cx="8498494" cy="1323439"/>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1: </a:t>
            </a:r>
            <a:r>
              <a:rPr lang="nl-NL" sz="4000" b="1" dirty="0">
                <a:latin typeface="Cambria" panose="02040503050406030204" pitchFamily="18" charset="0"/>
                <a:ea typeface="Cambria" panose="02040503050406030204" pitchFamily="18" charset="0"/>
              </a:rPr>
              <a:t>Tìm hiểu một số biểu hiện của việc bất hòa với bạn bè</a:t>
            </a:r>
            <a:endParaRPr lang="en-US" sz="4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7281E6E-E22F-F3A9-C02B-79A21FCE9A57}"/>
              </a:ext>
            </a:extLst>
          </p:cNvPr>
          <p:cNvSpPr txBox="1"/>
          <p:nvPr/>
        </p:nvSpPr>
        <p:spPr>
          <a:xfrm>
            <a:off x="743752" y="2421526"/>
            <a:ext cx="8498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8091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94422" y="393874"/>
            <a:ext cx="6802743" cy="2822532"/>
          </a:xfrm>
          <a:prstGeom prst="rect">
            <a:avLst/>
          </a:prstGeom>
        </p:spPr>
      </p:pic>
      <p:pic>
        <p:nvPicPr>
          <p:cNvPr id="8" name="Picture 7"/>
          <p:cNvPicPr>
            <a:picLocks noChangeAspect="1"/>
          </p:cNvPicPr>
          <p:nvPr/>
        </p:nvPicPr>
        <p:blipFill rotWithShape="1">
          <a:blip r:embed="rId4"/>
          <a:srcRect t="3600" r="49966"/>
          <a:stretch/>
        </p:blipFill>
        <p:spPr>
          <a:xfrm>
            <a:off x="7697165" y="393874"/>
            <a:ext cx="3403651" cy="2822532"/>
          </a:xfrm>
          <a:prstGeom prst="rect">
            <a:avLst/>
          </a:prstGeom>
        </p:spPr>
      </p:pic>
      <p:pic>
        <p:nvPicPr>
          <p:cNvPr id="10" name="Picture 9"/>
          <p:cNvPicPr>
            <a:picLocks noChangeAspect="1"/>
          </p:cNvPicPr>
          <p:nvPr/>
        </p:nvPicPr>
        <p:blipFill>
          <a:blip r:embed="rId5"/>
          <a:stretch>
            <a:fillRect/>
          </a:stretch>
        </p:blipFill>
        <p:spPr>
          <a:xfrm>
            <a:off x="5196527" y="3337560"/>
            <a:ext cx="5001276" cy="3118104"/>
          </a:xfrm>
          <a:prstGeom prst="rect">
            <a:avLst/>
          </a:prstGeom>
        </p:spPr>
      </p:pic>
      <p:pic>
        <p:nvPicPr>
          <p:cNvPr id="13" name="Picture 12"/>
          <p:cNvPicPr>
            <a:picLocks noChangeAspect="1"/>
          </p:cNvPicPr>
          <p:nvPr/>
        </p:nvPicPr>
        <p:blipFill rotWithShape="1">
          <a:blip r:embed="rId4"/>
          <a:srcRect l="49765" t="2211" r="1437" b="1"/>
          <a:stretch/>
        </p:blipFill>
        <p:spPr>
          <a:xfrm>
            <a:off x="1764792" y="3337560"/>
            <a:ext cx="3431735" cy="3118104"/>
          </a:xfrm>
          <a:prstGeom prst="rect">
            <a:avLst/>
          </a:prstGeom>
        </p:spPr>
      </p:pic>
    </p:spTree>
    <p:extLst>
      <p:ext uri="{BB962C8B-B14F-4D97-AF65-F5344CB8AC3E}">
        <p14:creationId xmlns:p14="http://schemas.microsoft.com/office/powerpoint/2010/main" val="38525115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908" y="2361996"/>
            <a:ext cx="4706520" cy="47126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58" y="3016958"/>
            <a:ext cx="3724979" cy="920576"/>
          </a:xfrm>
          <a:prstGeom prst="rect">
            <a:avLst/>
          </a:prstGeom>
        </p:spPr>
      </p:pic>
      <p:sp>
        <p:nvSpPr>
          <p:cNvPr id="9" name="任意多边形: 形状 29"/>
          <p:cNvSpPr/>
          <p:nvPr/>
        </p:nvSpPr>
        <p:spPr>
          <a:xfrm rot="5400000">
            <a:off x="4234237" y="-3618880"/>
            <a:ext cx="1395184" cy="912596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31858" y="343936"/>
            <a:ext cx="88864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kiếm</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sự</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hỗ</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trợ</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07281E6E-E22F-F3A9-C02B-79A21FCE9A57}"/>
              </a:ext>
            </a:extLst>
          </p:cNvPr>
          <p:cNvSpPr txBox="1"/>
          <p:nvPr/>
        </p:nvSpPr>
        <p:spPr>
          <a:xfrm>
            <a:off x="531858" y="1836599"/>
            <a:ext cx="8498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4832246"/>
            <a:ext cx="12127992" cy="2025754"/>
          </a:xfrm>
          <a:prstGeom prst="rect">
            <a:avLst/>
          </a:prstGeom>
        </p:spPr>
      </p:pic>
    </p:spTree>
    <p:extLst>
      <p:ext uri="{BB962C8B-B14F-4D97-AF65-F5344CB8AC3E}">
        <p14:creationId xmlns:p14="http://schemas.microsoft.com/office/powerpoint/2010/main" val="3955918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466</Words>
  <Application>Microsoft Office PowerPoint</Application>
  <PresentationFormat>Widescreen</PresentationFormat>
  <Paragraphs>37</Paragraphs>
  <Slides>19</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#9Slide05 Bodega Script</vt:lpstr>
      <vt:lpstr>#9Slide05 Claudia</vt:lpstr>
      <vt:lpstr>#9Slide07 HoneyCream</vt:lpstr>
      <vt:lpstr>Arial</vt:lpstr>
      <vt:lpstr>Calibri</vt:lpstr>
      <vt:lpstr>Cambria</vt:lpstr>
      <vt:lpstr>等线</vt:lpstr>
      <vt:lpstr>字魂105号-简雅黑</vt:lpstr>
      <vt:lpstr>字魂59号-创粗黑</vt:lpstr>
      <vt:lpstr>思源黑体 CN</vt:lpstr>
      <vt:lpstr>思源黑体 CN Bold</vt:lpstr>
      <vt:lpstr>汉仪中简黑简</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7</cp:revision>
  <dcterms:created xsi:type="dcterms:W3CDTF">2023-03-19T12:41:19Z</dcterms:created>
  <dcterms:modified xsi:type="dcterms:W3CDTF">2025-04-12T02:01:36Z</dcterms:modified>
</cp:coreProperties>
</file>