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4" r:id="rId2"/>
    <p:sldMasterId id="2147483672" r:id="rId3"/>
  </p:sldMasterIdLst>
  <p:notesMasterIdLst>
    <p:notesMasterId r:id="rId20"/>
  </p:notesMasterIdLst>
  <p:sldIdLst>
    <p:sldId id="257" r:id="rId4"/>
    <p:sldId id="258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5143500" type="screen16x9"/>
  <p:notesSz cx="9144000" cy="6858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宋体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81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31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B0389-E940-46B1-901D-E522D8CECBB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6A1CC-BACD-4DF5-AAB3-ADE9906BC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5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87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81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26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16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21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1F82-ED0F-4BA9-A816-6BB34E15B3E7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183877" y="268366"/>
            <a:ext cx="8701706" cy="46067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5413676" y="893620"/>
            <a:ext cx="2691245" cy="384464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9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2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183877" y="268357"/>
            <a:ext cx="8701706" cy="46067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5413666" y="893618"/>
            <a:ext cx="2691245" cy="384464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183877" y="268357"/>
            <a:ext cx="8701706" cy="46067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5413666" y="893618"/>
            <a:ext cx="2691245" cy="384464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183877" y="268357"/>
            <a:ext cx="8701706" cy="46067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5413666" y="893618"/>
            <a:ext cx="2691245" cy="384464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183877" y="268357"/>
            <a:ext cx="8701706" cy="46067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5413666" y="893618"/>
            <a:ext cx="2691245" cy="384464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183877" y="268357"/>
            <a:ext cx="8701706" cy="46067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5413666" y="893618"/>
            <a:ext cx="2691245" cy="384464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183877" y="268357"/>
            <a:ext cx="8701706" cy="46067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5413666" y="893618"/>
            <a:ext cx="2691245" cy="384464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0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183877" y="268357"/>
            <a:ext cx="8701706" cy="46067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5413666" y="893618"/>
            <a:ext cx="2691245" cy="384464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8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183877" y="268357"/>
            <a:ext cx="8701706" cy="46067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5413666" y="893618"/>
            <a:ext cx="2691245" cy="384464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183877" y="268357"/>
            <a:ext cx="8701706" cy="46067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5413666" y="893618"/>
            <a:ext cx="2691245" cy="384464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3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21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3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02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86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3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183877" y="268364"/>
            <a:ext cx="8701706" cy="46067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5413673" y="893620"/>
            <a:ext cx="2691245" cy="384464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algn="ctr" defTabSz="685681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7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5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9144000" cy="5143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982200" y="-1924050"/>
            <a:ext cx="876418" cy="904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752600" y="-1498981"/>
            <a:ext cx="876418" cy="9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0" r:id="rId3"/>
    <p:sldLayoutId id="2147483677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19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9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47" indent="-228546" algn="l" defTabSz="91419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8"/>
            <a:ext cx="9144000" cy="5143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982200" y="-1924050"/>
            <a:ext cx="876418" cy="904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752600" y="-1498981"/>
            <a:ext cx="876418" cy="9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8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9" r:id="rId3"/>
    <p:sldLayoutId id="2147483678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982200" y="-1924050"/>
            <a:ext cx="876418" cy="904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752600" y="-1498981"/>
            <a:ext cx="876418" cy="9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8" r:id="rId2"/>
    <p:sldLayoutId id="2147483687" r:id="rId3"/>
    <p:sldLayoutId id="2147483686" r:id="rId4"/>
    <p:sldLayoutId id="2147483685" r:id="rId5"/>
    <p:sldLayoutId id="2147483684" r:id="rId6"/>
    <p:sldLayoutId id="2147483683" r:id="rId7"/>
    <p:sldLayoutId id="2147483682" r:id="rId8"/>
    <p:sldLayoutId id="2147483681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"/>
            <a:ext cx="9144000" cy="51434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4623957" y="1041002"/>
            <a:ext cx="3429000" cy="3582956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209" y="633108"/>
            <a:ext cx="948049" cy="9480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245" y="373917"/>
            <a:ext cx="4352921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61950"/>
            <a:ext cx="86106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"/>
            <a:ext cx="1510485" cy="946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6" y="145051"/>
            <a:ext cx="13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VN-Berkshire Swash" panose="02040603050506020204" pitchFamily="18" charset="0"/>
              </a:rPr>
              <a:t>Bài</a:t>
            </a:r>
            <a:r>
              <a:rPr lang="en-GB" sz="3200" dirty="0">
                <a:latin typeface="SVN-Berkshire Swash" panose="02040603050506020204" pitchFamily="18" charset="0"/>
              </a:rPr>
              <a:t> </a:t>
            </a:r>
            <a:r>
              <a:rPr lang="vi-VN" sz="3200" dirty="0">
                <a:latin typeface="SVN-Berkshire Swash" panose="02040603050506020204" pitchFamily="18" charset="0"/>
              </a:rPr>
              <a:t>2</a:t>
            </a:r>
            <a:r>
              <a:rPr lang="en-GB" sz="3200" dirty="0"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152400" y="1582052"/>
            <a:ext cx="1998972" cy="35639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92612" y="813082"/>
            <a:ext cx="6621169" cy="3623519"/>
            <a:chOff x="2515017" y="2832186"/>
            <a:chExt cx="8843546" cy="4123079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15017" y="2867851"/>
              <a:ext cx="8608145" cy="4087414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457200" lvl="0" indent="-457200" algn="just">
                <a:buFontTx/>
                <a:buChar char="-"/>
              </a:pPr>
              <a:r>
                <a:rPr lang="vi-VN" sz="3200" b="1" i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Tìm độ dài đoạn BC</a:t>
              </a:r>
            </a:p>
            <a:p>
              <a:pPr marL="457200" lvl="0" indent="-457200" algn="just">
                <a:buFontTx/>
                <a:buChar char="-"/>
              </a:pPr>
              <a:r>
                <a:rPr lang="vi-VN" sz="3200" b="1" i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Tìm độ dài đường gấp khúc ABC</a:t>
              </a:r>
            </a:p>
            <a:p>
              <a:pPr marL="457200" lvl="0" indent="-457200" algn="just">
                <a:buFontTx/>
                <a:buChar char="-"/>
              </a:pPr>
              <a:endParaRPr lang="vi-VN" sz="32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2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61950"/>
            <a:ext cx="86106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"/>
            <a:ext cx="1510485" cy="946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6" y="145051"/>
            <a:ext cx="13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VN-Berkshire Swash" panose="02040603050506020204" pitchFamily="18" charset="0"/>
              </a:rPr>
              <a:t>Bài</a:t>
            </a:r>
            <a:r>
              <a:rPr lang="en-GB" sz="3200" dirty="0">
                <a:latin typeface="SVN-Berkshire Swash" panose="02040603050506020204" pitchFamily="18" charset="0"/>
              </a:rPr>
              <a:t> </a:t>
            </a:r>
            <a:r>
              <a:rPr lang="vi-VN" sz="3200" dirty="0">
                <a:latin typeface="SVN-Berkshire Swash" panose="02040603050506020204" pitchFamily="18" charset="0"/>
              </a:rPr>
              <a:t>2</a:t>
            </a:r>
            <a:r>
              <a:rPr lang="en-GB" sz="3200" dirty="0"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0" y="1520651"/>
            <a:ext cx="1998972" cy="3563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23432" y="992191"/>
            <a:ext cx="6657324" cy="2371839"/>
            <a:chOff x="3260330" y="2736116"/>
            <a:chExt cx="8101207" cy="3630910"/>
          </a:xfrm>
        </p:grpSpPr>
        <p:sp>
          <p:nvSpPr>
            <p:cNvPr id="12" name="Cloud 11"/>
            <p:cNvSpPr/>
            <p:nvPr/>
          </p:nvSpPr>
          <p:spPr>
            <a:xfrm>
              <a:off x="3480823" y="2823726"/>
              <a:ext cx="7880714" cy="3543300"/>
            </a:xfrm>
            <a:prstGeom prst="wedgeRoundRectCallout">
              <a:avLst/>
            </a:prstGeom>
            <a:solidFill>
              <a:srgbClr val="43A7EC"/>
            </a:solidFill>
            <a:ln w="28575">
              <a:solidFill>
                <a:srgbClr val="43A7E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Cloud 3"/>
            <p:cNvSpPr/>
            <p:nvPr/>
          </p:nvSpPr>
          <p:spPr>
            <a:xfrm>
              <a:off x="3260330" y="2736116"/>
              <a:ext cx="7949753" cy="3544858"/>
            </a:xfrm>
            <a:prstGeom prst="wedgeRoundRectCallout">
              <a:avLst/>
            </a:prstGeom>
            <a:solidFill>
              <a:schemeClr val="bg1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606556" y="1185697"/>
            <a:ext cx="1541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Tóm</a:t>
            </a:r>
            <a:r>
              <a:rPr lang="en-US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tắt</a:t>
            </a:r>
            <a:r>
              <a:rPr lang="en-US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: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FC36C2-36DF-41E3-C49A-47A3D72E7A7C}"/>
              </a:ext>
            </a:extLst>
          </p:cNvPr>
          <p:cNvGrpSpPr/>
          <p:nvPr/>
        </p:nvGrpSpPr>
        <p:grpSpPr>
          <a:xfrm>
            <a:off x="2370343" y="1654829"/>
            <a:ext cx="5965990" cy="1185566"/>
            <a:chOff x="2370343" y="1654829"/>
            <a:chExt cx="5965990" cy="1185566"/>
          </a:xfrm>
        </p:grpSpPr>
        <p:grpSp>
          <p:nvGrpSpPr>
            <p:cNvPr id="19" name="Group 18"/>
            <p:cNvGrpSpPr/>
            <p:nvPr/>
          </p:nvGrpSpPr>
          <p:grpSpPr>
            <a:xfrm>
              <a:off x="2370343" y="1654829"/>
              <a:ext cx="5965990" cy="1185566"/>
              <a:chOff x="1893818" y="1154517"/>
              <a:chExt cx="5965990" cy="1185566"/>
            </a:xfrm>
          </p:grpSpPr>
          <p:cxnSp>
            <p:nvCxnSpPr>
              <p:cNvPr id="4" name="Straight Connector 3"/>
              <p:cNvCxnSpPr>
                <a:cxnSpLocks/>
              </p:cNvCxnSpPr>
              <p:nvPr/>
            </p:nvCxnSpPr>
            <p:spPr>
              <a:xfrm>
                <a:off x="2781300" y="1593194"/>
                <a:ext cx="1885706" cy="106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cxnSpLocks/>
              </p:cNvCxnSpPr>
              <p:nvPr/>
            </p:nvCxnSpPr>
            <p:spPr>
              <a:xfrm>
                <a:off x="2781300" y="2190750"/>
                <a:ext cx="188570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3197056" y="1154517"/>
                <a:ext cx="8146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9 cm</a:t>
                </a:r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Right Brace 17"/>
              <p:cNvSpPr/>
              <p:nvPr/>
            </p:nvSpPr>
            <p:spPr>
              <a:xfrm>
                <a:off x="6683162" y="1461839"/>
                <a:ext cx="381000" cy="764083"/>
              </a:xfrm>
              <a:prstGeom prst="rightBrace">
                <a:avLst>
                  <a:gd name="adj1" fmla="val 49088"/>
                  <a:gd name="adj2" fmla="val 5000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085237" y="1588035"/>
                <a:ext cx="7745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? cm</a:t>
                </a:r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893818" y="1362064"/>
                <a:ext cx="6719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400" b="1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AB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: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908379" y="1878418"/>
                <a:ext cx="6479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400" b="1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BC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: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D271B88-0A28-701D-E18A-E1B026E564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6804" y="2189200"/>
                <a:ext cx="192377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E54901F-7985-A5EE-4EB6-6EF60DD01A57}"/>
                </a:ext>
              </a:extLst>
            </p:cNvPr>
            <p:cNvCxnSpPr/>
            <p:nvPr/>
          </p:nvCxnSpPr>
          <p:spPr>
            <a:xfrm>
              <a:off x="3255820" y="2093506"/>
              <a:ext cx="0" cy="59755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93F9319-562C-DFD0-FBE7-978620B04179}"/>
                </a:ext>
              </a:extLst>
            </p:cNvPr>
            <p:cNvCxnSpPr/>
            <p:nvPr/>
          </p:nvCxnSpPr>
          <p:spPr>
            <a:xfrm>
              <a:off x="5143531" y="2128678"/>
              <a:ext cx="0" cy="59755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92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925" y="361950"/>
            <a:ext cx="86106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"/>
            <a:ext cx="1510485" cy="946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6" y="145051"/>
            <a:ext cx="13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VN-Berkshire Swash" panose="02040603050506020204" pitchFamily="18" charset="0"/>
              </a:rPr>
              <a:t>Bài</a:t>
            </a:r>
            <a:r>
              <a:rPr lang="en-GB" sz="3200" dirty="0">
                <a:latin typeface="SVN-Berkshire Swash" panose="02040603050506020204" pitchFamily="18" charset="0"/>
              </a:rPr>
              <a:t> </a:t>
            </a:r>
            <a:r>
              <a:rPr lang="vi-VN" sz="3200" dirty="0">
                <a:latin typeface="SVN-Berkshire Swash" panose="02040603050506020204" pitchFamily="18" charset="0"/>
              </a:rPr>
              <a:t>2</a:t>
            </a:r>
            <a:r>
              <a:rPr lang="en-GB" sz="3200" dirty="0"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152400" y="1582052"/>
            <a:ext cx="1998972" cy="35639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05000" y="819149"/>
            <a:ext cx="6934200" cy="2971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79517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b="1" u="sng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giải:</a:t>
              </a:r>
            </a:p>
            <a:p>
              <a:pPr lvl="0" algn="ctr"/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dài đoạn thẳng BC là</a:t>
              </a:r>
            </a:p>
            <a:p>
              <a:pPr lvl="0" algn="ctr"/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x 2 = 18 (cm)</a:t>
              </a:r>
            </a:p>
            <a:p>
              <a:pPr lvl="0" algn="ctr"/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 dài đường gấp khúc ABC là</a:t>
              </a:r>
            </a:p>
            <a:p>
              <a:pPr lvl="0" algn="ctr"/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+ 18 = 27 (cm)</a:t>
              </a:r>
            </a:p>
            <a:p>
              <a:pPr lvl="0" algn="ctr"/>
              <a:r>
                <a:rPr lang="vi-VN" sz="28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 số: 27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61950"/>
            <a:ext cx="86106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6401" y="437438"/>
            <a:ext cx="68930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"/>
            <a:ext cx="1510485" cy="946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6" y="145051"/>
            <a:ext cx="13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VN-Berkshire Swash" panose="02040603050506020204" pitchFamily="18" charset="0"/>
              </a:rPr>
              <a:t>Bài</a:t>
            </a:r>
            <a:r>
              <a:rPr lang="en-GB" sz="3200" dirty="0">
                <a:latin typeface="SVN-Berkshire Swash" panose="02040603050506020204" pitchFamily="18" charset="0"/>
              </a:rPr>
              <a:t> </a:t>
            </a:r>
            <a:r>
              <a:rPr lang="vi-VN" sz="3200" dirty="0">
                <a:latin typeface="SVN-Berkshire Swash" panose="02040603050506020204" pitchFamily="18" charset="0"/>
              </a:rPr>
              <a:t>3</a:t>
            </a:r>
            <a:r>
              <a:rPr lang="en-GB" sz="3200" dirty="0"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74099" y="2078805"/>
            <a:ext cx="2819400" cy="3048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303626" y="2973201"/>
            <a:ext cx="4419600" cy="1685253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Thảo luận nhóm 4 và nêu bài toán theo tóm tắt trên.</a:t>
            </a:r>
            <a:endParaRPr lang="en-US" sz="2800" b="1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B236BB-64F2-8350-277B-269851D5CB20}"/>
              </a:ext>
            </a:extLst>
          </p:cNvPr>
          <p:cNvGrpSpPr/>
          <p:nvPr/>
        </p:nvGrpSpPr>
        <p:grpSpPr>
          <a:xfrm>
            <a:off x="1905000" y="1496275"/>
            <a:ext cx="5662102" cy="1193811"/>
            <a:chOff x="1893818" y="1146272"/>
            <a:chExt cx="5259076" cy="119381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6D01E3-ACD6-BD15-477F-384F62BC579E}"/>
                </a:ext>
              </a:extLst>
            </p:cNvPr>
            <p:cNvCxnSpPr>
              <a:cxnSpLocks/>
            </p:cNvCxnSpPr>
            <p:nvPr/>
          </p:nvCxnSpPr>
          <p:spPr>
            <a:xfrm>
              <a:off x="3157430" y="1588035"/>
              <a:ext cx="1885706" cy="106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2E1695C-FEBE-A78A-0C73-1570E0C5C3FD}"/>
                </a:ext>
              </a:extLst>
            </p:cNvPr>
            <p:cNvCxnSpPr>
              <a:cxnSpLocks/>
            </p:cNvCxnSpPr>
            <p:nvPr/>
          </p:nvCxnSpPr>
          <p:spPr>
            <a:xfrm>
              <a:off x="3170569" y="2187644"/>
              <a:ext cx="1885706" cy="0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BE9C1B-011B-3983-F021-0526447F9CB3}"/>
                </a:ext>
              </a:extLst>
            </p:cNvPr>
            <p:cNvSpPr/>
            <p:nvPr/>
          </p:nvSpPr>
          <p:spPr>
            <a:xfrm>
              <a:off x="3658564" y="1146272"/>
              <a:ext cx="839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30 kg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12996786-1BD8-C2C1-2B58-46CDB5630454}"/>
                </a:ext>
              </a:extLst>
            </p:cNvPr>
            <p:cNvSpPr/>
            <p:nvPr/>
          </p:nvSpPr>
          <p:spPr>
            <a:xfrm>
              <a:off x="6144185" y="1442042"/>
              <a:ext cx="381000" cy="764083"/>
            </a:xfrm>
            <a:prstGeom prst="rightBrace">
              <a:avLst>
                <a:gd name="adj1" fmla="val 263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91E745-439D-A4D1-DC9F-B89B9EB2B914}"/>
                </a:ext>
              </a:extLst>
            </p:cNvPr>
            <p:cNvSpPr/>
            <p:nvPr/>
          </p:nvSpPr>
          <p:spPr>
            <a:xfrm>
              <a:off x="6508497" y="1572771"/>
              <a:ext cx="6443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? kg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E9676A-46B2-4630-DE02-C40DB6840708}"/>
                </a:ext>
              </a:extLst>
            </p:cNvPr>
            <p:cNvSpPr/>
            <p:nvPr/>
          </p:nvSpPr>
          <p:spPr>
            <a:xfrm>
              <a:off x="1893818" y="1362064"/>
              <a:ext cx="13001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b="1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Bao ngô</a:t>
              </a:r>
              <a:r>
                <a:rPr lang="en-US" sz="2400" b="1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: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E5BC7-6BA7-69AC-7C34-BCF279416A5D}"/>
                </a:ext>
              </a:extLst>
            </p:cNvPr>
            <p:cNvSpPr/>
            <p:nvPr/>
          </p:nvSpPr>
          <p:spPr>
            <a:xfrm>
              <a:off x="1908379" y="1878418"/>
              <a:ext cx="12783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b="1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Bao gạo</a:t>
              </a:r>
              <a:r>
                <a:rPr lang="en-US" sz="2400" b="1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: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27D58C-3C36-9F4F-02AC-24913AD91DE2}"/>
                </a:ext>
              </a:extLst>
            </p:cNvPr>
            <p:cNvCxnSpPr>
              <a:cxnSpLocks/>
            </p:cNvCxnSpPr>
            <p:nvPr/>
          </p:nvCxnSpPr>
          <p:spPr>
            <a:xfrm>
              <a:off x="5053005" y="2182273"/>
              <a:ext cx="94582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86365868-80A9-BBE8-0996-259CFF6EDDAC}"/>
                </a:ext>
              </a:extLst>
            </p:cNvPr>
            <p:cNvSpPr/>
            <p:nvPr/>
          </p:nvSpPr>
          <p:spPr>
            <a:xfrm rot="16200000">
              <a:off x="5421220" y="1567699"/>
              <a:ext cx="228367" cy="926864"/>
            </a:xfrm>
            <a:prstGeom prst="rightBrace">
              <a:avLst>
                <a:gd name="adj1" fmla="val 263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602C27-333F-86EB-6B16-6B405EB92F90}"/>
                </a:ext>
              </a:extLst>
            </p:cNvPr>
            <p:cNvSpPr/>
            <p:nvPr/>
          </p:nvSpPr>
          <p:spPr>
            <a:xfrm>
              <a:off x="5096754" y="1527521"/>
              <a:ext cx="839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10 kg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78E4DB9-5891-998A-27CA-F85D92808E89}"/>
              </a:ext>
            </a:extLst>
          </p:cNvPr>
          <p:cNvSpPr/>
          <p:nvPr/>
        </p:nvSpPr>
        <p:spPr>
          <a:xfrm>
            <a:off x="4598413" y="1035388"/>
            <a:ext cx="1541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Tóm</a:t>
            </a:r>
            <a:r>
              <a:rPr lang="en-US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tắt</a:t>
            </a:r>
            <a:r>
              <a:rPr lang="en-US" sz="28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: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BCE99-FF39-007C-567E-DA350BD52555}"/>
              </a:ext>
            </a:extLst>
          </p:cNvPr>
          <p:cNvCxnSpPr/>
          <p:nvPr/>
        </p:nvCxnSpPr>
        <p:spPr>
          <a:xfrm>
            <a:off x="3269673" y="1934720"/>
            <a:ext cx="0" cy="59755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E1D694-D414-DB8E-7157-4F9570E96B4D}"/>
              </a:ext>
            </a:extLst>
          </p:cNvPr>
          <p:cNvCxnSpPr/>
          <p:nvPr/>
        </p:nvCxnSpPr>
        <p:spPr>
          <a:xfrm>
            <a:off x="5299365" y="1935257"/>
            <a:ext cx="0" cy="59755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6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925" y="361950"/>
            <a:ext cx="86106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"/>
            <a:ext cx="1510485" cy="946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6" y="145051"/>
            <a:ext cx="13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VN-Berkshire Swash" panose="02040603050506020204" pitchFamily="18" charset="0"/>
              </a:rPr>
              <a:t>Bài</a:t>
            </a:r>
            <a:r>
              <a:rPr lang="en-GB" sz="3200" dirty="0">
                <a:latin typeface="SVN-Berkshire Swash" panose="02040603050506020204" pitchFamily="18" charset="0"/>
              </a:rPr>
              <a:t> </a:t>
            </a:r>
            <a:r>
              <a:rPr lang="vi-VN" sz="3200" dirty="0">
                <a:latin typeface="SVN-Berkshire Swash" panose="02040603050506020204" pitchFamily="18" charset="0"/>
              </a:rPr>
              <a:t>3</a:t>
            </a:r>
            <a:r>
              <a:rPr lang="en-GB" sz="3200" dirty="0"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152400" y="1582052"/>
            <a:ext cx="1998972" cy="35639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05000" y="819149"/>
            <a:ext cx="6934200" cy="2971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703365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vi-VN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222743" y="1060571"/>
            <a:ext cx="62987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toán:</a:t>
            </a:r>
          </a:p>
          <a:p>
            <a:pPr algn="just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ngô cân nặng 30 kg. Bao gạo cân nặng hơn bao ngô 10 kg. Hỏi cả hai bao cân nặng bao nhiêu ki-lô-gam?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344" y="361950"/>
            <a:ext cx="86106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"/>
            <a:ext cx="1510485" cy="946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6" y="145051"/>
            <a:ext cx="13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VN-Berkshire Swash" panose="02040603050506020204" pitchFamily="18" charset="0"/>
              </a:rPr>
              <a:t>Bài</a:t>
            </a:r>
            <a:r>
              <a:rPr lang="en-GB" sz="3200" dirty="0">
                <a:latin typeface="SVN-Berkshire Swash" panose="02040603050506020204" pitchFamily="18" charset="0"/>
              </a:rPr>
              <a:t> </a:t>
            </a:r>
            <a:r>
              <a:rPr lang="vi-VN" sz="3200" dirty="0">
                <a:latin typeface="SVN-Berkshire Swash" panose="02040603050506020204" pitchFamily="18" charset="0"/>
              </a:rPr>
              <a:t>3</a:t>
            </a:r>
            <a:r>
              <a:rPr lang="en-GB" sz="3200" dirty="0"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152400" y="1582052"/>
            <a:ext cx="1998972" cy="35639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78325" y="680782"/>
            <a:ext cx="6934200" cy="32766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703365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vi-VN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235896" y="753098"/>
            <a:ext cx="62987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ki-lô-gam bao gạo nặng là</a:t>
            </a:r>
          </a:p>
          <a:p>
            <a:pPr algn="ctr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+ 10 = 40 (kg)</a:t>
            </a:r>
          </a:p>
          <a:p>
            <a:pPr algn="ctr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ki-lô-gam cả hai bao nặng là</a:t>
            </a:r>
          </a:p>
          <a:p>
            <a:pPr algn="ctr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+ 40 = 70 (kg)</a:t>
            </a:r>
          </a:p>
          <a:p>
            <a:pPr algn="ctr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70 kg</a:t>
            </a:r>
          </a:p>
        </p:txBody>
      </p:sp>
    </p:spTree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00250" y="-2000250"/>
            <a:ext cx="5143500" cy="9143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85" y="218482"/>
            <a:ext cx="4367999" cy="2737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4842165" y="1082340"/>
            <a:ext cx="3688786" cy="38544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400" y="-1345347"/>
            <a:ext cx="8602202" cy="58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00250" y="-2000250"/>
            <a:ext cx="5143500" cy="9143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85" y="218482"/>
            <a:ext cx="4367999" cy="2737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4842165" y="1082340"/>
            <a:ext cx="3688786" cy="38544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5360" y="-1162050"/>
            <a:ext cx="5620999" cy="5273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229" y="-95250"/>
            <a:ext cx="6232820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"/>
            <a:ext cx="9144000" cy="51434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4623957" y="1041002"/>
            <a:ext cx="3429000" cy="3582956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3209" y="633108"/>
            <a:ext cx="948049" cy="9480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277" y="285750"/>
            <a:ext cx="4352921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00250" y="-2000250"/>
            <a:ext cx="5143500" cy="9143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85" y="218482"/>
            <a:ext cx="4367999" cy="2737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4842165" y="1082340"/>
            <a:ext cx="3688786" cy="38544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5400" y="-1412409"/>
            <a:ext cx="8583912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61950"/>
            <a:ext cx="86106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8918" y="438772"/>
            <a:ext cx="72640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Cambria" pitchFamily="18" charset="0"/>
                <a:ea typeface="Cambria" pitchFamily="18" charset="0"/>
              </a:rPr>
              <a:t>Buổi</a:t>
            </a:r>
            <a:r>
              <a:rPr lang="en-US" sz="28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vi-VN" sz="2800" b="1" dirty="0">
                <a:latin typeface="Cambria" pitchFamily="18" charset="0"/>
                <a:ea typeface="Cambria" pitchFamily="18" charset="0"/>
              </a:rPr>
              <a:t>sáng cửa hàng bán được 10 máy tính, buổi chiều cửa hàng bán được ít hơn buổi sáng 4 máy tính. Hỏi cả hai buổi cửa hàng bán được bao nhiêu</a:t>
            </a:r>
            <a:r>
              <a:rPr lang="en-US" sz="28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latin typeface="Cambria" pitchFamily="18" charset="0"/>
                <a:ea typeface="Cambria" pitchFamily="18" charset="0"/>
              </a:rPr>
              <a:t>máy</a:t>
            </a:r>
            <a:r>
              <a:rPr lang="en-US" sz="28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b="1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800" b="1" dirty="0">
                <a:latin typeface="Cambria" pitchFamily="18" charset="0"/>
                <a:ea typeface="Cambria" pitchFamily="18" charset="0"/>
              </a:rPr>
              <a:t>? 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"/>
            <a:ext cx="1510485" cy="946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6" y="145051"/>
            <a:ext cx="13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VN-Berkshire Swash" panose="02040603050506020204" pitchFamily="18" charset="0"/>
              </a:rPr>
              <a:t>Bài</a:t>
            </a:r>
            <a:r>
              <a:rPr lang="en-GB" sz="3200" dirty="0"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228600" y="1733550"/>
            <a:ext cx="2819400" cy="3048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200400" y="2580408"/>
            <a:ext cx="4419600" cy="1752600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Bài toán cho biết gì?</a:t>
            </a:r>
            <a:endParaRPr lang="en-US" sz="2800" b="1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6CEBEF-313C-B2D5-3D1D-731DB216F5DF}"/>
              </a:ext>
            </a:extLst>
          </p:cNvPr>
          <p:cNvCxnSpPr>
            <a:cxnSpLocks/>
          </p:cNvCxnSpPr>
          <p:nvPr/>
        </p:nvCxnSpPr>
        <p:spPr>
          <a:xfrm>
            <a:off x="1638300" y="895350"/>
            <a:ext cx="68580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98653-257F-DF07-6154-70F40B15C8C1}"/>
              </a:ext>
            </a:extLst>
          </p:cNvPr>
          <p:cNvCxnSpPr>
            <a:cxnSpLocks/>
          </p:cNvCxnSpPr>
          <p:nvPr/>
        </p:nvCxnSpPr>
        <p:spPr>
          <a:xfrm>
            <a:off x="1638300" y="1352550"/>
            <a:ext cx="70485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9C0470-E4E5-6F04-2B51-6D9C4A948F47}"/>
              </a:ext>
            </a:extLst>
          </p:cNvPr>
          <p:cNvCxnSpPr>
            <a:cxnSpLocks/>
          </p:cNvCxnSpPr>
          <p:nvPr/>
        </p:nvCxnSpPr>
        <p:spPr>
          <a:xfrm>
            <a:off x="1600200" y="2190750"/>
            <a:ext cx="4724400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E12CFA-D44C-7FAD-039B-563F89B9FACE}"/>
              </a:ext>
            </a:extLst>
          </p:cNvPr>
          <p:cNvCxnSpPr>
            <a:cxnSpLocks/>
          </p:cNvCxnSpPr>
          <p:nvPr/>
        </p:nvCxnSpPr>
        <p:spPr>
          <a:xfrm>
            <a:off x="4419600" y="1733550"/>
            <a:ext cx="4267200" cy="8659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97C554-2164-1BF3-E506-5FD1020E48CF}"/>
              </a:ext>
            </a:extLst>
          </p:cNvPr>
          <p:cNvCxnSpPr>
            <a:cxnSpLocks/>
          </p:cNvCxnSpPr>
          <p:nvPr/>
        </p:nvCxnSpPr>
        <p:spPr>
          <a:xfrm>
            <a:off x="1600200" y="1757795"/>
            <a:ext cx="27432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Oval Callout 5">
            <a:extLst>
              <a:ext uri="{FF2B5EF4-FFF2-40B4-BE49-F238E27FC236}">
                <a16:creationId xmlns:a16="http://schemas.microsoft.com/office/drawing/2014/main" id="{547BD21A-35C0-C4DC-FC81-B782405CD848}"/>
              </a:ext>
            </a:extLst>
          </p:cNvPr>
          <p:cNvSpPr/>
          <p:nvPr/>
        </p:nvSpPr>
        <p:spPr>
          <a:xfrm>
            <a:off x="3462067" y="2557897"/>
            <a:ext cx="4419600" cy="1752600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Bài toán hỏi gì?</a:t>
            </a:r>
            <a:endParaRPr lang="en-US" sz="2800" b="1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8" name="Oval Callout 5">
            <a:extLst>
              <a:ext uri="{FF2B5EF4-FFF2-40B4-BE49-F238E27FC236}">
                <a16:creationId xmlns:a16="http://schemas.microsoft.com/office/drawing/2014/main" id="{A71F8856-BF51-E81B-925B-5AB1FE9B3F78}"/>
              </a:ext>
            </a:extLst>
          </p:cNvPr>
          <p:cNvSpPr/>
          <p:nvPr/>
        </p:nvSpPr>
        <p:spPr>
          <a:xfrm>
            <a:off x="3331234" y="2687608"/>
            <a:ext cx="4419600" cy="1752600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Để làm bài toán này cần thực hiện mấy bước tính?</a:t>
            </a:r>
            <a:endParaRPr lang="en-US" sz="2800" b="1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768CA5-CB63-1295-9238-ED26F742CB81}"/>
              </a:ext>
            </a:extLst>
          </p:cNvPr>
          <p:cNvGrpSpPr/>
          <p:nvPr/>
        </p:nvGrpSpPr>
        <p:grpSpPr>
          <a:xfrm>
            <a:off x="3194650" y="2450696"/>
            <a:ext cx="4577751" cy="2164338"/>
            <a:chOff x="3194650" y="2450696"/>
            <a:chExt cx="4577751" cy="2164338"/>
          </a:xfrm>
        </p:grpSpPr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24F8518F-9889-BE0B-A29B-03E26A5DBE25}"/>
                </a:ext>
              </a:extLst>
            </p:cNvPr>
            <p:cNvSpPr/>
            <p:nvPr/>
          </p:nvSpPr>
          <p:spPr>
            <a:xfrm>
              <a:off x="3260067" y="2512781"/>
              <a:ext cx="4512334" cy="2102253"/>
            </a:xfrm>
            <a:prstGeom prst="cloud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loud 18">
              <a:extLst>
                <a:ext uri="{FF2B5EF4-FFF2-40B4-BE49-F238E27FC236}">
                  <a16:creationId xmlns:a16="http://schemas.microsoft.com/office/drawing/2014/main" id="{0215A30A-8B16-354D-9680-14E1CA792A1E}"/>
                </a:ext>
              </a:extLst>
            </p:cNvPr>
            <p:cNvSpPr/>
            <p:nvPr/>
          </p:nvSpPr>
          <p:spPr>
            <a:xfrm>
              <a:off x="3194650" y="2450696"/>
              <a:ext cx="4512334" cy="2102253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 </a:t>
              </a:r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 hiện 2 bước tính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61950"/>
            <a:ext cx="86106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"/>
            <a:ext cx="1510485" cy="946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6" y="145051"/>
            <a:ext cx="13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VN-Berkshire Swash" panose="02040603050506020204" pitchFamily="18" charset="0"/>
              </a:rPr>
              <a:t>Bài</a:t>
            </a:r>
            <a:r>
              <a:rPr lang="en-GB" sz="3200" dirty="0"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152400" y="1582052"/>
            <a:ext cx="1998972" cy="35639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77602" y="813083"/>
            <a:ext cx="6436179" cy="3358158"/>
            <a:chOff x="2762098" y="2832186"/>
            <a:chExt cx="8596465" cy="3821134"/>
          </a:xfrm>
        </p:grpSpPr>
        <p:grpSp>
          <p:nvGrpSpPr>
            <p:cNvPr id="10" name="Group 9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762098" y="3185911"/>
              <a:ext cx="8379569" cy="275099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457200" lvl="0" indent="-457200" algn="just">
                <a:buFontTx/>
                <a:buChar char="-"/>
              </a:pP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457200" lvl="0" indent="-457200" algn="just">
                <a:buFontTx/>
                <a:buChar char="-"/>
              </a:pP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i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400" b="1" i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6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61950"/>
            <a:ext cx="86106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"/>
            <a:ext cx="1510485" cy="946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6" y="145051"/>
            <a:ext cx="13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VN-Berkshire Swash" panose="02040603050506020204" pitchFamily="18" charset="0"/>
              </a:rPr>
              <a:t>Bài</a:t>
            </a:r>
            <a:r>
              <a:rPr lang="en-GB" sz="3200" dirty="0"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0" y="1520651"/>
            <a:ext cx="1998972" cy="3563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23432" y="773289"/>
            <a:ext cx="6705600" cy="2590741"/>
            <a:chOff x="3260330" y="2736116"/>
            <a:chExt cx="8159953" cy="3630910"/>
          </a:xfrm>
        </p:grpSpPr>
        <p:sp>
          <p:nvSpPr>
            <p:cNvPr id="12" name="Cloud 11"/>
            <p:cNvSpPr/>
            <p:nvPr/>
          </p:nvSpPr>
          <p:spPr>
            <a:xfrm>
              <a:off x="3480822" y="2823726"/>
              <a:ext cx="7939461" cy="3543300"/>
            </a:xfrm>
            <a:prstGeom prst="wedgeRoundRectCallout">
              <a:avLst/>
            </a:prstGeom>
            <a:solidFill>
              <a:srgbClr val="43A7EC"/>
            </a:solidFill>
            <a:ln w="28575">
              <a:solidFill>
                <a:srgbClr val="43A7E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Cloud 3"/>
            <p:cNvSpPr/>
            <p:nvPr/>
          </p:nvSpPr>
          <p:spPr>
            <a:xfrm>
              <a:off x="3260330" y="2736116"/>
              <a:ext cx="7949753" cy="3544858"/>
            </a:xfrm>
            <a:prstGeom prst="wedgeRoundRectCallout">
              <a:avLst/>
            </a:prstGeom>
            <a:solidFill>
              <a:schemeClr val="bg1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454383" y="900225"/>
            <a:ext cx="1737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: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28963" y="1502017"/>
            <a:ext cx="6400572" cy="1301004"/>
            <a:chOff x="2328963" y="1502017"/>
            <a:chExt cx="6400572" cy="1301004"/>
          </a:xfrm>
        </p:grpSpPr>
        <p:grpSp>
          <p:nvGrpSpPr>
            <p:cNvPr id="19" name="Group 18"/>
            <p:cNvGrpSpPr/>
            <p:nvPr/>
          </p:nvGrpSpPr>
          <p:grpSpPr>
            <a:xfrm>
              <a:off x="2328963" y="1502017"/>
              <a:ext cx="6400572" cy="1301004"/>
              <a:chOff x="1852438" y="1001705"/>
              <a:chExt cx="6400572" cy="1301004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2781300" y="1593194"/>
                <a:ext cx="22479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781300" y="2190750"/>
                <a:ext cx="22479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029200" y="1593194"/>
                <a:ext cx="1371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ight Bracket 14"/>
              <p:cNvSpPr/>
              <p:nvPr/>
            </p:nvSpPr>
            <p:spPr>
              <a:xfrm rot="5400000">
                <a:off x="5653940" y="1044654"/>
                <a:ext cx="122120" cy="1219200"/>
              </a:xfrm>
              <a:prstGeom prst="rightBracket">
                <a:avLst>
                  <a:gd name="adj" fmla="val 163993"/>
                </a:avLst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209423" y="1724047"/>
                <a:ext cx="134344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4 </a:t>
                </a:r>
                <a:r>
                  <a:rPr lang="en-US" sz="20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máy</a:t>
                </a:r>
                <a:r>
                  <a:rPr lang="en-US" sz="20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tính</a:t>
                </a:r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Right Bracket 20"/>
              <p:cNvSpPr/>
              <p:nvPr/>
            </p:nvSpPr>
            <p:spPr>
              <a:xfrm rot="16200000">
                <a:off x="4516354" y="-236522"/>
                <a:ext cx="145117" cy="3471373"/>
              </a:xfrm>
              <a:prstGeom prst="rightBracket">
                <a:avLst>
                  <a:gd name="adj" fmla="val 77972"/>
                </a:avLst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052511" y="1001705"/>
                <a:ext cx="148611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10 </a:t>
                </a:r>
                <a:r>
                  <a:rPr lang="en-US" sz="20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máy</a:t>
                </a:r>
                <a:r>
                  <a:rPr lang="en-US" sz="20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tính</a:t>
                </a:r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6" name="Right Bracket 25"/>
              <p:cNvSpPr/>
              <p:nvPr/>
            </p:nvSpPr>
            <p:spPr>
              <a:xfrm rot="16200000">
                <a:off x="3877762" y="990812"/>
                <a:ext cx="103900" cy="2198978"/>
              </a:xfrm>
              <a:prstGeom prst="rightBracket">
                <a:avLst>
                  <a:gd name="adj" fmla="val 77972"/>
                </a:avLst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411339" y="1654254"/>
                <a:ext cx="13097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? </a:t>
                </a:r>
                <a:r>
                  <a:rPr lang="en-US" sz="20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máy</a:t>
                </a:r>
                <a:r>
                  <a:rPr lang="en-US" sz="20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tính</a:t>
                </a:r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Right Brace 17"/>
              <p:cNvSpPr/>
              <p:nvPr/>
            </p:nvSpPr>
            <p:spPr>
              <a:xfrm>
                <a:off x="6553200" y="1340259"/>
                <a:ext cx="381000" cy="926691"/>
              </a:xfrm>
              <a:prstGeom prst="rightBrace">
                <a:avLst>
                  <a:gd name="adj1" fmla="val 49088"/>
                  <a:gd name="adj2" fmla="val 5000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943228" y="1537647"/>
                <a:ext cx="13097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? </a:t>
                </a:r>
                <a:r>
                  <a:rPr lang="en-US" sz="20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máy</a:t>
                </a:r>
                <a:r>
                  <a:rPr lang="en-US" sz="2000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tính</a:t>
                </a:r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886826" y="1321531"/>
                <a:ext cx="81650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Sáng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:</a:t>
                </a:r>
                <a:endParaRPr lang="en-US" sz="20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852438" y="1902599"/>
                <a:ext cx="92685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err="1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Chiều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itchFamily="18" charset="0"/>
                    <a:ea typeface="Cambria" pitchFamily="18" charset="0"/>
                  </a:rPr>
                  <a:t>:</a:t>
                </a:r>
                <a:endParaRPr lang="en-US" sz="2000" b="1" dirty="0">
                  <a:solidFill>
                    <a:srgbClr val="002060"/>
                  </a:solidFill>
                </a:endParaRP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6E5B4B3-F5D2-9D81-1859-546652277281}"/>
                </a:ext>
              </a:extLst>
            </p:cNvPr>
            <p:cNvCxnSpPr/>
            <p:nvPr/>
          </p:nvCxnSpPr>
          <p:spPr>
            <a:xfrm>
              <a:off x="3255820" y="2093506"/>
              <a:ext cx="0" cy="59755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0CB483E-E9F5-BB0F-B148-566D1236DC50}"/>
                </a:ext>
              </a:extLst>
            </p:cNvPr>
            <p:cNvCxnSpPr/>
            <p:nvPr/>
          </p:nvCxnSpPr>
          <p:spPr>
            <a:xfrm>
              <a:off x="5505725" y="2092223"/>
              <a:ext cx="0" cy="597556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68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925" y="361950"/>
            <a:ext cx="86106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"/>
            <a:ext cx="1510485" cy="946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6" y="145051"/>
            <a:ext cx="13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VN-Berkshire Swash" panose="02040603050506020204" pitchFamily="18" charset="0"/>
              </a:rPr>
              <a:t>Bài</a:t>
            </a:r>
            <a:r>
              <a:rPr lang="en-GB" sz="3200" dirty="0"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152400" y="1582052"/>
            <a:ext cx="1998972" cy="35639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05000" y="819149"/>
            <a:ext cx="6934200" cy="2971801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3516826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b="1" u="sng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400" b="1" u="sng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u="sng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400" b="1" u="sng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2400" b="1" u="sng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là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vi-VN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– 4 = 6 (máy tính)</a:t>
              </a:r>
            </a:p>
            <a:p>
              <a:pPr lvl="0" algn="ctr"/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vi-VN" sz="2400" b="1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vi-VN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+ 6 = 16 (máy tính)</a:t>
              </a:r>
            </a:p>
            <a:p>
              <a:pPr lvl="0" algn="ctr"/>
              <a:r>
                <a:rPr lang="vi-VN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 số: 16 máy tính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0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61950"/>
            <a:ext cx="8610600" cy="441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8918" y="438772"/>
            <a:ext cx="72640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latin typeface="Cambria" pitchFamily="18" charset="0"/>
                <a:ea typeface="Cambria" pitchFamily="18" charset="0"/>
              </a:rPr>
              <a:t>Đường gấp khúc ABC có AB = 9 cm, đoạn BC dài gấp 2 lần đoạn AB. Hỏi đường gấp khúc ABC dài bao nhiêu xăng-ti-mét?</a:t>
            </a:r>
          </a:p>
          <a:p>
            <a:pPr lvl="0" algn="just"/>
            <a:endParaRPr lang="vi-VN" sz="28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8"/>
            <a:ext cx="1510485" cy="9465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60786" y="145051"/>
            <a:ext cx="134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SVN-Berkshire Swash" panose="02040603050506020204" pitchFamily="18" charset="0"/>
              </a:rPr>
              <a:t>Bài</a:t>
            </a:r>
            <a:r>
              <a:rPr lang="en-GB" sz="3200" dirty="0">
                <a:latin typeface="SVN-Berkshire Swash" panose="02040603050506020204" pitchFamily="18" charset="0"/>
              </a:rPr>
              <a:t> </a:t>
            </a:r>
            <a:r>
              <a:rPr lang="vi-VN" sz="3200" dirty="0">
                <a:latin typeface="SVN-Berkshire Swash" panose="02040603050506020204" pitchFamily="18" charset="0"/>
              </a:rPr>
              <a:t>2</a:t>
            </a:r>
            <a:r>
              <a:rPr lang="en-GB" sz="3200" dirty="0">
                <a:latin typeface="SVN-Berkshire Swash" panose="02040603050506020204" pitchFamily="18" charset="0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228600" y="1733550"/>
            <a:ext cx="2819400" cy="3048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352800" y="2331476"/>
            <a:ext cx="4419600" cy="2114003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2800" b="1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4573301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433</Words>
  <Application>Microsoft Office PowerPoint</Application>
  <PresentationFormat>On-screen Show (16:9)</PresentationFormat>
  <Paragraphs>90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SVN-Berkshire Swash</vt:lpstr>
      <vt:lpstr>思源黑体 CN Normal</vt:lpstr>
      <vt:lpstr>Arial</vt:lpstr>
      <vt:lpstr>Cambria</vt:lpstr>
      <vt:lpstr>宋体</vt:lpstr>
      <vt:lpstr>Calibri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12</cp:revision>
  <dcterms:created xsi:type="dcterms:W3CDTF">2022-10-26T09:57:54Z</dcterms:created>
  <dcterms:modified xsi:type="dcterms:W3CDTF">2025-04-12T00:49:20Z</dcterms:modified>
</cp:coreProperties>
</file>