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2" r:id="rId3"/>
    <p:sldMasterId id="2147483665" r:id="rId4"/>
    <p:sldMasterId id="2147483667" r:id="rId5"/>
  </p:sldMasterIdLst>
  <p:notesMasterIdLst>
    <p:notesMasterId r:id="rId25"/>
  </p:notesMasterIdLst>
  <p:sldIdLst>
    <p:sldId id="360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33" r:id="rId19"/>
    <p:sldId id="357" r:id="rId20"/>
    <p:sldId id="373" r:id="rId21"/>
    <p:sldId id="344" r:id="rId22"/>
    <p:sldId id="348" r:id="rId23"/>
    <p:sldId id="375" r:id="rId24"/>
  </p:sldIdLst>
  <p:sldSz cx="12192000" cy="6858000"/>
  <p:notesSz cx="6858000" cy="9144000"/>
  <p:embeddedFontLst>
    <p:embeddedFont>
      <p:font typeface="#9Slide03 SVNEvery Movie Every " panose="02000500000000000000" pitchFamily="2" charset="0"/>
      <p:regular r:id="rId26"/>
    </p:embeddedFont>
    <p:embeddedFont>
      <p:font typeface="SVN-Ready" panose="02040603050506020204" pitchFamily="18" charset="0"/>
      <p:regular r:id="rId27"/>
    </p:embeddedFont>
    <p:embeddedFont>
      <p:font typeface="#9Slide03 Saira SemiCondensed B" panose="00000806000000000000" pitchFamily="2" charset="0"/>
      <p:bold r:id="rId28"/>
    </p:embeddedFont>
    <p:embeddedFont>
      <p:font typeface="SVN-Dancing Script" panose="02040603050506020204" pitchFamily="18" charset="0"/>
      <p:regular r:id="rId29"/>
    </p:embeddedFont>
    <p:embeddedFont>
      <p:font typeface="#9Slide03 SFU Futura_05 ExtraBo" panose="00000800000000000000" pitchFamily="2" charset="0"/>
      <p:bold r:id="rId30"/>
    </p:embeddedFont>
    <p:embeddedFont>
      <p:font typeface="SVN-Newton" panose="02040603050506020204" pitchFamily="18" charset="0"/>
      <p:regular r:id="rId31"/>
    </p:embeddedFont>
    <p:embeddedFont>
      <p:font typeface="#9Slide03 SFU Futura_01" panose="00000700000000000000" pitchFamily="2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#9Slide03 IcielNovecento sans E" panose="00000900000000000000" pitchFamily="2" charset="0"/>
      <p:bold r:id="rId37"/>
    </p:embeddedFont>
    <p:embeddedFont>
      <p:font typeface="#9Slide07 IcielPony" panose="02000000000000000000" pitchFamily="2" charset="0"/>
      <p:regular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#9Slide07 HoneyCream" pitchFamily="2" charset="0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#9Slide07 Cadena" panose="02000503000000020004" pitchFamily="2" charset="0"/>
      <p:bold r:id="rId46"/>
    </p:embeddedFont>
    <p:embeddedFont>
      <p:font typeface="#9Slide05 Bodega Script" pitchFamily="2" charset="0"/>
      <p:regular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B49"/>
    <a:srgbClr val="ADB1F2"/>
    <a:srgbClr val="3E877E"/>
    <a:srgbClr val="B70007"/>
    <a:srgbClr val="8F96EB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57" autoAdjust="0"/>
    <p:restoredTop sz="94660"/>
  </p:normalViewPr>
  <p:slideViewPr>
    <p:cSldViewPr snapToGrid="0">
      <p:cViewPr>
        <p:scale>
          <a:sx n="50" d="100"/>
          <a:sy n="50" d="100"/>
        </p:scale>
        <p:origin x="821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2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72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4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7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6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62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61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3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6625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theme" Target="../theme/theme2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9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119485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5" r:id="rId2"/>
    <p:sldLayoutId id="2147483674" r:id="rId3"/>
    <p:sldLayoutId id="2147483673" r:id="rId4"/>
    <p:sldLayoutId id="2147483672" r:id="rId5"/>
    <p:sldLayoutId id="2147483671" r:id="rId6"/>
    <p:sldLayoutId id="2147483664" r:id="rId7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2022/10/24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09484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BC42F410-2FFE-55C9-4EF4-2226F8FB36B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A7DCEC-A370-29E1-D457-7BDE93CD1AB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EA21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A21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F4E73-CF79-7424-6FB3-A73A4C748F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E0EDF0-7494-D5E9-1080-57C8B31BD6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2A82D1-FB60-8891-F4BF-85B5496436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8F864F-A126-C644-9654-F01EF568A1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320692-98C7-17F4-2747-D864B6064F4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4F157E-0D97-F257-D7E8-D6CB115A7AD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A21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A21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57209F-B3A9-0472-2071-04ED278808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EBC8F2-F483-9478-B6EE-805BDFE0B4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7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0.xml"/><Relationship Id="rId6" Type="http://schemas.openxmlformats.org/officeDocument/2006/relationships/image" Target="../media/image9.png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0" y="1507644"/>
            <a:ext cx="7871460" cy="4931255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102" y="3615124"/>
            <a:ext cx="2362835" cy="3253740"/>
          </a:xfrm>
          <a:prstGeom prst="rect">
            <a:avLst/>
          </a:prstGeom>
        </p:spPr>
      </p:pic>
      <p:pic>
        <p:nvPicPr>
          <p:cNvPr id="9" name="图片 8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9564" y="4184368"/>
            <a:ext cx="2785173" cy="2469514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2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8" y="219504"/>
            <a:ext cx="1506306" cy="1506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71334" y="391160"/>
            <a:ext cx="11863844" cy="61087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77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8">
            <a:extLst>
              <a:ext uri="{FF2B5EF4-FFF2-40B4-BE49-F238E27FC236}">
                <a16:creationId xmlns:a16="http://schemas.microsoft.com/office/drawing/2014/main" id="{A766523A-36E6-4ABD-B5F6-635F3921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51" y="844949"/>
            <a:ext cx="2770767" cy="740323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DBDCB535-F985-4840-9BEE-463C81E5C693}"/>
              </a:ext>
            </a:extLst>
          </p:cNvPr>
          <p:cNvSpPr/>
          <p:nvPr/>
        </p:nvSpPr>
        <p:spPr>
          <a:xfrm>
            <a:off x="1189760" y="3351985"/>
            <a:ext cx="4398818" cy="702129"/>
          </a:xfrm>
          <a:prstGeom prst="rect">
            <a:avLst/>
          </a:prstGeom>
          <a:solidFill>
            <a:srgbClr val="3E8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Cambria" panose="02040503050406030204" pitchFamily="18" charset="0"/>
              </a:rPr>
              <a:t>a. </a:t>
            </a:r>
            <a:r>
              <a:rPr lang="nl-NL" sz="2400" dirty="0" err="1">
                <a:latin typeface="Cambria" panose="02040503050406030204" pitchFamily="18" charset="0"/>
              </a:rPr>
              <a:t>Để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báo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hiệu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lời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nói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trực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tiếp</a:t>
            </a:r>
            <a:endParaRPr lang="en-VN" sz="2400" dirty="0">
              <a:latin typeface="Cambria" panose="02040503050406030204" pitchFamily="18" charset="0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77D2D1F2-C284-4ECA-9C94-0A889AE7CFB6}"/>
              </a:ext>
            </a:extLst>
          </p:cNvPr>
          <p:cNvSpPr/>
          <p:nvPr/>
        </p:nvSpPr>
        <p:spPr>
          <a:xfrm>
            <a:off x="1189760" y="4239912"/>
            <a:ext cx="4398818" cy="702129"/>
          </a:xfrm>
          <a:prstGeom prst="rect">
            <a:avLst/>
          </a:prstGeom>
          <a:solidFill>
            <a:srgbClr val="3E8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Cambria" panose="02040503050406030204" pitchFamily="18" charset="0"/>
              </a:rPr>
              <a:t>b. </a:t>
            </a:r>
            <a:r>
              <a:rPr lang="nl-NL" sz="2400" dirty="0" err="1">
                <a:latin typeface="Cambria" panose="02040503050406030204" pitchFamily="18" charset="0"/>
              </a:rPr>
              <a:t>Để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báo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hiệu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phần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giải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thích</a:t>
            </a:r>
            <a:endParaRPr lang="en-VN" sz="2400" dirty="0">
              <a:latin typeface="Cambria" panose="02040503050406030204" pitchFamily="18" charset="0"/>
            </a:endParaRPr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9D605A8C-726C-2646-9F7E-1023BB5D29A3}"/>
              </a:ext>
            </a:extLst>
          </p:cNvPr>
          <p:cNvSpPr txBox="1"/>
          <p:nvPr/>
        </p:nvSpPr>
        <p:spPr>
          <a:xfrm>
            <a:off x="1697181" y="984277"/>
            <a:ext cx="955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SVNEvery Movie Every " panose="02000500000000000000" pitchFamily="2" charset="77"/>
                <a:ea typeface="字魂20号-石头体" panose="00000500000000000000" pitchFamily="2" charset="-122"/>
                <a:cs typeface="字魂58号-创中黑" panose="00000500000000000000" charset="-122"/>
              </a:rPr>
              <a:t>HOẠT ĐỘNG 2: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nhận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viết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dấu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hai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chấm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và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tác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dụng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của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nó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latin typeface="#9Slide03 SVNEvery Movie Every " panose="02000500000000000000" pitchFamily="2" charset="77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A2A83C-60CB-3C4F-8E83-E27D57F7A312}"/>
              </a:ext>
            </a:extLst>
          </p:cNvPr>
          <p:cNvGrpSpPr/>
          <p:nvPr/>
        </p:nvGrpSpPr>
        <p:grpSpPr>
          <a:xfrm>
            <a:off x="1513609" y="1807607"/>
            <a:ext cx="8641955" cy="1199926"/>
            <a:chOff x="1546893" y="1544627"/>
            <a:chExt cx="9553073" cy="1140308"/>
          </a:xfrm>
        </p:grpSpPr>
        <p:pic>
          <p:nvPicPr>
            <p:cNvPr id="14" name="图片 6">
              <a:extLst>
                <a:ext uri="{FF2B5EF4-FFF2-40B4-BE49-F238E27FC236}">
                  <a16:creationId xmlns:a16="http://schemas.microsoft.com/office/drawing/2014/main" id="{E817B9BC-A106-6D4B-9001-D417BF365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553073" cy="1140308"/>
            </a:xfrm>
            <a:prstGeom prst="rect">
              <a:avLst/>
            </a:prstGeom>
          </p:spPr>
        </p:pic>
        <p:sp>
          <p:nvSpPr>
            <p:cNvPr id="19" name="文本框 7">
              <a:extLst>
                <a:ext uri="{FF2B5EF4-FFF2-40B4-BE49-F238E27FC236}">
                  <a16:creationId xmlns:a16="http://schemas.microsoft.com/office/drawing/2014/main" id="{A90D2D46-9948-C342-8039-5FA098A9A843}"/>
                </a:ext>
              </a:extLst>
            </p:cNvPr>
            <p:cNvSpPr txBox="1"/>
            <p:nvPr/>
          </p:nvSpPr>
          <p:spPr>
            <a:xfrm>
              <a:off x="2034814" y="1871965"/>
              <a:ext cx="8627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ctr"/>
              <a:r>
                <a:rPr lang="nl-NL" b="1" dirty="0" err="1">
                  <a:latin typeface="Cambria" panose="02040503050406030204" pitchFamily="18" charset="0"/>
                </a:rPr>
                <a:t>Dấu</a:t>
              </a:r>
              <a:r>
                <a:rPr lang="nl-NL" b="1" dirty="0">
                  <a:latin typeface="Cambria" panose="02040503050406030204" pitchFamily="18" charset="0"/>
                </a:rPr>
                <a:t> hai </a:t>
              </a:r>
              <a:r>
                <a:rPr lang="nl-NL" b="1" dirty="0" err="1">
                  <a:latin typeface="Cambria" panose="02040503050406030204" pitchFamily="18" charset="0"/>
                </a:rPr>
                <a:t>chấm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trong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câu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sau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dùng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để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làm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gì</a:t>
              </a:r>
              <a:r>
                <a:rPr lang="nl-NL" b="1" dirty="0">
                  <a:latin typeface="Cambria" panose="02040503050406030204" pitchFamily="18" charset="0"/>
                </a:rPr>
                <a:t>?</a:t>
              </a:r>
              <a:endParaRPr lang="zh-CN" altLang="en-US" sz="20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EC3005B-51CE-EE4F-9F70-C3947775FF22}"/>
              </a:ext>
            </a:extLst>
          </p:cNvPr>
          <p:cNvSpPr/>
          <p:nvPr/>
        </p:nvSpPr>
        <p:spPr>
          <a:xfrm>
            <a:off x="6096000" y="3428999"/>
            <a:ext cx="5191989" cy="22855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VN" sz="2400" dirty="0">
                <a:solidFill>
                  <a:schemeClr val="bg1"/>
                </a:solidFill>
                <a:latin typeface="Cambria" panose="02040503050406030204" pitchFamily="18" charset="0"/>
              </a:rPr>
              <a:t>Cảnh vật xung quanh tôi đều thay đổi, vì chính lòng tôi đang có sự thay đổi lớn: hôm nay tôi đi học.</a:t>
            </a:r>
          </a:p>
          <a:p>
            <a:pPr algn="r">
              <a:lnSpc>
                <a:spcPct val="150000"/>
              </a:lnSpc>
            </a:pPr>
            <a:r>
              <a:rPr lang="en-VN" sz="2400" dirty="0">
                <a:solidFill>
                  <a:schemeClr val="bg1"/>
                </a:solidFill>
                <a:latin typeface="Cambria" panose="02040503050406030204" pitchFamily="18" charset="0"/>
              </a:rPr>
              <a:t>(Theo Thanh Tịnh)</a:t>
            </a:r>
          </a:p>
        </p:txBody>
      </p:sp>
      <p:sp>
        <p:nvSpPr>
          <p:cNvPr id="21" name="矩形 7">
            <a:extLst>
              <a:ext uri="{FF2B5EF4-FFF2-40B4-BE49-F238E27FC236}">
                <a16:creationId xmlns:a16="http://schemas.microsoft.com/office/drawing/2014/main" id="{31B07695-463E-6A43-93BD-45B32256F2F8}"/>
              </a:ext>
            </a:extLst>
          </p:cNvPr>
          <p:cNvSpPr/>
          <p:nvPr/>
        </p:nvSpPr>
        <p:spPr>
          <a:xfrm>
            <a:off x="1208812" y="5127839"/>
            <a:ext cx="4398818" cy="702129"/>
          </a:xfrm>
          <a:prstGeom prst="rect">
            <a:avLst/>
          </a:prstGeom>
          <a:solidFill>
            <a:srgbClr val="3E8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Cambria" panose="02040503050406030204" pitchFamily="18" charset="0"/>
              </a:rPr>
              <a:t>c. </a:t>
            </a:r>
            <a:r>
              <a:rPr lang="nl-NL" sz="2400" dirty="0" err="1">
                <a:latin typeface="Cambria" panose="02040503050406030204" pitchFamily="18" charset="0"/>
              </a:rPr>
              <a:t>Để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báo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hiệu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phần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liệt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kê</a:t>
            </a:r>
            <a:endParaRPr lang="en-VN" sz="2400" dirty="0">
              <a:latin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E76139-1E25-F840-9151-7082EF0FE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2" y="4321140"/>
            <a:ext cx="539671" cy="539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A17E01-8C0A-584F-9812-731D782486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42" y="5068794"/>
            <a:ext cx="820218" cy="820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88168-5E49-7647-A020-36DC1DF4DC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2" y="3374169"/>
            <a:ext cx="820218" cy="8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0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92E6E3-3F81-0B49-B3C9-99D16FEF5B1B}"/>
              </a:ext>
            </a:extLst>
          </p:cNvPr>
          <p:cNvGrpSpPr/>
          <p:nvPr/>
        </p:nvGrpSpPr>
        <p:grpSpPr>
          <a:xfrm>
            <a:off x="832093" y="631806"/>
            <a:ext cx="10527814" cy="1282337"/>
            <a:chOff x="1546893" y="1544627"/>
            <a:chExt cx="9553073" cy="1218624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B0E14B7C-8E52-A34A-BD0D-41A69CE10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6893" y="1544627"/>
              <a:ext cx="9553073" cy="1140308"/>
            </a:xfrm>
            <a:prstGeom prst="rect">
              <a:avLst/>
            </a:prstGeom>
          </p:spPr>
        </p:pic>
        <p:sp>
          <p:nvSpPr>
            <p:cNvPr id="10" name="文本框 7">
              <a:extLst>
                <a:ext uri="{FF2B5EF4-FFF2-40B4-BE49-F238E27FC236}">
                  <a16:creationId xmlns:a16="http://schemas.microsoft.com/office/drawing/2014/main" id="{A069CC6A-6CA0-F244-9CBF-D0F16C8B9013}"/>
                </a:ext>
              </a:extLst>
            </p:cNvPr>
            <p:cNvSpPr txBox="1"/>
            <p:nvPr/>
          </p:nvSpPr>
          <p:spPr>
            <a:xfrm>
              <a:off x="2034814" y="1871965"/>
              <a:ext cx="8627698" cy="891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Xác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định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công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của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dấu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hai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chấm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trong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mỗi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câu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văn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dưới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đây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</a:t>
              </a:r>
              <a:endParaRPr lang="en-VN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517136-EF4E-7849-905F-2EDC6BF6060F}"/>
              </a:ext>
            </a:extLst>
          </p:cNvPr>
          <p:cNvGrpSpPr/>
          <p:nvPr/>
        </p:nvGrpSpPr>
        <p:grpSpPr>
          <a:xfrm>
            <a:off x="1033826" y="4073082"/>
            <a:ext cx="10058702" cy="1217955"/>
            <a:chOff x="1033826" y="4073082"/>
            <a:chExt cx="10058702" cy="1217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DB43B3-C8BF-1D4F-9AB3-C57F24751EB5}"/>
                </a:ext>
              </a:extLst>
            </p:cNvPr>
            <p:cNvSpPr txBox="1"/>
            <p:nvPr/>
          </p:nvSpPr>
          <p:spPr>
            <a:xfrm>
              <a:off x="1745046" y="4090708"/>
              <a:ext cx="93474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Cambria" panose="02040503050406030204" pitchFamily="18" charset="0"/>
                </a:rPr>
                <a:t>Hoa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giấy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có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một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đặc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điểm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khác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với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nhiều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loài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hoa</a:t>
              </a:r>
              <a:r>
                <a:rPr lang="en-US" sz="2400" dirty="0">
                  <a:latin typeface="Cambria" panose="02040503050406030204" pitchFamily="18" charset="0"/>
                </a:rPr>
                <a:t>: </a:t>
              </a:r>
              <a:r>
                <a:rPr lang="en-US" sz="2400" dirty="0" err="1">
                  <a:latin typeface="Cambria" panose="02040503050406030204" pitchFamily="18" charset="0"/>
                </a:rPr>
                <a:t>hoa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rụng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mà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vẫn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còn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tươi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nguyên</a:t>
              </a:r>
              <a:r>
                <a:rPr lang="en-VN" sz="2400" dirty="0">
                  <a:latin typeface="Cambria" panose="02040503050406030204" pitchFamily="18" charset="0"/>
                </a:rPr>
                <a:t>.</a:t>
              </a:r>
            </a:p>
            <a:p>
              <a:pPr algn="r"/>
              <a:r>
                <a:rPr lang="en-VN" sz="2400" dirty="0">
                  <a:latin typeface="Cambria" panose="02040503050406030204" pitchFamily="18" charset="0"/>
                </a:rPr>
                <a:t>(Theo Trần Hoài Dương)</a:t>
              </a:r>
            </a:p>
          </p:txBody>
        </p:sp>
        <p:sp>
          <p:nvSpPr>
            <p:cNvPr id="13" name="椭圆 9">
              <a:extLst>
                <a:ext uri="{FF2B5EF4-FFF2-40B4-BE49-F238E27FC236}">
                  <a16:creationId xmlns:a16="http://schemas.microsoft.com/office/drawing/2014/main" id="{DBBBC6B6-30CE-0042-A9D1-5C1819EBDCE2}"/>
                </a:ext>
              </a:extLst>
            </p:cNvPr>
            <p:cNvSpPr/>
            <p:nvPr/>
          </p:nvSpPr>
          <p:spPr>
            <a:xfrm>
              <a:off x="1033826" y="4073082"/>
              <a:ext cx="671946" cy="671946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字魂139号-萌趣芋圆体" panose="00000500000000000000" pitchFamily="2" charset="-122"/>
                  <a:ea typeface="字魂139号-萌趣芋圆体" panose="00000500000000000000" pitchFamily="2" charset="-122"/>
                </a:rPr>
                <a:t>b</a:t>
              </a:r>
              <a:endParaRPr lang="zh-CN" altLang="en-US" sz="2000" dirty="0">
                <a:solidFill>
                  <a:schemeClr val="bg1"/>
                </a:solidFill>
                <a:latin typeface="字魂139号-萌趣芋圆体" panose="00000500000000000000" pitchFamily="2" charset="-122"/>
                <a:ea typeface="字魂139号-萌趣芋圆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2C6F3F-04F3-E54D-A65D-BF9715FCA942}"/>
              </a:ext>
            </a:extLst>
          </p:cNvPr>
          <p:cNvGrpSpPr/>
          <p:nvPr/>
        </p:nvGrpSpPr>
        <p:grpSpPr>
          <a:xfrm>
            <a:off x="1072133" y="5244318"/>
            <a:ext cx="10440513" cy="1306856"/>
            <a:chOff x="1109824" y="5244318"/>
            <a:chExt cx="10009076" cy="130685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1D1EB3-BFCC-AB43-BAD3-7892B34401DF}"/>
                </a:ext>
              </a:extLst>
            </p:cNvPr>
            <p:cNvSpPr txBox="1"/>
            <p:nvPr/>
          </p:nvSpPr>
          <p:spPr>
            <a:xfrm>
              <a:off x="1771418" y="5350845"/>
              <a:ext cx="93474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Cambria" panose="02040503050406030204" pitchFamily="18" charset="0"/>
                </a:rPr>
                <a:t>Chú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sóc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có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bộ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lông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khá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đẹp</a:t>
              </a:r>
              <a:r>
                <a:rPr lang="en-US" sz="2400" dirty="0">
                  <a:latin typeface="Cambria" panose="02040503050406030204" pitchFamily="18" charset="0"/>
                </a:rPr>
                <a:t>: </a:t>
              </a:r>
              <a:r>
                <a:rPr lang="en-US" sz="2400" dirty="0" err="1">
                  <a:latin typeface="Cambria" panose="02040503050406030204" pitchFamily="18" charset="0"/>
                </a:rPr>
                <a:t>lưng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xám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nhưng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bụng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và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chóp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đuôi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lại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đỏ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rực</a:t>
              </a:r>
              <a:endParaRPr lang="en-VN" sz="2400" dirty="0">
                <a:latin typeface="Cambria" panose="02040503050406030204" pitchFamily="18" charset="0"/>
              </a:endParaRPr>
            </a:p>
            <a:p>
              <a:pPr algn="r"/>
              <a:r>
                <a:rPr lang="en-VN" sz="2400" dirty="0">
                  <a:latin typeface="Cambria" panose="02040503050406030204" pitchFamily="18" charset="0"/>
                </a:rPr>
                <a:t>(Theo Ngô Quân Miện)</a:t>
              </a: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75202343-ACC0-B64A-82B6-56A7147791A9}"/>
                </a:ext>
              </a:extLst>
            </p:cNvPr>
            <p:cNvSpPr/>
            <p:nvPr/>
          </p:nvSpPr>
          <p:spPr>
            <a:xfrm>
              <a:off x="1109824" y="5244318"/>
              <a:ext cx="671946" cy="671946"/>
            </a:xfrm>
            <a:prstGeom prst="ellipse">
              <a:avLst/>
            </a:prstGeom>
            <a:solidFill>
              <a:srgbClr val="B70007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字魂139号-萌趣芋圆体" panose="00000500000000000000" pitchFamily="2" charset="-122"/>
                  <a:ea typeface="字魂139号-萌趣芋圆体" panose="00000500000000000000" pitchFamily="2" charset="-122"/>
                </a:rPr>
                <a:t>c</a:t>
              </a:r>
              <a:endParaRPr lang="zh-CN" altLang="en-US" sz="2000" dirty="0">
                <a:solidFill>
                  <a:schemeClr val="bg1"/>
                </a:solidFill>
                <a:latin typeface="字魂139号-萌趣芋圆体" panose="00000500000000000000" pitchFamily="2" charset="-122"/>
                <a:ea typeface="字魂139号-萌趣芋圆体" panose="00000500000000000000" pitchFamily="2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F96B40-2604-0941-97A4-39B950BB3885}"/>
              </a:ext>
            </a:extLst>
          </p:cNvPr>
          <p:cNvGrpSpPr/>
          <p:nvPr/>
        </p:nvGrpSpPr>
        <p:grpSpPr>
          <a:xfrm>
            <a:off x="1033826" y="2919472"/>
            <a:ext cx="10086699" cy="1200329"/>
            <a:chOff x="1033826" y="2919472"/>
            <a:chExt cx="10086699" cy="120032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D7F6BAA-1F14-B941-AD61-08A541C6E13D}"/>
                </a:ext>
              </a:extLst>
            </p:cNvPr>
            <p:cNvSpPr txBox="1"/>
            <p:nvPr/>
          </p:nvSpPr>
          <p:spPr>
            <a:xfrm>
              <a:off x="1773043" y="2919472"/>
              <a:ext cx="93474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400" dirty="0">
                  <a:latin typeface="Cambria" panose="02040503050406030204" pitchFamily="18" charset="0"/>
                </a:rPr>
                <a:t>T</a:t>
              </a:r>
              <a:r>
                <a:rPr lang="en-US" sz="2400" dirty="0">
                  <a:latin typeface="Cambria" panose="02040503050406030204" pitchFamily="18" charset="0"/>
                </a:rPr>
                <a:t>r</a:t>
              </a:r>
              <a:r>
                <a:rPr lang="en-VN" sz="2400" dirty="0">
                  <a:latin typeface="Cambria" panose="02040503050406030204" pitchFamily="18" charset="0"/>
                </a:rPr>
                <a:t>ong cái túi vải thô của bà có đủ thứ quà, mùa nào thức nấy: nhãn tháng Sáu, na tháng Bảy, roi mùa hạ, gương sen mùa thu.</a:t>
              </a:r>
            </a:p>
            <a:p>
              <a:pPr algn="r"/>
              <a:r>
                <a:rPr lang="en-VN" sz="2400" dirty="0">
                  <a:latin typeface="Cambria" panose="02040503050406030204" pitchFamily="18" charset="0"/>
                </a:rPr>
                <a:t>(Theo Ma Văn Kháng)</a:t>
              </a:r>
            </a:p>
          </p:txBody>
        </p:sp>
        <p:sp>
          <p:nvSpPr>
            <p:cNvPr id="22" name="椭圆 15">
              <a:extLst>
                <a:ext uri="{FF2B5EF4-FFF2-40B4-BE49-F238E27FC236}">
                  <a16:creationId xmlns:a16="http://schemas.microsoft.com/office/drawing/2014/main" id="{C79DAEAD-EDB7-EB48-A88C-655DE56DC9DD}"/>
                </a:ext>
              </a:extLst>
            </p:cNvPr>
            <p:cNvSpPr/>
            <p:nvPr/>
          </p:nvSpPr>
          <p:spPr>
            <a:xfrm>
              <a:off x="1033826" y="2976423"/>
              <a:ext cx="671946" cy="671946"/>
            </a:xfrm>
            <a:prstGeom prst="ellipse">
              <a:avLst/>
            </a:prstGeom>
            <a:solidFill>
              <a:srgbClr val="ADB1F2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  <a:latin typeface="字魂139号-萌趣芋圆体" panose="00000500000000000000" pitchFamily="2" charset="-122"/>
                  <a:ea typeface="字魂139号-萌趣芋圆体" panose="00000500000000000000" pitchFamily="2" charset="-122"/>
                </a:rPr>
                <a:t>a</a:t>
              </a:r>
              <a:endParaRPr lang="zh-CN" altLang="en-US" sz="2000" dirty="0">
                <a:solidFill>
                  <a:schemeClr val="tx1"/>
                </a:solidFill>
                <a:latin typeface="字魂139号-萌趣芋圆体" panose="00000500000000000000" pitchFamily="2" charset="-122"/>
                <a:ea typeface="字魂139号-萌趣芋圆体" panose="00000500000000000000" pitchFamily="2" charset="-122"/>
              </a:endParaRPr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36D90F2-BD84-9047-A52F-B3A8564E5F68}"/>
              </a:ext>
            </a:extLst>
          </p:cNvPr>
          <p:cNvSpPr/>
          <p:nvPr/>
        </p:nvSpPr>
        <p:spPr>
          <a:xfrm>
            <a:off x="2731863" y="1804229"/>
            <a:ext cx="2632618" cy="93788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Báo hiệu phần giải thích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203C481-F093-4447-81BD-9FEF756E440C}"/>
              </a:ext>
            </a:extLst>
          </p:cNvPr>
          <p:cNvSpPr/>
          <p:nvPr/>
        </p:nvSpPr>
        <p:spPr>
          <a:xfrm>
            <a:off x="6370320" y="1804230"/>
            <a:ext cx="3092230" cy="937884"/>
          </a:xfrm>
          <a:prstGeom prst="roundRect">
            <a:avLst/>
          </a:prstGeom>
          <a:solidFill>
            <a:srgbClr val="00206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Báo hiệu phần </a:t>
            </a:r>
            <a:endParaRPr lang="en-US" sz="2800" dirty="0" smtClean="0">
              <a:latin typeface="Cambria" panose="02040503050406030204" pitchFamily="18" charset="0"/>
            </a:endParaRPr>
          </a:p>
          <a:p>
            <a:pPr algn="ctr"/>
            <a:r>
              <a:rPr lang="en-VN" sz="2800" dirty="0" smtClean="0">
                <a:latin typeface="Cambria" panose="02040503050406030204" pitchFamily="18" charset="0"/>
              </a:rPr>
              <a:t>liệt </a:t>
            </a:r>
            <a:r>
              <a:rPr lang="en-VN" sz="2800" dirty="0">
                <a:latin typeface="Cambria" panose="02040503050406030204" pitchFamily="18" charset="0"/>
              </a:rPr>
              <a:t>kê</a:t>
            </a:r>
          </a:p>
        </p:txBody>
      </p:sp>
    </p:spTree>
    <p:extLst>
      <p:ext uri="{BB962C8B-B14F-4D97-AF65-F5344CB8AC3E}">
        <p14:creationId xmlns:p14="http://schemas.microsoft.com/office/powerpoint/2010/main" val="180335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92E6E3-3F81-0B49-B3C9-99D16FEF5B1B}"/>
              </a:ext>
            </a:extLst>
          </p:cNvPr>
          <p:cNvGrpSpPr/>
          <p:nvPr/>
        </p:nvGrpSpPr>
        <p:grpSpPr>
          <a:xfrm>
            <a:off x="832093" y="631806"/>
            <a:ext cx="10527814" cy="1282337"/>
            <a:chOff x="1546893" y="1544627"/>
            <a:chExt cx="9553073" cy="1218624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B0E14B7C-8E52-A34A-BD0D-41A69CE10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6893" y="1544627"/>
              <a:ext cx="9553073" cy="1140308"/>
            </a:xfrm>
            <a:prstGeom prst="rect">
              <a:avLst/>
            </a:prstGeom>
          </p:spPr>
        </p:pic>
        <p:sp>
          <p:nvSpPr>
            <p:cNvPr id="10" name="文本框 7">
              <a:extLst>
                <a:ext uri="{FF2B5EF4-FFF2-40B4-BE49-F238E27FC236}">
                  <a16:creationId xmlns:a16="http://schemas.microsoft.com/office/drawing/2014/main" id="{A069CC6A-6CA0-F244-9CBF-D0F16C8B9013}"/>
                </a:ext>
              </a:extLst>
            </p:cNvPr>
            <p:cNvSpPr txBox="1"/>
            <p:nvPr/>
          </p:nvSpPr>
          <p:spPr>
            <a:xfrm>
              <a:off x="2034814" y="1871965"/>
              <a:ext cx="8627698" cy="891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Xác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định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công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của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dấu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hai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chấm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trong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mỗi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câu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văn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dưới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đây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</a:t>
              </a:r>
              <a:endParaRPr lang="en-VN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FDB43B3-C8BF-1D4F-9AB3-C57F24751EB5}"/>
              </a:ext>
            </a:extLst>
          </p:cNvPr>
          <p:cNvSpPr txBox="1"/>
          <p:nvPr/>
        </p:nvSpPr>
        <p:spPr>
          <a:xfrm>
            <a:off x="1745046" y="4090708"/>
            <a:ext cx="9347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</a:rPr>
              <a:t>Hoa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giấy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đặc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khác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nhiều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loài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hoa</a:t>
            </a:r>
            <a:r>
              <a:rPr lang="en-US" sz="2400" dirty="0">
                <a:latin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</a:rPr>
              <a:t>hoa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rụng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mà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vẫn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còn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tươi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nguyên</a:t>
            </a:r>
            <a:r>
              <a:rPr lang="en-VN" sz="24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VN" sz="2400" dirty="0">
                <a:latin typeface="Cambria" panose="02040503050406030204" pitchFamily="18" charset="0"/>
              </a:rPr>
              <a:t>(Theo Trần Hoài Dương)</a:t>
            </a:r>
          </a:p>
        </p:txBody>
      </p:sp>
      <p:sp>
        <p:nvSpPr>
          <p:cNvPr id="13" name="椭圆 9">
            <a:extLst>
              <a:ext uri="{FF2B5EF4-FFF2-40B4-BE49-F238E27FC236}">
                <a16:creationId xmlns:a16="http://schemas.microsoft.com/office/drawing/2014/main" id="{DBBBC6B6-30CE-0042-A9D1-5C1819EBDCE2}"/>
              </a:ext>
            </a:extLst>
          </p:cNvPr>
          <p:cNvSpPr/>
          <p:nvPr/>
        </p:nvSpPr>
        <p:spPr>
          <a:xfrm>
            <a:off x="1033826" y="4073082"/>
            <a:ext cx="671946" cy="671946"/>
          </a:xfrm>
          <a:prstGeom prst="ellipse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字魂139号-萌趣芋圆体" panose="00000500000000000000" pitchFamily="2" charset="-122"/>
                <a:ea typeface="字魂139号-萌趣芋圆体" panose="00000500000000000000" pitchFamily="2" charset="-122"/>
              </a:rPr>
              <a:t>b</a:t>
            </a:r>
            <a:endParaRPr lang="zh-CN" altLang="en-US" sz="2000" dirty="0">
              <a:solidFill>
                <a:schemeClr val="bg1"/>
              </a:solidFill>
              <a:latin typeface="字魂139号-萌趣芋圆体" panose="00000500000000000000" pitchFamily="2" charset="-122"/>
              <a:ea typeface="字魂139号-萌趣芋圆体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1D1EB3-BFCC-AB43-BAD3-7892B34401DF}"/>
              </a:ext>
            </a:extLst>
          </p:cNvPr>
          <p:cNvSpPr txBox="1"/>
          <p:nvPr/>
        </p:nvSpPr>
        <p:spPr>
          <a:xfrm>
            <a:off x="1762245" y="5350845"/>
            <a:ext cx="9750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</a:rPr>
              <a:t>Chú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sóc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bộ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lông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khá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đẹp</a:t>
            </a:r>
            <a:r>
              <a:rPr lang="en-US" sz="2400" dirty="0">
                <a:latin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</a:rPr>
              <a:t>lưng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xám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nhưng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bụng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chóp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đuôi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đỏ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rực</a:t>
            </a:r>
            <a:endParaRPr lang="en-VN" sz="2400" dirty="0">
              <a:latin typeface="Cambria" panose="02040503050406030204" pitchFamily="18" charset="0"/>
            </a:endParaRPr>
          </a:p>
          <a:p>
            <a:pPr algn="r"/>
            <a:r>
              <a:rPr lang="en-VN" sz="2400" dirty="0">
                <a:latin typeface="Cambria" panose="02040503050406030204" pitchFamily="18" charset="0"/>
              </a:rPr>
              <a:t>(Theo Ngô Quân Miện)</a:t>
            </a:r>
          </a:p>
        </p:txBody>
      </p:sp>
      <p:sp>
        <p:nvSpPr>
          <p:cNvPr id="19" name="椭圆 11">
            <a:extLst>
              <a:ext uri="{FF2B5EF4-FFF2-40B4-BE49-F238E27FC236}">
                <a16:creationId xmlns:a16="http://schemas.microsoft.com/office/drawing/2014/main" id="{75202343-ACC0-B64A-82B6-56A7147791A9}"/>
              </a:ext>
            </a:extLst>
          </p:cNvPr>
          <p:cNvSpPr/>
          <p:nvPr/>
        </p:nvSpPr>
        <p:spPr>
          <a:xfrm>
            <a:off x="1072133" y="5244318"/>
            <a:ext cx="700910" cy="671946"/>
          </a:xfrm>
          <a:prstGeom prst="ellipse">
            <a:avLst/>
          </a:prstGeom>
          <a:solidFill>
            <a:srgbClr val="B7000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字魂139号-萌趣芋圆体" panose="00000500000000000000" pitchFamily="2" charset="-122"/>
                <a:ea typeface="字魂139号-萌趣芋圆体" panose="00000500000000000000" pitchFamily="2" charset="-122"/>
              </a:rPr>
              <a:t>c</a:t>
            </a:r>
            <a:endParaRPr lang="zh-CN" altLang="en-US" sz="2000" dirty="0">
              <a:solidFill>
                <a:schemeClr val="bg1"/>
              </a:solidFill>
              <a:latin typeface="字魂139号-萌趣芋圆体" panose="00000500000000000000" pitchFamily="2" charset="-122"/>
              <a:ea typeface="字魂139号-萌趣芋圆体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7F6BAA-1F14-B941-AD61-08A541C6E13D}"/>
              </a:ext>
            </a:extLst>
          </p:cNvPr>
          <p:cNvSpPr txBox="1"/>
          <p:nvPr/>
        </p:nvSpPr>
        <p:spPr>
          <a:xfrm>
            <a:off x="1773043" y="2919472"/>
            <a:ext cx="9347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Cambria" panose="02040503050406030204" pitchFamily="18" charset="0"/>
              </a:rPr>
              <a:t>T</a:t>
            </a:r>
            <a:r>
              <a:rPr lang="en-US" sz="2400" dirty="0">
                <a:latin typeface="Cambria" panose="02040503050406030204" pitchFamily="18" charset="0"/>
              </a:rPr>
              <a:t>r</a:t>
            </a:r>
            <a:r>
              <a:rPr lang="en-VN" sz="2400" dirty="0">
                <a:latin typeface="Cambria" panose="02040503050406030204" pitchFamily="18" charset="0"/>
              </a:rPr>
              <a:t>ong cái túi vải thô của bà có đủ thứ quà, mùa nào thức nấy: nhãn tháng Sáu, na tháng Bảy, roi mùa hạ, gương sen mùa thu.</a:t>
            </a:r>
          </a:p>
          <a:p>
            <a:pPr algn="r"/>
            <a:r>
              <a:rPr lang="en-VN" sz="2400" dirty="0">
                <a:latin typeface="Cambria" panose="02040503050406030204" pitchFamily="18" charset="0"/>
              </a:rPr>
              <a:t>(Theo Ma Văn Kháng)</a:t>
            </a:r>
          </a:p>
        </p:txBody>
      </p:sp>
      <p:sp>
        <p:nvSpPr>
          <p:cNvPr id="22" name="椭圆 15">
            <a:extLst>
              <a:ext uri="{FF2B5EF4-FFF2-40B4-BE49-F238E27FC236}">
                <a16:creationId xmlns:a16="http://schemas.microsoft.com/office/drawing/2014/main" id="{C79DAEAD-EDB7-EB48-A88C-655DE56DC9DD}"/>
              </a:ext>
            </a:extLst>
          </p:cNvPr>
          <p:cNvSpPr/>
          <p:nvPr/>
        </p:nvSpPr>
        <p:spPr>
          <a:xfrm>
            <a:off x="1033826" y="2976423"/>
            <a:ext cx="671946" cy="671946"/>
          </a:xfrm>
          <a:prstGeom prst="ellipse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字魂139号-萌趣芋圆体" panose="00000500000000000000" pitchFamily="2" charset="-122"/>
                <a:ea typeface="字魂139号-萌趣芋圆体" panose="00000500000000000000" pitchFamily="2" charset="-122"/>
              </a:rPr>
              <a:t>a</a:t>
            </a:r>
            <a:endParaRPr lang="zh-CN" altLang="en-US" sz="2000" dirty="0">
              <a:solidFill>
                <a:schemeClr val="bg1"/>
              </a:solidFill>
              <a:latin typeface="字魂139号-萌趣芋圆体" panose="00000500000000000000" pitchFamily="2" charset="-122"/>
              <a:ea typeface="字魂139号-萌趣芋圆体" panose="00000500000000000000" pitchFamily="2" charset="-122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36D90F2-BD84-9047-A52F-B3A8564E5F68}"/>
              </a:ext>
            </a:extLst>
          </p:cNvPr>
          <p:cNvSpPr/>
          <p:nvPr/>
        </p:nvSpPr>
        <p:spPr>
          <a:xfrm>
            <a:off x="2731863" y="1804229"/>
            <a:ext cx="2632618" cy="937885"/>
          </a:xfrm>
          <a:prstGeom prst="roundRect">
            <a:avLst/>
          </a:prstGeom>
          <a:solidFill>
            <a:srgbClr val="C00000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Báo hiệu phần giải thích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203C481-F093-4447-81BD-9FEF756E440C}"/>
              </a:ext>
            </a:extLst>
          </p:cNvPr>
          <p:cNvSpPr/>
          <p:nvPr/>
        </p:nvSpPr>
        <p:spPr>
          <a:xfrm>
            <a:off x="6370320" y="1804230"/>
            <a:ext cx="3092230" cy="937884"/>
          </a:xfrm>
          <a:prstGeom prst="roundRect">
            <a:avLst/>
          </a:prstGeom>
          <a:solidFill>
            <a:srgbClr val="00206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ambria" panose="02040503050406030204" pitchFamily="18" charset="0"/>
              </a:rPr>
              <a:t>Báo hiệu phần </a:t>
            </a:r>
            <a:endParaRPr lang="en-US" sz="2800" dirty="0" smtClean="0">
              <a:latin typeface="Cambria" panose="02040503050406030204" pitchFamily="18" charset="0"/>
            </a:endParaRPr>
          </a:p>
          <a:p>
            <a:pPr algn="ctr"/>
            <a:r>
              <a:rPr lang="en-VN" sz="2800" dirty="0" smtClean="0">
                <a:latin typeface="Cambria" panose="02040503050406030204" pitchFamily="18" charset="0"/>
              </a:rPr>
              <a:t>liệt </a:t>
            </a:r>
            <a:r>
              <a:rPr lang="en-VN" sz="2800" dirty="0">
                <a:latin typeface="Cambria" panose="02040503050406030204" pitchFamily="18" charset="0"/>
              </a:rPr>
              <a:t>kê</a:t>
            </a:r>
          </a:p>
        </p:txBody>
      </p:sp>
    </p:spTree>
    <p:extLst>
      <p:ext uri="{BB962C8B-B14F-4D97-AF65-F5344CB8AC3E}">
        <p14:creationId xmlns:p14="http://schemas.microsoft.com/office/powerpoint/2010/main" val="319379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VẬN</a:t>
              </a:r>
              <a:r>
                <a:rPr kumimoji="0" lang="en-US" altLang="zh-CN" sz="9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baseline="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DỤNG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550518-503F-1F41-A1CD-B1844FC7E100}"/>
              </a:ext>
            </a:extLst>
          </p:cNvPr>
          <p:cNvSpPr/>
          <p:nvPr/>
        </p:nvSpPr>
        <p:spPr>
          <a:xfrm>
            <a:off x="5633946" y="909156"/>
            <a:ext cx="43877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#9Slide03 SFU Futura_05 ExtraBo" pitchFamily="2" charset="77"/>
              </a:rPr>
              <a:t>TRÒ CHƠI</a:t>
            </a:r>
          </a:p>
        </p:txBody>
      </p:sp>
      <p:sp>
        <p:nvSpPr>
          <p:cNvPr id="12" name="文本框 2">
            <a:extLst>
              <a:ext uri="{FF2B5EF4-FFF2-40B4-BE49-F238E27FC236}">
                <a16:creationId xmlns:a16="http://schemas.microsoft.com/office/drawing/2014/main" id="{4C878D19-64A4-2547-B8E7-40E29F6178F6}"/>
              </a:ext>
            </a:extLst>
          </p:cNvPr>
          <p:cNvSpPr txBox="1"/>
          <p:nvPr/>
        </p:nvSpPr>
        <p:spPr>
          <a:xfrm>
            <a:off x="3421127" y="2696361"/>
            <a:ext cx="7892842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dirty="0">
                <a:latin typeface="Cambria" panose="02040503050406030204" pitchFamily="18" charset="0"/>
              </a:rPr>
              <a:t>Có 2 </a:t>
            </a:r>
            <a:r>
              <a:rPr lang="nl-NL" sz="2400" dirty="0" err="1">
                <a:latin typeface="Cambria" panose="02040503050406030204" pitchFamily="18" charset="0"/>
              </a:rPr>
              <a:t>đội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chơi</a:t>
            </a:r>
            <a:r>
              <a:rPr lang="nl-NL" sz="2400" dirty="0">
                <a:latin typeface="Cambria" panose="02040503050406030204" pitchFamily="18" charset="0"/>
              </a:rPr>
              <a:t>, </a:t>
            </a:r>
            <a:r>
              <a:rPr lang="nl-NL" sz="2400" dirty="0" err="1">
                <a:latin typeface="Cambria" panose="02040503050406030204" pitchFamily="18" charset="0"/>
              </a:rPr>
              <a:t>mỗi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đội</a:t>
            </a:r>
            <a:r>
              <a:rPr lang="nl-NL" sz="2400" dirty="0">
                <a:latin typeface="Cambria" panose="02040503050406030204" pitchFamily="18" charset="0"/>
              </a:rPr>
              <a:t> 5 </a:t>
            </a:r>
            <a:r>
              <a:rPr lang="nl-NL" sz="2400" dirty="0" err="1">
                <a:latin typeface="Cambria" panose="02040503050406030204" pitchFamily="18" charset="0"/>
              </a:rPr>
              <a:t>bạn</a:t>
            </a:r>
            <a:r>
              <a:rPr lang="nl-NL" sz="2400" dirty="0">
                <a:latin typeface="Cambria" panose="02040503050406030204" pitchFamily="18" charset="0"/>
              </a:rPr>
              <a:t>. </a:t>
            </a:r>
            <a:r>
              <a:rPr lang="nl-NL" sz="2400" dirty="0" err="1">
                <a:latin typeface="Cambria" panose="02040503050406030204" pitchFamily="18" charset="0"/>
              </a:rPr>
              <a:t>Mỗi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đội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lần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lượt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cử</a:t>
            </a:r>
            <a:r>
              <a:rPr lang="nl-NL" sz="2400" dirty="0">
                <a:latin typeface="Cambria" panose="02040503050406030204" pitchFamily="18" charset="0"/>
              </a:rPr>
              <a:t> 1 </a:t>
            </a:r>
            <a:r>
              <a:rPr lang="nl-NL" sz="2400" dirty="0" err="1">
                <a:latin typeface="Cambria" panose="02040503050406030204" pitchFamily="18" charset="0"/>
              </a:rPr>
              <a:t>thành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viên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tham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gia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với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nhau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tìm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những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từ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ngữ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chỉ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người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thân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trong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gia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đình</a:t>
            </a:r>
            <a:r>
              <a:rPr lang="nl-NL" sz="2400" dirty="0">
                <a:latin typeface="Cambria" panose="02040503050406030204" pitchFamily="18" charset="0"/>
              </a:rPr>
              <a:t> (</a:t>
            </a:r>
            <a:r>
              <a:rPr lang="nl-NL" sz="2400" dirty="0" err="1">
                <a:latin typeface="Cambria" panose="02040503050406030204" pitchFamily="18" charset="0"/>
              </a:rPr>
              <a:t>Mỗi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thành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viên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lên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viết</a:t>
            </a:r>
            <a:r>
              <a:rPr lang="nl-NL" sz="2400" dirty="0">
                <a:latin typeface="Cambria" panose="02040503050406030204" pitchFamily="18" charset="0"/>
              </a:rPr>
              <a:t> 1 </a:t>
            </a:r>
            <a:r>
              <a:rPr lang="nl-NL" sz="2400" dirty="0" err="1">
                <a:latin typeface="Cambria" panose="02040503050406030204" pitchFamily="18" charset="0"/>
              </a:rPr>
              <a:t>từ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ngữ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chỉ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người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thân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rồi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về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chỗ</a:t>
            </a:r>
            <a:r>
              <a:rPr lang="nl-NL" sz="2400" dirty="0">
                <a:latin typeface="Cambria" panose="02040503050406030204" pitchFamily="18" charset="0"/>
              </a:rPr>
              <a:t>, </a:t>
            </a:r>
            <a:r>
              <a:rPr lang="nl-NL" sz="2400" dirty="0" err="1">
                <a:latin typeface="Cambria" panose="02040503050406030204" pitchFamily="18" charset="0"/>
              </a:rPr>
              <a:t>thành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viên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tiếp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theo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trong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đội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lên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viết</a:t>
            </a:r>
            <a:r>
              <a:rPr lang="nl-NL" sz="2400" dirty="0">
                <a:latin typeface="Cambria" panose="02040503050406030204" pitchFamily="18" charset="0"/>
              </a:rPr>
              <a:t>). </a:t>
            </a:r>
          </a:p>
          <a:p>
            <a:pPr>
              <a:lnSpc>
                <a:spcPct val="150000"/>
              </a:lnSpc>
            </a:pPr>
            <a:r>
              <a:rPr lang="nl-NL" sz="2400" dirty="0" err="1">
                <a:latin typeface="Cambria" panose="02040503050406030204" pitchFamily="18" charset="0"/>
              </a:rPr>
              <a:t>Trong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thời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gian</a:t>
            </a:r>
            <a:r>
              <a:rPr lang="nl-NL" sz="2400" dirty="0">
                <a:latin typeface="Cambria" panose="02040503050406030204" pitchFamily="18" charset="0"/>
              </a:rPr>
              <a:t> 3 </a:t>
            </a:r>
            <a:r>
              <a:rPr lang="nl-NL" sz="2400" dirty="0" err="1">
                <a:latin typeface="Cambria" panose="02040503050406030204" pitchFamily="18" charset="0"/>
              </a:rPr>
              <a:t>phút</a:t>
            </a:r>
            <a:r>
              <a:rPr lang="nl-NL" sz="2400" dirty="0">
                <a:latin typeface="Cambria" panose="02040503050406030204" pitchFamily="18" charset="0"/>
              </a:rPr>
              <a:t>, </a:t>
            </a:r>
            <a:r>
              <a:rPr lang="nl-NL" sz="2400" dirty="0" err="1">
                <a:latin typeface="Cambria" panose="02040503050406030204" pitchFamily="18" charset="0"/>
              </a:rPr>
              <a:t>đội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nào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tìm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được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nhiều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từ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ngữ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và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chính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xác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nhất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thì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giành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chiến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thắng</a:t>
            </a:r>
            <a:r>
              <a:rPr lang="nl-NL" sz="2400" dirty="0">
                <a:latin typeface="Cambria" panose="02040503050406030204" pitchFamily="18" charset="0"/>
              </a:rPr>
              <a:t>.</a:t>
            </a:r>
            <a:endParaRPr lang="en-VN" sz="2400" dirty="0">
              <a:latin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5871898" y="2024731"/>
            <a:ext cx="3911835" cy="39463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Cambria" panose="02040503050406030204" pitchFamily="18" charset="0"/>
              </a:rPr>
              <a:t>AI NHANH, AI ĐÚNG</a:t>
            </a:r>
          </a:p>
        </p:txBody>
      </p:sp>
      <p:pic>
        <p:nvPicPr>
          <p:cNvPr id="9" name="图片 9" descr="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6" y="286215"/>
            <a:ext cx="1688738" cy="2834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2" y="1088543"/>
            <a:ext cx="1499746" cy="15302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74" y="3067596"/>
            <a:ext cx="3637601" cy="36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8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3" y="2419362"/>
            <a:ext cx="3637601" cy="36376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5430038" y="879545"/>
            <a:ext cx="5857633" cy="12388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#9Slide07 IcielPony" panose="02000000000000000000" pitchFamily="2" charset="0"/>
              </a:rPr>
              <a:t>AI NHANH, AI ĐÚNG</a:t>
            </a:r>
          </a:p>
        </p:txBody>
      </p:sp>
      <p:grpSp>
        <p:nvGrpSpPr>
          <p:cNvPr id="9" name="组合 20">
            <a:extLst>
              <a:ext uri="{FF2B5EF4-FFF2-40B4-BE49-F238E27FC236}">
                <a16:creationId xmlns:a16="http://schemas.microsoft.com/office/drawing/2014/main" id="{94654B1E-94F4-3B4E-B1DA-E254524CB9CE}"/>
              </a:ext>
            </a:extLst>
          </p:cNvPr>
          <p:cNvGrpSpPr/>
          <p:nvPr/>
        </p:nvGrpSpPr>
        <p:grpSpPr>
          <a:xfrm>
            <a:off x="4839054" y="2767279"/>
            <a:ext cx="6864578" cy="1862048"/>
            <a:chOff x="2550515" y="2545003"/>
            <a:chExt cx="2635201" cy="1862048"/>
          </a:xfrm>
        </p:grpSpPr>
        <p:sp>
          <p:nvSpPr>
            <p:cNvPr id="11" name="文本框 21">
              <a:extLst>
                <a:ext uri="{FF2B5EF4-FFF2-40B4-BE49-F238E27FC236}">
                  <a16:creationId xmlns:a16="http://schemas.microsoft.com/office/drawing/2014/main" id="{5CBA73B7-8036-FD41-8F2A-1900363DB428}"/>
                </a:ext>
              </a:extLst>
            </p:cNvPr>
            <p:cNvSpPr txBox="1"/>
            <p:nvPr/>
          </p:nvSpPr>
          <p:spPr>
            <a:xfrm>
              <a:off x="3652537" y="2545003"/>
              <a:ext cx="1533179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500" b="1" spc="600" dirty="0">
                  <a:solidFill>
                    <a:srgbClr val="278563"/>
                  </a:solidFill>
                  <a:latin typeface="#9Slide07 IcielPony" panose="02000000000000000000" pitchFamily="2" charset="0"/>
                  <a:ea typeface="Pangmenzhengdaoqingsongti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ĐẦU</a:t>
              </a:r>
            </a:p>
          </p:txBody>
        </p:sp>
        <p:sp>
          <p:nvSpPr>
            <p:cNvPr id="13" name="文本框 26">
              <a:extLst>
                <a:ext uri="{FF2B5EF4-FFF2-40B4-BE49-F238E27FC236}">
                  <a16:creationId xmlns:a16="http://schemas.microsoft.com/office/drawing/2014/main" id="{0735D9C5-F2F0-A04D-BEF2-33146882FDD3}"/>
                </a:ext>
              </a:extLst>
            </p:cNvPr>
            <p:cNvSpPr txBox="1"/>
            <p:nvPr/>
          </p:nvSpPr>
          <p:spPr>
            <a:xfrm>
              <a:off x="2550515" y="2545003"/>
              <a:ext cx="1217725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500" b="1" spc="600" dirty="0">
                  <a:solidFill>
                    <a:schemeClr val="accent2"/>
                  </a:solidFill>
                  <a:latin typeface="#9Slide07 IcielPony" panose="02000000000000000000" pitchFamily="2" charset="0"/>
                  <a:ea typeface="Pangmenzhengdaoqingsongti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BẮT</a:t>
              </a:r>
            </a:p>
          </p:txBody>
        </p:sp>
      </p:grpSp>
      <p:pic>
        <p:nvPicPr>
          <p:cNvPr id="12" name="图片 9" descr="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6" y="286215"/>
            <a:ext cx="1688738" cy="28348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2" y="1088543"/>
            <a:ext cx="1499746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5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0" y="1610995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500" y="555625"/>
            <a:ext cx="1214120" cy="1214120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50" y="2829070"/>
            <a:ext cx="4120687" cy="4120687"/>
          </a:xfrm>
          <a:prstGeom prst="rect">
            <a:avLst/>
          </a:prstGeom>
        </p:spPr>
      </p:pic>
      <p:grpSp>
        <p:nvGrpSpPr>
          <p:cNvPr id="17" name="组合 20">
            <a:extLst>
              <a:ext uri="{FF2B5EF4-FFF2-40B4-BE49-F238E27FC236}">
                <a16:creationId xmlns:a16="http://schemas.microsoft.com/office/drawing/2014/main" id="{BF824030-0000-F24F-9B51-BCD48819F90A}"/>
              </a:ext>
            </a:extLst>
          </p:cNvPr>
          <p:cNvGrpSpPr/>
          <p:nvPr/>
        </p:nvGrpSpPr>
        <p:grpSpPr>
          <a:xfrm>
            <a:off x="1836718" y="2244098"/>
            <a:ext cx="5112589" cy="3966879"/>
            <a:chOff x="2758483" y="2355748"/>
            <a:chExt cx="1533179" cy="3966879"/>
          </a:xfrm>
        </p:grpSpPr>
        <p:sp>
          <p:nvSpPr>
            <p:cNvPr id="18" name="文本框 21">
              <a:extLst>
                <a:ext uri="{FF2B5EF4-FFF2-40B4-BE49-F238E27FC236}">
                  <a16:creationId xmlns:a16="http://schemas.microsoft.com/office/drawing/2014/main" id="{79ED9D00-575B-FC4C-B52F-BC141EDFB326}"/>
                </a:ext>
              </a:extLst>
            </p:cNvPr>
            <p:cNvSpPr txBox="1"/>
            <p:nvPr/>
          </p:nvSpPr>
          <p:spPr>
            <a:xfrm>
              <a:off x="2758483" y="3768082"/>
              <a:ext cx="1533179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spc="600" dirty="0">
                  <a:solidFill>
                    <a:srgbClr val="278563"/>
                  </a:solidFill>
                  <a:latin typeface="#9Slide03 SFU Futura_05 ExtraBo" pitchFamily="2" charset="77"/>
                  <a:ea typeface="Pangmenzhengdaoqingsongti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MỪNG</a:t>
              </a:r>
            </a:p>
          </p:txBody>
        </p:sp>
        <p:sp>
          <p:nvSpPr>
            <p:cNvPr id="19" name="文本框 26">
              <a:extLst>
                <a:ext uri="{FF2B5EF4-FFF2-40B4-BE49-F238E27FC236}">
                  <a16:creationId xmlns:a16="http://schemas.microsoft.com/office/drawing/2014/main" id="{91BA4BBC-E469-344E-ABBD-1B3AE3B597EA}"/>
                </a:ext>
              </a:extLst>
            </p:cNvPr>
            <p:cNvSpPr txBox="1"/>
            <p:nvPr/>
          </p:nvSpPr>
          <p:spPr>
            <a:xfrm>
              <a:off x="2849520" y="2355748"/>
              <a:ext cx="121772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spc="600" dirty="0">
                  <a:solidFill>
                    <a:schemeClr val="accent2"/>
                  </a:solidFill>
                  <a:latin typeface="#9Slide03 SFU Futura_05 ExtraBo" pitchFamily="2" charset="77"/>
                  <a:ea typeface="Pangmenzhengdaoqingsongti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CHÚC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6" y="286215"/>
            <a:ext cx="1688738" cy="28348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2" y="1088543"/>
            <a:ext cx="1499746" cy="15302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7459" y="160375"/>
            <a:ext cx="1688738" cy="28348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1955" y="962703"/>
            <a:ext cx="1499746" cy="1530229"/>
          </a:xfrm>
          <a:prstGeom prst="rect">
            <a:avLst/>
          </a:prstGeom>
        </p:spPr>
      </p:pic>
      <p:pic>
        <p:nvPicPr>
          <p:cNvPr id="25" name="图片 7" descr="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89" y="3481044"/>
            <a:ext cx="2362835" cy="3253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60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95944"/>
            <a:ext cx="11916224" cy="6762056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B78FC944-B80B-4EAF-869C-E4517B54800B}"/>
              </a:ext>
            </a:extLst>
          </p:cNvPr>
          <p:cNvSpPr/>
          <p:nvPr/>
        </p:nvSpPr>
        <p:spPr>
          <a:xfrm>
            <a:off x="1110342" y="1751605"/>
            <a:ext cx="9971315" cy="0"/>
          </a:xfrm>
          <a:custGeom>
            <a:avLst/>
            <a:gdLst>
              <a:gd name="connsiteX0" fmla="*/ 0 w 9971315"/>
              <a:gd name="connsiteY0" fmla="*/ 0 h 0"/>
              <a:gd name="connsiteX1" fmla="*/ 9971315 w 997131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71315">
                <a:moveTo>
                  <a:pt x="0" y="0"/>
                </a:moveTo>
                <a:lnTo>
                  <a:pt x="9971315" y="0"/>
                </a:lnTo>
              </a:path>
            </a:pathLst>
          </a:custGeom>
          <a:noFill/>
          <a:ln w="25400">
            <a:solidFill>
              <a:srgbClr val="3E877E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C0B224-D40F-4C25-9E46-8FB01FC82A60}"/>
              </a:ext>
            </a:extLst>
          </p:cNvPr>
          <p:cNvSpPr txBox="1"/>
          <p:nvPr/>
        </p:nvSpPr>
        <p:spPr>
          <a:xfrm>
            <a:off x="3246251" y="1260672"/>
            <a:ext cx="56994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buFont typeface="Wingdings" panose="05000000000000000000" pitchFamily="2" charset="2"/>
              <a:buNone/>
              <a:defRPr sz="2200">
                <a:solidFill>
                  <a:srgbClr val="3E877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</a:defRPr>
            </a:lvl1pPr>
          </a:lstStyle>
          <a:p>
            <a:r>
              <a:rPr lang="en-US" altLang="zh-CN" sz="4800" dirty="0">
                <a:latin typeface="#9Slide03 Saira SemiCondensed B" panose="00000806000000000000" pitchFamily="2" charset="0"/>
                <a:sym typeface="+mn-lt"/>
              </a:rPr>
              <a:t>DẶN DÒ</a:t>
            </a:r>
            <a:endParaRPr lang="zh-CN" altLang="en-US" sz="4800" dirty="0">
              <a:latin typeface="#9Slide03 Saira SemiCondensed B" panose="00000806000000000000" pitchFamily="2" charset="0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1185312-1007-465C-9BA8-A863BEDE4C82}"/>
              </a:ext>
            </a:extLst>
          </p:cNvPr>
          <p:cNvSpPr txBox="1"/>
          <p:nvPr/>
        </p:nvSpPr>
        <p:spPr>
          <a:xfrm>
            <a:off x="4494083" y="2167683"/>
            <a:ext cx="6745185" cy="3890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+mj-ea"/>
              <a:buAutoNum type="circleNumDbPlain"/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Hoàn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bài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tập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vào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vở</a:t>
            </a:r>
            <a:endParaRPr lang="zh-CN" altLang="en-US" sz="2800" dirty="0">
              <a:latin typeface="Cambria" panose="02040503050406030204" pitchFamily="18" charset="0"/>
              <a:sym typeface="+mn-lt"/>
            </a:endParaRPr>
          </a:p>
          <a:p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Ôn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lại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bài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cũ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biết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nêu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được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những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từ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ngữ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miêu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tả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về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người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thân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biết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xác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định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được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tác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dung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của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dấu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hai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chấm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</a:p>
          <a:p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Chuẩn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bị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bài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mới</a:t>
            </a:r>
            <a:endParaRPr lang="zh-CN" altLang="en-US" sz="2800" dirty="0">
              <a:latin typeface="Cambria" panose="02040503050406030204" pitchFamily="18" charset="0"/>
              <a:sym typeface="+mn-lt"/>
            </a:endParaRPr>
          </a:p>
        </p:txBody>
      </p:sp>
      <p:pic>
        <p:nvPicPr>
          <p:cNvPr id="9" name="图片 8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4" y="2242539"/>
            <a:ext cx="3742690" cy="3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0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166B5E2-DC94-43AF-8C56-DC89A3E8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EB90AC0-1AEA-4C15-8ED6-166E4CCDA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4563352"/>
            <a:ext cx="2178628" cy="21786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1EB365F-D371-41EB-971B-ECE109FD0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334645"/>
          </a:xfrm>
          <a:custGeom>
            <a:avLst/>
            <a:gdLst>
              <a:gd name="connsiteX0" fmla="*/ 0 w 12192000"/>
              <a:gd name="connsiteY0" fmla="*/ 0 h 5334645"/>
              <a:gd name="connsiteX1" fmla="*/ 12192000 w 12192000"/>
              <a:gd name="connsiteY1" fmla="*/ 0 h 5334645"/>
              <a:gd name="connsiteX2" fmla="*/ 12192000 w 12192000"/>
              <a:gd name="connsiteY2" fmla="*/ 5334645 h 5334645"/>
              <a:gd name="connsiteX3" fmla="*/ 0 w 12192000"/>
              <a:gd name="connsiteY3" fmla="*/ 5334645 h 5334645"/>
              <a:gd name="connsiteX4" fmla="*/ 0 w 12192000"/>
              <a:gd name="connsiteY4" fmla="*/ 0 h 5334645"/>
              <a:gd name="connsiteX5" fmla="*/ 7245927 w 12192000"/>
              <a:gd name="connsiteY5" fmla="*/ 443345 h 5334645"/>
              <a:gd name="connsiteX6" fmla="*/ 7245927 w 12192000"/>
              <a:gd name="connsiteY6" fmla="*/ 2064327 h 5334645"/>
              <a:gd name="connsiteX7" fmla="*/ 9739745 w 12192000"/>
              <a:gd name="connsiteY7" fmla="*/ 2064327 h 5334645"/>
              <a:gd name="connsiteX8" fmla="*/ 9739745 w 12192000"/>
              <a:gd name="connsiteY8" fmla="*/ 443345 h 5334645"/>
              <a:gd name="connsiteX9" fmla="*/ 7245927 w 12192000"/>
              <a:gd name="connsiteY9" fmla="*/ 443345 h 533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334645">
                <a:moveTo>
                  <a:pt x="0" y="0"/>
                </a:moveTo>
                <a:lnTo>
                  <a:pt x="12192000" y="0"/>
                </a:lnTo>
                <a:lnTo>
                  <a:pt x="12192000" y="5334645"/>
                </a:lnTo>
                <a:lnTo>
                  <a:pt x="0" y="5334645"/>
                </a:lnTo>
                <a:lnTo>
                  <a:pt x="0" y="0"/>
                </a:lnTo>
                <a:close/>
                <a:moveTo>
                  <a:pt x="7245927" y="443345"/>
                </a:moveTo>
                <a:lnTo>
                  <a:pt x="7245927" y="2064327"/>
                </a:lnTo>
                <a:lnTo>
                  <a:pt x="9739745" y="2064327"/>
                </a:lnTo>
                <a:lnTo>
                  <a:pt x="9739745" y="443345"/>
                </a:lnTo>
                <a:lnTo>
                  <a:pt x="7245927" y="443345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DB8D3C-9819-47E9-974B-4DC68403D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AAFF09D-F0D9-4D4F-AFAC-DEAE9C4929A1}"/>
              </a:ext>
            </a:extLst>
          </p:cNvPr>
          <p:cNvSpPr txBox="1"/>
          <p:nvPr/>
        </p:nvSpPr>
        <p:spPr>
          <a:xfrm>
            <a:off x="819644" y="1582413"/>
            <a:ext cx="10552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3 SFU Futura_01" pitchFamily="2" charset="77"/>
                <a:ea typeface="字魂20号-石头体" panose="00000500000000000000" pitchFamily="2" charset="-122"/>
              </a:rPr>
              <a:t>TẠM BIỆT CÁC EM</a:t>
            </a:r>
            <a:endParaRPr lang="zh-CN" altLang="en-US" sz="88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3 SFU Futura_01" pitchFamily="2" charset="77"/>
              <a:ea typeface="字魂20号-石头体" panose="00000500000000000000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169978B-79F3-4A16-A1D0-74BC82463363}"/>
              </a:ext>
            </a:extLst>
          </p:cNvPr>
          <p:cNvSpPr/>
          <p:nvPr/>
        </p:nvSpPr>
        <p:spPr>
          <a:xfrm>
            <a:off x="3612691" y="3267242"/>
            <a:ext cx="4976654" cy="5680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ambria" panose="02040503050406030204" pitchFamily="18" charset="0"/>
                <a:ea typeface="思源黑体 CN Medium" panose="020B0600000000000000" pitchFamily="34" charset="-122"/>
              </a:rPr>
              <a:t>HẸN GẶP LẠI</a:t>
            </a:r>
            <a:endParaRPr lang="zh-CN" altLang="en-US" sz="3200" dirty="0">
              <a:solidFill>
                <a:schemeClr val="tx1"/>
              </a:solidFill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13" y="3367284"/>
            <a:ext cx="3737264" cy="373726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89E22A-731D-410C-8AC6-8C1FC77AB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92" y="5373895"/>
            <a:ext cx="1681108" cy="1078671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49" y="2818619"/>
            <a:ext cx="2743854" cy="348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1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KHỞI</a:t>
              </a:r>
              <a:r>
                <a:rPr kumimoji="0" lang="en-US" altLang="zh-CN" sz="9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C:\Users\Am'be'r\Desktop\千库网_儿童阅读图书想象力宇宙星球_元素编号13396706.png千库网_儿童阅读图书想象力宇宙星球_元素编号13396706"/>
          <p:cNvPicPr>
            <a:picLocks noChangeAspect="1"/>
          </p:cNvPicPr>
          <p:nvPr/>
        </p:nvPicPr>
        <p:blipFill>
          <a:blip r:embed="rId2"/>
          <a:srcRect b="16458"/>
          <a:stretch>
            <a:fillRect/>
          </a:stretch>
        </p:blipFill>
        <p:spPr>
          <a:xfrm>
            <a:off x="7141210" y="1719580"/>
            <a:ext cx="4410710" cy="3685540"/>
          </a:xfrm>
          <a:prstGeom prst="rect">
            <a:avLst/>
          </a:prstGeom>
        </p:spPr>
      </p:pic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95275" y="45237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10" name="图片 18">
            <a:extLst>
              <a:ext uri="{FF2B5EF4-FFF2-40B4-BE49-F238E27FC236}">
                <a16:creationId xmlns:a16="http://schemas.microsoft.com/office/drawing/2014/main" id="{A766523A-36E6-4ABD-B5F6-635F3921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35" y="452372"/>
            <a:ext cx="2770767" cy="740323"/>
          </a:xfrm>
          <a:prstGeom prst="rect">
            <a:avLst/>
          </a:prstGeom>
        </p:spPr>
      </p:pic>
      <p:sp>
        <p:nvSpPr>
          <p:cNvPr id="11" name="文本框 19">
            <a:extLst>
              <a:ext uri="{FF2B5EF4-FFF2-40B4-BE49-F238E27FC236}">
                <a16:creationId xmlns:a16="http://schemas.microsoft.com/office/drawing/2014/main" id="{CA201851-E135-4CDA-A9E8-D190411254FE}"/>
              </a:ext>
            </a:extLst>
          </p:cNvPr>
          <p:cNvSpPr txBox="1"/>
          <p:nvPr/>
        </p:nvSpPr>
        <p:spPr>
          <a:xfrm>
            <a:off x="1233920" y="570317"/>
            <a:ext cx="7508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zh-CN" altLang="en-US" sz="2400" dirty="0">
              <a:latin typeface="Cambria" panose="02040503050406030204" pitchFamily="18" charset="0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71BBC1-BE4D-EE4D-8A80-7BC5A91E8D1B}"/>
              </a:ext>
            </a:extLst>
          </p:cNvPr>
          <p:cNvGrpSpPr/>
          <p:nvPr/>
        </p:nvGrpSpPr>
        <p:grpSpPr>
          <a:xfrm>
            <a:off x="8007890" y="2773679"/>
            <a:ext cx="3445701" cy="2716964"/>
            <a:chOff x="7565664" y="4111536"/>
            <a:chExt cx="4062412" cy="177136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68419D9A-0600-4A2F-A5A4-04CE0C7C9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565664" y="4111536"/>
              <a:ext cx="4062412" cy="1606439"/>
            </a:xfrm>
            <a:prstGeom prst="rect">
              <a:avLst/>
            </a:prstGeom>
          </p:spPr>
        </p:pic>
        <p:sp>
          <p:nvSpPr>
            <p:cNvPr id="14" name="文本框 6">
              <a:extLst>
                <a:ext uri="{FF2B5EF4-FFF2-40B4-BE49-F238E27FC236}">
                  <a16:creationId xmlns:a16="http://schemas.microsoft.com/office/drawing/2014/main" id="{379E32F3-0443-4DBE-BE9F-EA56270688F0}"/>
                </a:ext>
              </a:extLst>
            </p:cNvPr>
            <p:cNvSpPr txBox="1"/>
            <p:nvPr/>
          </p:nvSpPr>
          <p:spPr>
            <a:xfrm>
              <a:off x="7582161" y="4504904"/>
              <a:ext cx="4027224" cy="1377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cứ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mãi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VN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zh-CN" altLang="en-US" sz="3600" dirty="0">
                <a:latin typeface="Cambria" panose="02040503050406030204" pitchFamily="18" charset="0"/>
                <a:ea typeface="字魂20号-石头体" panose="00000500000000000000" pitchFamily="2" charset="-122"/>
              </a:endParaRPr>
            </a:p>
          </p:txBody>
        </p:sp>
      </p:grpSp>
      <p:sp>
        <p:nvSpPr>
          <p:cNvPr id="15" name="文本框 7">
            <a:extLst>
              <a:ext uri="{FF2B5EF4-FFF2-40B4-BE49-F238E27FC236}">
                <a16:creationId xmlns:a16="http://schemas.microsoft.com/office/drawing/2014/main" id="{838547AF-4CFD-434C-B9E8-A25F784A3146}"/>
              </a:ext>
            </a:extLst>
          </p:cNvPr>
          <p:cNvSpPr txBox="1"/>
          <p:nvPr/>
        </p:nvSpPr>
        <p:spPr>
          <a:xfrm>
            <a:off x="494635" y="1192695"/>
            <a:ext cx="7313895" cy="4041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pPr algn="just">
              <a:lnSpc>
                <a:spcPct val="170000"/>
              </a:lnSpc>
            </a:pP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thỉ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dứt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rọt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2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A4B9DB-0E4D-6549-910C-69D243CFF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90" y="1272514"/>
            <a:ext cx="3254671" cy="184083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0EB321F-8309-C849-8E21-35645F316420}"/>
              </a:ext>
            </a:extLst>
          </p:cNvPr>
          <p:cNvSpPr/>
          <p:nvPr/>
        </p:nvSpPr>
        <p:spPr>
          <a:xfrm>
            <a:off x="1213247" y="5276408"/>
            <a:ext cx="9765505" cy="1395920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có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... </a:t>
            </a:r>
            <a:endParaRPr lang="en-VN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build="p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C:\Users\Am'be'r\Desktop\千库网_儿童阅读图书想象力宇宙星球_元素编号13396706.png千库网_儿童阅读图书想象力宇宙星球_元素编号13396706"/>
          <p:cNvPicPr>
            <a:picLocks noChangeAspect="1"/>
          </p:cNvPicPr>
          <p:nvPr/>
        </p:nvPicPr>
        <p:blipFill>
          <a:blip r:embed="rId2"/>
          <a:srcRect b="16458"/>
          <a:stretch>
            <a:fillRect/>
          </a:stretch>
        </p:blipFill>
        <p:spPr>
          <a:xfrm>
            <a:off x="7141210" y="1719580"/>
            <a:ext cx="4410710" cy="3685540"/>
          </a:xfrm>
          <a:prstGeom prst="rect">
            <a:avLst/>
          </a:prstGeom>
        </p:spPr>
      </p:pic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95275" y="45237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10" name="图片 18">
            <a:extLst>
              <a:ext uri="{FF2B5EF4-FFF2-40B4-BE49-F238E27FC236}">
                <a16:creationId xmlns:a16="http://schemas.microsoft.com/office/drawing/2014/main" id="{A766523A-36E6-4ABD-B5F6-635F3921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35" y="452372"/>
            <a:ext cx="2770767" cy="740323"/>
          </a:xfrm>
          <a:prstGeom prst="rect">
            <a:avLst/>
          </a:prstGeom>
        </p:spPr>
      </p:pic>
      <p:sp>
        <p:nvSpPr>
          <p:cNvPr id="11" name="文本框 19">
            <a:extLst>
              <a:ext uri="{FF2B5EF4-FFF2-40B4-BE49-F238E27FC236}">
                <a16:creationId xmlns:a16="http://schemas.microsoft.com/office/drawing/2014/main" id="{CA201851-E135-4CDA-A9E8-D190411254FE}"/>
              </a:ext>
            </a:extLst>
          </p:cNvPr>
          <p:cNvSpPr txBox="1"/>
          <p:nvPr/>
        </p:nvSpPr>
        <p:spPr>
          <a:xfrm>
            <a:off x="1233920" y="570317"/>
            <a:ext cx="7508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zh-CN" altLang="en-US" sz="2400" dirty="0">
              <a:latin typeface="Cambria" panose="02040503050406030204" pitchFamily="18" charset="0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838547AF-4CFD-434C-B9E8-A25F784A3146}"/>
              </a:ext>
            </a:extLst>
          </p:cNvPr>
          <p:cNvSpPr txBox="1"/>
          <p:nvPr/>
        </p:nvSpPr>
        <p:spPr>
          <a:xfrm>
            <a:off x="494635" y="1192695"/>
            <a:ext cx="7313895" cy="412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pPr algn="just">
              <a:lnSpc>
                <a:spcPct val="170000"/>
              </a:lnSpc>
            </a:pP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thỉ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dứt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rọt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2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A4B9DB-0E4D-6549-910C-69D243CFF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90" y="1272514"/>
            <a:ext cx="3254671" cy="184083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171BBC1-BE4D-EE4D-8A80-7BC5A91E8D1B}"/>
              </a:ext>
            </a:extLst>
          </p:cNvPr>
          <p:cNvGrpSpPr/>
          <p:nvPr/>
        </p:nvGrpSpPr>
        <p:grpSpPr>
          <a:xfrm>
            <a:off x="7932516" y="3113347"/>
            <a:ext cx="3743390" cy="2149745"/>
            <a:chOff x="7565665" y="4348512"/>
            <a:chExt cx="4413381" cy="1004197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68419D9A-0600-4A2F-A5A4-04CE0C7C9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565665" y="4348512"/>
              <a:ext cx="4413381" cy="1004197"/>
            </a:xfrm>
            <a:prstGeom prst="rect">
              <a:avLst/>
            </a:prstGeom>
          </p:spPr>
        </p:pic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379E32F3-0443-4DBE-BE9F-EA56270688F0}"/>
                </a:ext>
              </a:extLst>
            </p:cNvPr>
            <p:cNvSpPr txBox="1"/>
            <p:nvPr/>
          </p:nvSpPr>
          <p:spPr>
            <a:xfrm>
              <a:off x="7659881" y="4596480"/>
              <a:ext cx="4319164" cy="7562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chị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VN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zh-CN" altLang="en-US" sz="3200" dirty="0">
                <a:latin typeface="Cambria" panose="02040503050406030204" pitchFamily="18" charset="0"/>
                <a:ea typeface="字魂20号-石头体" panose="00000500000000000000" pitchFamily="2" charset="-122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0EB321F-8309-C849-8E21-35645F316420}"/>
              </a:ext>
            </a:extLst>
          </p:cNvPr>
          <p:cNvSpPr/>
          <p:nvPr/>
        </p:nvSpPr>
        <p:spPr>
          <a:xfrm>
            <a:off x="1061272" y="5389075"/>
            <a:ext cx="10069455" cy="13386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3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KHÁM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PHÁ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4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Am'be'r\Desktop\13.png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04858" y="5628398"/>
            <a:ext cx="1387142" cy="122960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A766523A-36E6-4ABD-B5F6-635F3921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51" y="734109"/>
            <a:ext cx="2770767" cy="740323"/>
          </a:xfrm>
          <a:prstGeom prst="rect">
            <a:avLst/>
          </a:prstGeom>
        </p:spPr>
      </p:pic>
      <p:sp>
        <p:nvSpPr>
          <p:cNvPr id="11" name="文本框 19">
            <a:extLst>
              <a:ext uri="{FF2B5EF4-FFF2-40B4-BE49-F238E27FC236}">
                <a16:creationId xmlns:a16="http://schemas.microsoft.com/office/drawing/2014/main" id="{CA201851-E135-4CDA-A9E8-D190411254FE}"/>
              </a:ext>
            </a:extLst>
          </p:cNvPr>
          <p:cNvSpPr txBox="1"/>
          <p:nvPr/>
        </p:nvSpPr>
        <p:spPr>
          <a:xfrm>
            <a:off x="1697181" y="873437"/>
            <a:ext cx="808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</a:rPr>
              <a:t>HOẠT ĐỘNG 1: </a:t>
            </a:r>
            <a:r>
              <a:rPr lang="nl-NL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vốn</a:t>
            </a: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zh-CN" altLang="en-US" sz="2400" b="1" dirty="0">
              <a:latin typeface="Cambria" panose="02040503050406030204" pitchFamily="18" charset="0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sp>
        <p:nvSpPr>
          <p:cNvPr id="14" name="文本框 7">
            <a:extLst>
              <a:ext uri="{FF2B5EF4-FFF2-40B4-BE49-F238E27FC236}">
                <a16:creationId xmlns:a16="http://schemas.microsoft.com/office/drawing/2014/main" id="{A85E05C3-1931-45BE-A736-46B66E9B9E08}"/>
              </a:ext>
            </a:extLst>
          </p:cNvPr>
          <p:cNvSpPr txBox="1"/>
          <p:nvPr/>
        </p:nvSpPr>
        <p:spPr>
          <a:xfrm>
            <a:off x="830587" y="1838973"/>
            <a:ext cx="10826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字魂20号-石头体" panose="00000500000000000000" pitchFamily="2" charset="-122"/>
                <a:ea typeface="字魂20号-石头体" panose="00000500000000000000" pitchFamily="2" charset="-122"/>
                <a:cs typeface="字魂58号-创中黑" panose="00000500000000000000" charset="-122"/>
              </a:defRPr>
            </a:lvl1pPr>
          </a:lstStyle>
          <a:p>
            <a:pPr algn="ctr"/>
            <a:r>
              <a:rPr lang="nl-NL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các từ ngữ chỉ người thân trong đoạn văn dưới </a:t>
            </a:r>
            <a:r>
              <a:rPr lang="nl-NL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đây: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9">
            <a:extLst>
              <a:ext uri="{FF2B5EF4-FFF2-40B4-BE49-F238E27FC236}">
                <a16:creationId xmlns:a16="http://schemas.microsoft.com/office/drawing/2014/main" id="{D2467A33-3539-4DAE-8FDA-CF0388BCF477}"/>
              </a:ext>
            </a:extLst>
          </p:cNvPr>
          <p:cNvSpPr txBox="1"/>
          <p:nvPr/>
        </p:nvSpPr>
        <p:spPr>
          <a:xfrm>
            <a:off x="1174737" y="2423748"/>
            <a:ext cx="100254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>
              <a:lnSpc>
                <a:spcPct val="150000"/>
              </a:lnSpc>
              <a:buFont typeface="Wingdings" panose="05000000000000000000" pitchFamily="2" charset="2"/>
              <a:buNone/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pPr algn="just"/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tôi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ngoại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Đốm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Hai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chị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tôi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đều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rất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quý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hai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đều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chăm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sóc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mới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sinh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phải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đối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tôi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Đốm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My,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Chấm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ra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đều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nâng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niu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bế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ẵm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lúc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lọt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lòng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algn="r"/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(Theo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Vũ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Tú Nam)</a:t>
            </a:r>
          </a:p>
          <a:p>
            <a:pPr algn="just"/>
            <a:endParaRPr lang="zh-CN" altLang="en-US" sz="2800" dirty="0">
              <a:latin typeface="Cambria" panose="02040503050406030204" pitchFamily="18" charset="0"/>
              <a:sym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8CEBED-C5C7-D945-983F-D55AB4FD6F43}"/>
              </a:ext>
            </a:extLst>
          </p:cNvPr>
          <p:cNvSpPr/>
          <p:nvPr/>
        </p:nvSpPr>
        <p:spPr>
          <a:xfrm>
            <a:off x="296135" y="5445518"/>
            <a:ext cx="5891305" cy="646331"/>
          </a:xfrm>
          <a:prstGeom prst="rect">
            <a:avLst/>
          </a:prstGeom>
          <a:solidFill>
            <a:srgbClr val="F66B49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VIỆC NHÓM ĐÔI</a:t>
            </a:r>
          </a:p>
        </p:txBody>
      </p:sp>
    </p:spTree>
    <p:extLst>
      <p:ext uri="{BB962C8B-B14F-4D97-AF65-F5344CB8AC3E}">
        <p14:creationId xmlns:p14="http://schemas.microsoft.com/office/powerpoint/2010/main" val="99272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8">
            <a:extLst>
              <a:ext uri="{FF2B5EF4-FFF2-40B4-BE49-F238E27FC236}">
                <a16:creationId xmlns:a16="http://schemas.microsoft.com/office/drawing/2014/main" id="{A766523A-36E6-4ABD-B5F6-635F3921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04" y="862328"/>
            <a:ext cx="2770767" cy="740323"/>
          </a:xfrm>
          <a:prstGeom prst="rect">
            <a:avLst/>
          </a:prstGeom>
        </p:spPr>
      </p:pic>
      <p:sp>
        <p:nvSpPr>
          <p:cNvPr id="9" name="文本框 19">
            <a:extLst>
              <a:ext uri="{FF2B5EF4-FFF2-40B4-BE49-F238E27FC236}">
                <a16:creationId xmlns:a16="http://schemas.microsoft.com/office/drawing/2014/main" id="{CA201851-E135-4CDA-A9E8-D190411254FE}"/>
              </a:ext>
            </a:extLst>
          </p:cNvPr>
          <p:cNvSpPr txBox="1"/>
          <p:nvPr/>
        </p:nvSpPr>
        <p:spPr>
          <a:xfrm>
            <a:off x="1697182" y="933097"/>
            <a:ext cx="9153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#9Slide03 SVNEvery Movie Every " panose="02000500000000000000" pitchFamily="2" charset="77"/>
                <a:ea typeface="字魂20号-石头体" panose="00000500000000000000" pitchFamily="2" charset="-122"/>
                <a:cs typeface="字魂58号-创中黑" panose="00000500000000000000" charset="-122"/>
              </a:rPr>
              <a:t>HOẠT ĐỘNG 1: </a:t>
            </a:r>
            <a:r>
              <a:rPr lang="nl-NL" sz="32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Mở</a:t>
            </a:r>
            <a:r>
              <a:rPr lang="nl-NL" sz="32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rộng</a:t>
            </a:r>
            <a:r>
              <a:rPr lang="nl-NL" sz="32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vốn</a:t>
            </a:r>
            <a:r>
              <a:rPr lang="nl-NL" sz="32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từ</a:t>
            </a:r>
            <a:r>
              <a:rPr lang="nl-NL" sz="32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về</a:t>
            </a:r>
            <a:r>
              <a:rPr lang="nl-NL" sz="32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người</a:t>
            </a:r>
            <a:r>
              <a:rPr lang="nl-NL" sz="32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thân</a:t>
            </a:r>
            <a:r>
              <a:rPr lang="nl-NL" sz="32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endParaRPr lang="zh-CN" altLang="en-US" sz="2800" dirty="0">
              <a:latin typeface="#9Slide03 SVNEvery Movie Every " panose="02000500000000000000" pitchFamily="2" charset="77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E844E6-E5D3-5D40-94D4-1AA712C7B3D7}"/>
              </a:ext>
            </a:extLst>
          </p:cNvPr>
          <p:cNvGrpSpPr/>
          <p:nvPr/>
        </p:nvGrpSpPr>
        <p:grpSpPr>
          <a:xfrm>
            <a:off x="1570400" y="1786671"/>
            <a:ext cx="9553073" cy="1140308"/>
            <a:chOff x="1546893" y="1544627"/>
            <a:chExt cx="9553073" cy="1140308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FC87708B-2933-4597-939F-B3AEC6A32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553073" cy="1140308"/>
            </a:xfrm>
            <a:prstGeom prst="rect">
              <a:avLst/>
            </a:prstGeom>
          </p:spPr>
        </p:pic>
        <p:sp>
          <p:nvSpPr>
            <p:cNvPr id="12" name="文本框 7">
              <a:extLst>
                <a:ext uri="{FF2B5EF4-FFF2-40B4-BE49-F238E27FC236}">
                  <a16:creationId xmlns:a16="http://schemas.microsoft.com/office/drawing/2014/main" id="{A85E05C3-1931-45BE-A736-46B66E9B9E08}"/>
                </a:ext>
              </a:extLst>
            </p:cNvPr>
            <p:cNvSpPr txBox="1"/>
            <p:nvPr/>
          </p:nvSpPr>
          <p:spPr>
            <a:xfrm>
              <a:off x="2034814" y="1871965"/>
              <a:ext cx="8627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ctr"/>
              <a:r>
                <a:rPr lang="nl-NL" b="1" dirty="0" err="1">
                  <a:latin typeface="Cambria" panose="02040503050406030204" pitchFamily="18" charset="0"/>
                </a:rPr>
                <a:t>Tìm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các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từ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ngữ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chỉ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người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thân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trong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đoạn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văn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dưới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đây</a:t>
              </a:r>
              <a:r>
                <a:rPr lang="nl-NL" b="1" dirty="0">
                  <a:latin typeface="Cambria" panose="02040503050406030204" pitchFamily="18" charset="0"/>
                </a:rPr>
                <a:t>.</a:t>
              </a:r>
              <a:endParaRPr lang="zh-CN" altLang="en-US" sz="20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" name="文本框 9">
            <a:extLst>
              <a:ext uri="{FF2B5EF4-FFF2-40B4-BE49-F238E27FC236}">
                <a16:creationId xmlns:a16="http://schemas.microsoft.com/office/drawing/2014/main" id="{D2467A33-3539-4DAE-8FDA-CF0388BCF477}"/>
              </a:ext>
            </a:extLst>
          </p:cNvPr>
          <p:cNvSpPr txBox="1"/>
          <p:nvPr/>
        </p:nvSpPr>
        <p:spPr>
          <a:xfrm>
            <a:off x="1181211" y="3161443"/>
            <a:ext cx="9943988" cy="2793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>
              <a:lnSpc>
                <a:spcPct val="150000"/>
              </a:lnSpc>
              <a:buFont typeface="Wingdings" panose="05000000000000000000" pitchFamily="2" charset="2"/>
              <a:buNone/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pPr algn="just"/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tôi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ngoại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Đốm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. Hai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chị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tôi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đều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rất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quý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hai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đều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chăm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sóc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mới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sinh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phải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đối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tôi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Đốm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My,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Chấm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ra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đời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đều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nâng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niu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bế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ẵm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lúc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lọt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lòng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algn="r"/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(Theo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Vũ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Tú Nam)</a:t>
            </a:r>
          </a:p>
          <a:p>
            <a:pPr algn="just"/>
            <a:endParaRPr lang="zh-CN" altLang="en-US" sz="2400" dirty="0">
              <a:latin typeface="Cambria" panose="02040503050406030204" pitchFamily="18" charset="0"/>
              <a:sym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7F2BA9-DE17-9945-8F9B-289376368B08}"/>
              </a:ext>
            </a:extLst>
          </p:cNvPr>
          <p:cNvCxnSpPr/>
          <p:nvPr/>
        </p:nvCxnSpPr>
        <p:spPr>
          <a:xfrm>
            <a:off x="1257764" y="3719949"/>
            <a:ext cx="8788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57330E-CE1F-F944-9F26-4F807C670D1D}"/>
              </a:ext>
            </a:extLst>
          </p:cNvPr>
          <p:cNvCxnSpPr>
            <a:cxnSpLocks/>
          </p:cNvCxnSpPr>
          <p:nvPr/>
        </p:nvCxnSpPr>
        <p:spPr>
          <a:xfrm>
            <a:off x="3561081" y="3726874"/>
            <a:ext cx="10801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FDA18E-28CC-E740-BD51-76A27C758C59}"/>
              </a:ext>
            </a:extLst>
          </p:cNvPr>
          <p:cNvCxnSpPr>
            <a:cxnSpLocks/>
          </p:cNvCxnSpPr>
          <p:nvPr/>
        </p:nvCxnSpPr>
        <p:spPr>
          <a:xfrm>
            <a:off x="9476972" y="3740724"/>
            <a:ext cx="387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E8C8E2-69F9-0E48-BF1B-E8496C62AA53}"/>
              </a:ext>
            </a:extLst>
          </p:cNvPr>
          <p:cNvCxnSpPr>
            <a:cxnSpLocks/>
          </p:cNvCxnSpPr>
          <p:nvPr/>
        </p:nvCxnSpPr>
        <p:spPr>
          <a:xfrm>
            <a:off x="2831985" y="4821379"/>
            <a:ext cx="387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A20885-11EC-1742-9A36-F03DADC1A959}"/>
              </a:ext>
            </a:extLst>
          </p:cNvPr>
          <p:cNvCxnSpPr>
            <a:cxnSpLocks/>
          </p:cNvCxnSpPr>
          <p:nvPr/>
        </p:nvCxnSpPr>
        <p:spPr>
          <a:xfrm>
            <a:off x="3810460" y="4821379"/>
            <a:ext cx="387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26BBCB-1EF0-7F41-B3CA-E91DE4D52736}"/>
              </a:ext>
            </a:extLst>
          </p:cNvPr>
          <p:cNvCxnSpPr>
            <a:cxnSpLocks/>
          </p:cNvCxnSpPr>
          <p:nvPr/>
        </p:nvCxnSpPr>
        <p:spPr>
          <a:xfrm>
            <a:off x="5959473" y="4821379"/>
            <a:ext cx="387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CB8D64D-5F1F-4847-9452-BB7CE2E57FB7}"/>
              </a:ext>
            </a:extLst>
          </p:cNvPr>
          <p:cNvCxnSpPr>
            <a:cxnSpLocks/>
          </p:cNvCxnSpPr>
          <p:nvPr/>
        </p:nvCxnSpPr>
        <p:spPr>
          <a:xfrm>
            <a:off x="2555357" y="4267197"/>
            <a:ext cx="387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B88BA6-9F21-1844-BFD5-CA0034D353B7}"/>
              </a:ext>
            </a:extLst>
          </p:cNvPr>
          <p:cNvCxnSpPr>
            <a:cxnSpLocks/>
          </p:cNvCxnSpPr>
          <p:nvPr/>
        </p:nvCxnSpPr>
        <p:spPr>
          <a:xfrm>
            <a:off x="6539809" y="3740724"/>
            <a:ext cx="387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651E42-A245-1745-8943-7379D336FEF2}"/>
              </a:ext>
            </a:extLst>
          </p:cNvPr>
          <p:cNvCxnSpPr>
            <a:cxnSpLocks/>
          </p:cNvCxnSpPr>
          <p:nvPr/>
        </p:nvCxnSpPr>
        <p:spPr>
          <a:xfrm>
            <a:off x="7024717" y="3740724"/>
            <a:ext cx="387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75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8">
            <a:extLst>
              <a:ext uri="{FF2B5EF4-FFF2-40B4-BE49-F238E27FC236}">
                <a16:creationId xmlns:a16="http://schemas.microsoft.com/office/drawing/2014/main" id="{A766523A-36E6-4ABD-B5F6-635F3921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51" y="844949"/>
            <a:ext cx="2770767" cy="740323"/>
          </a:xfrm>
          <a:prstGeom prst="rect">
            <a:avLst/>
          </a:prstGeom>
        </p:spPr>
      </p:pic>
      <p:pic>
        <p:nvPicPr>
          <p:cNvPr id="18" name="图形 2">
            <a:extLst>
              <a:ext uri="{FF2B5EF4-FFF2-40B4-BE49-F238E27FC236}">
                <a16:creationId xmlns:a16="http://schemas.microsoft.com/office/drawing/2014/main" id="{F59119BD-8937-4B07-A427-B3D3A3E2E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44944" y="3820154"/>
            <a:ext cx="1046179" cy="1052132"/>
          </a:xfrm>
          <a:prstGeom prst="rect">
            <a:avLst/>
          </a:prstGeom>
        </p:spPr>
      </p:pic>
      <p:pic>
        <p:nvPicPr>
          <p:cNvPr id="26" name="图形 8">
            <a:extLst>
              <a:ext uri="{FF2B5EF4-FFF2-40B4-BE49-F238E27FC236}">
                <a16:creationId xmlns:a16="http://schemas.microsoft.com/office/drawing/2014/main" id="{06C9FEF0-050D-4EC2-B15A-34CED1957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569022" y="3850956"/>
            <a:ext cx="1046179" cy="1052132"/>
          </a:xfrm>
          <a:prstGeom prst="rect">
            <a:avLst/>
          </a:prstGeom>
        </p:spPr>
      </p:pic>
      <p:sp>
        <p:nvSpPr>
          <p:cNvPr id="27" name="文本框 19">
            <a:extLst>
              <a:ext uri="{FF2B5EF4-FFF2-40B4-BE49-F238E27FC236}">
                <a16:creationId xmlns:a16="http://schemas.microsoft.com/office/drawing/2014/main" id="{43F2BAC4-F1D2-1A4B-89D2-9F8ED0DCFD3C}"/>
              </a:ext>
            </a:extLst>
          </p:cNvPr>
          <p:cNvSpPr txBox="1"/>
          <p:nvPr/>
        </p:nvSpPr>
        <p:spPr>
          <a:xfrm>
            <a:off x="1697182" y="984277"/>
            <a:ext cx="7654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#9Slide03 SVNEvery Movie Every " panose="02000500000000000000" pitchFamily="2" charset="77"/>
                <a:ea typeface="字魂20号-石头体" panose="00000500000000000000" pitchFamily="2" charset="-122"/>
                <a:cs typeface="字魂58号-创中黑" panose="00000500000000000000" charset="-122"/>
              </a:rPr>
              <a:t>HOẠT ĐỘNG 1: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Mở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rộng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vốn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từ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về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người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thân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endParaRPr lang="zh-CN" altLang="en-US" sz="2400" dirty="0">
              <a:latin typeface="#9Slide03 SVNEvery Movie Every " panose="02000500000000000000" pitchFamily="2" charset="77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A7888E7-9A75-FC4C-AB40-F2F4D13C5980}"/>
              </a:ext>
            </a:extLst>
          </p:cNvPr>
          <p:cNvGrpSpPr/>
          <p:nvPr/>
        </p:nvGrpSpPr>
        <p:grpSpPr>
          <a:xfrm>
            <a:off x="1490550" y="1612184"/>
            <a:ext cx="9662359" cy="1938736"/>
            <a:chOff x="1546893" y="1544627"/>
            <a:chExt cx="9662359" cy="1938736"/>
          </a:xfrm>
        </p:grpSpPr>
        <p:pic>
          <p:nvPicPr>
            <p:cNvPr id="29" name="图片 6">
              <a:extLst>
                <a:ext uri="{FF2B5EF4-FFF2-40B4-BE49-F238E27FC236}">
                  <a16:creationId xmlns:a16="http://schemas.microsoft.com/office/drawing/2014/main" id="{F000A019-9625-2844-967C-0F103B835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46893" y="1544627"/>
              <a:ext cx="9662359" cy="1938736"/>
            </a:xfrm>
            <a:prstGeom prst="rect">
              <a:avLst/>
            </a:prstGeom>
          </p:spPr>
        </p:pic>
        <p:sp>
          <p:nvSpPr>
            <p:cNvPr id="30" name="文本框 7">
              <a:extLst>
                <a:ext uri="{FF2B5EF4-FFF2-40B4-BE49-F238E27FC236}">
                  <a16:creationId xmlns:a16="http://schemas.microsoft.com/office/drawing/2014/main" id="{0CA10EBC-2C00-134A-A7C3-4C76FC245329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1219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Tìm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thêm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từ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ngữ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chỉ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những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người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thân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bên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nội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bên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ngoại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en-VN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23BB62B-7C74-1A41-9486-066564926D7E}"/>
              </a:ext>
            </a:extLst>
          </p:cNvPr>
          <p:cNvSpPr/>
          <p:nvPr/>
        </p:nvSpPr>
        <p:spPr>
          <a:xfrm>
            <a:off x="7410171" y="5083021"/>
            <a:ext cx="3324949" cy="9714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NGƯỜI THÂN BÊN NGOẠI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C88DFC-69CF-1A44-9041-097A27E9B415}"/>
              </a:ext>
            </a:extLst>
          </p:cNvPr>
          <p:cNvSpPr/>
          <p:nvPr/>
        </p:nvSpPr>
        <p:spPr>
          <a:xfrm>
            <a:off x="1140371" y="5000168"/>
            <a:ext cx="3324949" cy="97148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NGƯỜI THÂN BÊN NỘI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BEFA11E-F0EA-A048-88CC-B750E73E413F}"/>
              </a:ext>
            </a:extLst>
          </p:cNvPr>
          <p:cNvCxnSpPr/>
          <p:nvPr/>
        </p:nvCxnSpPr>
        <p:spPr>
          <a:xfrm>
            <a:off x="6260769" y="3462126"/>
            <a:ext cx="0" cy="2881924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05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8">
            <a:extLst>
              <a:ext uri="{FF2B5EF4-FFF2-40B4-BE49-F238E27FC236}">
                <a16:creationId xmlns:a16="http://schemas.microsoft.com/office/drawing/2014/main" id="{A766523A-36E6-4ABD-B5F6-635F3921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51" y="844949"/>
            <a:ext cx="2770767" cy="740323"/>
          </a:xfrm>
          <a:prstGeom prst="rect">
            <a:avLst/>
          </a:prstGeom>
        </p:spPr>
      </p:pic>
      <p:pic>
        <p:nvPicPr>
          <p:cNvPr id="10" name="图形 2">
            <a:extLst>
              <a:ext uri="{FF2B5EF4-FFF2-40B4-BE49-F238E27FC236}">
                <a16:creationId xmlns:a16="http://schemas.microsoft.com/office/drawing/2014/main" id="{F59119BD-8937-4B07-A427-B3D3A3E2E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474687" y="2779404"/>
            <a:ext cx="1046179" cy="1052132"/>
          </a:xfrm>
          <a:prstGeom prst="rect">
            <a:avLst/>
          </a:prstGeom>
        </p:spPr>
      </p:pic>
      <p:pic>
        <p:nvPicPr>
          <p:cNvPr id="11" name="图形 8">
            <a:extLst>
              <a:ext uri="{FF2B5EF4-FFF2-40B4-BE49-F238E27FC236}">
                <a16:creationId xmlns:a16="http://schemas.microsoft.com/office/drawing/2014/main" id="{06C9FEF0-050D-4EC2-B15A-34CED1957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599502" y="2752492"/>
            <a:ext cx="1046179" cy="1052132"/>
          </a:xfrm>
          <a:prstGeom prst="rect">
            <a:avLst/>
          </a:prstGeom>
        </p:spPr>
      </p:pic>
      <p:sp>
        <p:nvSpPr>
          <p:cNvPr id="12" name="文本框 19">
            <a:extLst>
              <a:ext uri="{FF2B5EF4-FFF2-40B4-BE49-F238E27FC236}">
                <a16:creationId xmlns:a16="http://schemas.microsoft.com/office/drawing/2014/main" id="{43F2BAC4-F1D2-1A4B-89D2-9F8ED0DCFD3C}"/>
              </a:ext>
            </a:extLst>
          </p:cNvPr>
          <p:cNvSpPr txBox="1"/>
          <p:nvPr/>
        </p:nvSpPr>
        <p:spPr>
          <a:xfrm>
            <a:off x="1697181" y="984277"/>
            <a:ext cx="7948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#9Slide03 SVNEvery Movie Every " panose="02000500000000000000" pitchFamily="2" charset="77"/>
                <a:ea typeface="字魂20号-石头体" panose="00000500000000000000" pitchFamily="2" charset="-122"/>
                <a:cs typeface="字魂58号-创中黑" panose="00000500000000000000" charset="-122"/>
              </a:rPr>
              <a:t>HOẠT ĐỘNG 1: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Mở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rộng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vốn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từ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về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người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thân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endParaRPr lang="zh-CN" altLang="en-US" sz="2400" dirty="0">
              <a:latin typeface="#9Slide03 SVNEvery Movie Every " panose="02000500000000000000" pitchFamily="2" charset="77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7888E7-9A75-FC4C-AB40-F2F4D13C5980}"/>
              </a:ext>
            </a:extLst>
          </p:cNvPr>
          <p:cNvGrpSpPr/>
          <p:nvPr/>
        </p:nvGrpSpPr>
        <p:grpSpPr>
          <a:xfrm>
            <a:off x="1490550" y="1612184"/>
            <a:ext cx="9662359" cy="1140308"/>
            <a:chOff x="1546893" y="1544627"/>
            <a:chExt cx="9662359" cy="1140308"/>
          </a:xfrm>
        </p:grpSpPr>
        <p:pic>
          <p:nvPicPr>
            <p:cNvPr id="14" name="图片 6">
              <a:extLst>
                <a:ext uri="{FF2B5EF4-FFF2-40B4-BE49-F238E27FC236}">
                  <a16:creationId xmlns:a16="http://schemas.microsoft.com/office/drawing/2014/main" id="{F000A019-9625-2844-967C-0F103B835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46893" y="1544627"/>
              <a:ext cx="9662359" cy="1140308"/>
            </a:xfrm>
            <a:prstGeom prst="rect">
              <a:avLst/>
            </a:prstGeom>
          </p:spPr>
        </p:pic>
        <p:sp>
          <p:nvSpPr>
            <p:cNvPr id="19" name="文本框 7">
              <a:extLst>
                <a:ext uri="{FF2B5EF4-FFF2-40B4-BE49-F238E27FC236}">
                  <a16:creationId xmlns:a16="http://schemas.microsoft.com/office/drawing/2014/main" id="{0CA10EBC-2C00-134A-A7C3-4C76FC245329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494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Tìm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thêm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từ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ngữ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chỉ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những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người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thân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bên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nội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bên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ngoại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en-VN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23BB62B-7C74-1A41-9486-066564926D7E}"/>
              </a:ext>
            </a:extLst>
          </p:cNvPr>
          <p:cNvSpPr/>
          <p:nvPr/>
        </p:nvSpPr>
        <p:spPr>
          <a:xfrm>
            <a:off x="7196811" y="4038049"/>
            <a:ext cx="3851563" cy="4987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Cambria" panose="02040503050406030204" pitchFamily="18" charset="0"/>
              </a:rPr>
              <a:t>NGƯỜI THÂN BÊN NGOẠI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88DFC-69CF-1A44-9041-097A27E9B415}"/>
              </a:ext>
            </a:extLst>
          </p:cNvPr>
          <p:cNvSpPr/>
          <p:nvPr/>
        </p:nvSpPr>
        <p:spPr>
          <a:xfrm>
            <a:off x="1071994" y="4038050"/>
            <a:ext cx="3851563" cy="4987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Cambria" panose="02040503050406030204" pitchFamily="18" charset="0"/>
              </a:rPr>
              <a:t>NGƯỜI THÂN BÊN NỘI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EFA11E-F0EA-A048-88CC-B750E73E413F}"/>
              </a:ext>
            </a:extLst>
          </p:cNvPr>
          <p:cNvCxnSpPr/>
          <p:nvPr/>
        </p:nvCxnSpPr>
        <p:spPr>
          <a:xfrm>
            <a:off x="6321729" y="2964873"/>
            <a:ext cx="0" cy="2881924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D1F0412-863F-1545-8668-EBA651DC579B}"/>
              </a:ext>
            </a:extLst>
          </p:cNvPr>
          <p:cNvSpPr txBox="1"/>
          <p:nvPr/>
        </p:nvSpPr>
        <p:spPr>
          <a:xfrm>
            <a:off x="879445" y="4729638"/>
            <a:ext cx="4664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Chú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thím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bác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chị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em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anh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nội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ông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nội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,...</a:t>
            </a:r>
            <a:r>
              <a:rPr lang="en-VN" sz="3200" dirty="0">
                <a:effectLst/>
                <a:latin typeface="Cambria" panose="02040503050406030204" pitchFamily="18" charset="0"/>
              </a:rPr>
              <a:t> </a:t>
            </a:r>
            <a:endParaRPr lang="en-VN" sz="3200" dirty="0"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B6849-A287-4341-928B-DA8945BAF44D}"/>
              </a:ext>
            </a:extLst>
          </p:cNvPr>
          <p:cNvSpPr txBox="1"/>
          <p:nvPr/>
        </p:nvSpPr>
        <p:spPr>
          <a:xfrm>
            <a:off x="7004263" y="4700523"/>
            <a:ext cx="466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Bác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dì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cậu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mợ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chị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em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anh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ngoại</a:t>
            </a:r>
            <a:r>
              <a:rPr lang="nl-NL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ông</a:t>
            </a:r>
            <a:r>
              <a:rPr lang="nl-NL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ngoại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...</a:t>
            </a:r>
            <a:r>
              <a:rPr lang="en-VN" sz="3200" dirty="0">
                <a:effectLst/>
                <a:latin typeface="Cambria" panose="02040503050406030204" pitchFamily="18" charset="0"/>
              </a:rPr>
              <a:t> </a:t>
            </a:r>
            <a:endParaRPr lang="en-VN" sz="3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95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428543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14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A219"/>
      </a:accent1>
      <a:accent2>
        <a:srgbClr val="FEA219"/>
      </a:accent2>
      <a:accent3>
        <a:srgbClr val="FEA219"/>
      </a:accent3>
      <a:accent4>
        <a:srgbClr val="FEA219"/>
      </a:accent4>
      <a:accent5>
        <a:srgbClr val="FEA21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</TotalTime>
  <Words>1125</Words>
  <Application>Microsoft Office PowerPoint</Application>
  <PresentationFormat>Widescreen</PresentationFormat>
  <Paragraphs>89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52" baseType="lpstr">
      <vt:lpstr>#9Slide03 SVNEvery Movie Every </vt:lpstr>
      <vt:lpstr>SVN-Ready</vt:lpstr>
      <vt:lpstr>字魂58号-创中黑</vt:lpstr>
      <vt:lpstr>#9Slide03 Saira SemiCondensed B</vt:lpstr>
      <vt:lpstr>SVN-Dancing Script</vt:lpstr>
      <vt:lpstr>Times New Roman</vt:lpstr>
      <vt:lpstr>阿里巴巴普惠体</vt:lpstr>
      <vt:lpstr>思源黑体 CN Medium</vt:lpstr>
      <vt:lpstr>Arial</vt:lpstr>
      <vt:lpstr>字魂139号-萌趣芋圆体</vt:lpstr>
      <vt:lpstr>#9Slide03 SFU Futura_05 ExtraBo</vt:lpstr>
      <vt:lpstr>字魂20号-石头体</vt:lpstr>
      <vt:lpstr>SVN-Newton</vt:lpstr>
      <vt:lpstr>#9Slide03 SFU Futura_01</vt:lpstr>
      <vt:lpstr>Calibri</vt:lpstr>
      <vt:lpstr>Pangmenzhengdaoqingsongti</vt:lpstr>
      <vt:lpstr>汉仪正圆-55W</vt:lpstr>
      <vt:lpstr>#9Slide03 IcielNovecento sans E</vt:lpstr>
      <vt:lpstr>思源黑体 CN Bold</vt:lpstr>
      <vt:lpstr>#9Slide07 IcielPony</vt:lpstr>
      <vt:lpstr>微软雅黑</vt:lpstr>
      <vt:lpstr>Wingdings</vt:lpstr>
      <vt:lpstr>#9Slide07 HoneyCream</vt:lpstr>
      <vt:lpstr>等线</vt:lpstr>
      <vt:lpstr>字魂131号-酷乐潮玩体</vt:lpstr>
      <vt:lpstr>Cambria</vt:lpstr>
      <vt:lpstr>#9Slide07 Cadena</vt:lpstr>
      <vt:lpstr>#9Slide05 Bodega Script</vt:lpstr>
      <vt:lpstr>Office 主题</vt:lpstr>
      <vt:lpstr>Office 主题​​</vt:lpstr>
      <vt:lpstr>未定义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Nguyễn Thị Hồng Linh</cp:lastModifiedBy>
  <cp:revision>129</cp:revision>
  <dcterms:created xsi:type="dcterms:W3CDTF">2020-12-18T11:03:25Z</dcterms:created>
  <dcterms:modified xsi:type="dcterms:W3CDTF">2022-10-24T05:20:17Z</dcterms:modified>
</cp:coreProperties>
</file>