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6" r:id="rId2"/>
  </p:sldMasterIdLst>
  <p:notesMasterIdLst>
    <p:notesMasterId r:id="rId26"/>
  </p:notesMasterIdLst>
  <p:handoutMasterIdLst>
    <p:handoutMasterId r:id="rId27"/>
  </p:handoutMasterIdLst>
  <p:sldIdLst>
    <p:sldId id="256" r:id="rId3"/>
    <p:sldId id="259" r:id="rId4"/>
    <p:sldId id="276" r:id="rId5"/>
    <p:sldId id="292" r:id="rId6"/>
    <p:sldId id="258" r:id="rId7"/>
    <p:sldId id="294" r:id="rId8"/>
    <p:sldId id="295" r:id="rId9"/>
    <p:sldId id="265" r:id="rId10"/>
    <p:sldId id="297" r:id="rId11"/>
    <p:sldId id="298" r:id="rId12"/>
    <p:sldId id="299" r:id="rId13"/>
    <p:sldId id="273" r:id="rId14"/>
    <p:sldId id="268" r:id="rId15"/>
    <p:sldId id="300" r:id="rId16"/>
    <p:sldId id="267" r:id="rId17"/>
    <p:sldId id="301" r:id="rId18"/>
    <p:sldId id="272" r:id="rId19"/>
    <p:sldId id="302" r:id="rId20"/>
    <p:sldId id="271" r:id="rId21"/>
    <p:sldId id="303" r:id="rId22"/>
    <p:sldId id="270" r:id="rId23"/>
    <p:sldId id="277" r:id="rId24"/>
    <p:sldId id="306" r:id="rId25"/>
  </p:sldIdLst>
  <p:sldSz cx="12192000" cy="6858000"/>
  <p:notesSz cx="6858000" cy="9144000"/>
  <p:embeddedFontLst>
    <p:embeddedFont>
      <p:font typeface="#9Slide05 Bodega Script" panose="020B0604020202020204" charset="0"/>
      <p:regular r:id="rId28"/>
    </p:embeddedFont>
    <p:embeddedFont>
      <p:font typeface="宋体" panose="02010600030101010101" pitchFamily="2" charset="-122"/>
      <p:regular r:id="rId29"/>
    </p:embeddedFont>
    <p:embeddedFont>
      <p:font typeface="#9Slide03 SFU Futura_05 ExtraBo" panose="020B0604020202020204" charset="0"/>
      <p:bold r:id="rId30"/>
    </p:embeddedFont>
    <p:embeddedFont>
      <p:font typeface="DengXian" panose="020B0604020202020204" charset="-122"/>
      <p:regular r:id="rId31"/>
      <p:bold r:id="rId32"/>
    </p:embeddedFont>
    <p:embeddedFont>
      <p:font typeface="DengXian" panose="020B0604020202020204" charset="-122"/>
      <p:regular r:id="rId31"/>
      <p:bold r:id="rId32"/>
    </p:embeddedFont>
    <p:embeddedFont>
      <p:font typeface="#9Slide07 HoneyCream" panose="020B0604020202020204" charset="0"/>
      <p:regular r:id="rId33"/>
    </p:embeddedFont>
    <p:embeddedFont>
      <p:font typeface="字魂59号-创粗黑" panose="020B0604020202020204" charset="-122"/>
      <p:regular r:id="rId34"/>
    </p:embeddedFont>
    <p:embeddedFont>
      <p:font typeface="#9Slide03 AmpleSoft Bold" panose="020B0604020202020204" charset="0"/>
      <p:regular r:id="rId35"/>
      <p:bold r:id="rId36"/>
    </p:embeddedFont>
    <p:embeddedFont>
      <p:font typeface="#9Slide03 Montserrat Bold" panose="020B0604020202020204" charset="0"/>
      <p:bold r:id="rId37"/>
    </p:embeddedFont>
    <p:embeddedFont>
      <p:font typeface="#9SLIDE07 SVN-ZICLETS MEDIUM" panose="02000603000000000000" charset="0"/>
      <p:regular r:id="rId38"/>
    </p:embeddedFont>
    <p:embeddedFont>
      <p:font typeface="微软雅黑" panose="020B0503020204020204" pitchFamily="34" charset="-122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#9Slide03 Montserrat Medium" panose="020B0604020202020204" charset="0"/>
      <p:regular r:id="rId45"/>
    </p:embeddedFont>
    <p:embeddedFont>
      <p:font typeface="Fredoka One" panose="020B0604020202020204" charset="0"/>
      <p:regular r:id="rId46"/>
    </p:embeddedFont>
    <p:embeddedFont>
      <p:font typeface="Cambria" panose="02040503050406030204" pitchFamily="18" charset="0"/>
      <p:regular r:id="rId47"/>
      <p:bold r:id="rId48"/>
      <p:italic r:id="rId49"/>
      <p:boldItalic r:id="rId50"/>
    </p:embeddedFont>
    <p:embeddedFont>
      <p:font typeface="#9Slide03 Penumbra" panose="020B0604020202020204" charset="0"/>
      <p:bold r:id="rId51"/>
    </p:embeddedFont>
    <p:embeddedFont>
      <p:font typeface="#9Slide03 SFU Futura_05 ExtraBo" panose="020B0604020202020204" charset="0"/>
      <p:bold r:id="rId30"/>
    </p:embeddedFont>
    <p:embeddedFont>
      <p:font typeface="DengXian Light" panose="020B0604020202020204" charset="-122"/>
      <p:regular r:id="rId52"/>
    </p:embeddedFont>
  </p:embeddedFontLst>
  <p:custDataLst>
    <p:tags r:id="rId5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94">
          <p15:clr>
            <a:srgbClr val="A4A3A4"/>
          </p15:clr>
        </p15:guide>
        <p15:guide id="2" pos="3763">
          <p15:clr>
            <a:srgbClr val="A4A3A4"/>
          </p15:clr>
        </p15:guide>
        <p15:guide id="3" orient="horz" pos="227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30B"/>
    <a:srgbClr val="498E40"/>
    <a:srgbClr val="BC2852"/>
    <a:srgbClr val="522504"/>
    <a:srgbClr val="004952"/>
    <a:srgbClr val="A34143"/>
    <a:srgbClr val="BF5E60"/>
    <a:srgbClr val="3CA535"/>
    <a:srgbClr val="00A3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923"/>
    <p:restoredTop sz="94640"/>
  </p:normalViewPr>
  <p:slideViewPr>
    <p:cSldViewPr snapToGrid="0" snapToObjects="1" showGuides="1">
      <p:cViewPr varScale="1">
        <p:scale>
          <a:sx n="61" d="100"/>
          <a:sy n="61" d="100"/>
        </p:scale>
        <p:origin x="52" y="68"/>
      </p:cViewPr>
      <p:guideLst>
        <p:guide orient="horz" pos="3594"/>
        <p:guide pos="3763"/>
        <p:guide orient="horz" pos="22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92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4.fntdata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B837A-4F50-0840-98B4-297D59CBA587}" type="datetimeFigureOut">
              <a:rPr kumimoji="1" lang="zh-CN" altLang="en-US" smtClean="0"/>
              <a:t>2025/4/11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733B-4A2F-4E4E-80BF-E72B5690F0A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0748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284C1-8670-49C3-B67F-A6697502E6C4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39BE3-3F13-46D3-BC75-170175CDB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681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714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83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873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214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182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448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117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409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0792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216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214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635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6928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5653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868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918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176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896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196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63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583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279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46112c90b0d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8" r="4173"/>
          <a:stretch>
            <a:fillRect/>
          </a:stretch>
        </p:blipFill>
        <p:spPr>
          <a:xfrm>
            <a:off x="-46990" y="14605"/>
            <a:ext cx="12236450" cy="6860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8C430-C6E6-784E-9D9D-A2FAFE40E12F}" type="datetimeFigureOut">
              <a:rPr kumimoji="1" lang="zh-CN" altLang="en-US" smtClean="0"/>
              <a:t>2025/4/11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8C430-C6E6-784E-9D9D-A2FAFE40E12F}" type="datetimeFigureOut">
              <a:rPr kumimoji="1" lang="zh-CN" altLang="en-US" smtClean="0"/>
              <a:t>2025/4/11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8C430-C6E6-784E-9D9D-A2FAFE40E12F}" type="datetimeFigureOut">
              <a:rPr kumimoji="1" lang="zh-CN" altLang="en-US" smtClean="0"/>
              <a:t>2025/4/11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8C430-C6E6-784E-9D9D-A2FAFE40E12F}" type="datetimeFigureOut">
              <a:rPr kumimoji="1" lang="zh-CN" altLang="en-US" smtClean="0"/>
              <a:t>2025/4/11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8C430-C6E6-784E-9D9D-A2FAFE40E12F}" type="datetimeFigureOut">
              <a:rPr kumimoji="1" lang="zh-CN" altLang="en-US" smtClean="0"/>
              <a:t>2025/4/11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8C430-C6E6-784E-9D9D-A2FAFE40E12F}" type="datetimeFigureOut">
              <a:rPr kumimoji="1" lang="zh-CN" altLang="en-US" smtClean="0"/>
              <a:t>2025/4/11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8C430-C6E6-784E-9D9D-A2FAFE40E12F}" type="datetimeFigureOut">
              <a:rPr kumimoji="1" lang="zh-CN" altLang="en-US" smtClean="0"/>
              <a:t>2025/4/11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8C430-C6E6-784E-9D9D-A2FAFE40E12F}" type="datetimeFigureOut">
              <a:rPr kumimoji="1" lang="zh-CN" altLang="en-US" smtClean="0"/>
              <a:t>2025/4/11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891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46112c90b0d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8" r="4173"/>
          <a:stretch>
            <a:fillRect/>
          </a:stretch>
        </p:blipFill>
        <p:spPr>
          <a:xfrm>
            <a:off x="-46990" y="14605"/>
            <a:ext cx="12236450" cy="6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1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846112c90b0d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8" r="4173"/>
          <a:stretch>
            <a:fillRect/>
          </a:stretch>
        </p:blipFill>
        <p:spPr>
          <a:xfrm>
            <a:off x="-22225" y="13335"/>
            <a:ext cx="12236450" cy="6860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846112c90b0d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8" r="4173"/>
          <a:stretch>
            <a:fillRect/>
          </a:stretch>
        </p:blipFill>
        <p:spPr>
          <a:xfrm>
            <a:off x="-22225" y="13335"/>
            <a:ext cx="12236450" cy="6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83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846112c90b0d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8" r="4173"/>
          <a:stretch>
            <a:fillRect/>
          </a:stretch>
        </p:blipFill>
        <p:spPr>
          <a:xfrm>
            <a:off x="-22225" y="13335"/>
            <a:ext cx="12236450" cy="6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3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5875"/>
            <a:ext cx="12198350" cy="6888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8C430-C6E6-784E-9D9D-A2FAFE40E12F}" type="datetimeFigureOut">
              <a:rPr kumimoji="1" lang="zh-CN" altLang="en-US" smtClean="0"/>
              <a:t>2025/4/11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8C430-C6E6-784E-9D9D-A2FAFE40E12F}" type="datetimeFigureOut">
              <a:rPr kumimoji="1" lang="zh-CN" altLang="en-US" smtClean="0"/>
              <a:t>2025/4/11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51" r:id="rId4"/>
    <p:sldLayoutId id="2147483665" r:id="rId5"/>
    <p:sldLayoutId id="2147483664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2041704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140461" y="3296079"/>
            <a:ext cx="458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498E40"/>
                </a:solidFill>
                <a:latin typeface="#9Slide03 Montserrat Bold" pitchFamily="2" charset="77"/>
                <a:ea typeface="字魂59号-创粗黑" panose="00000500000000000000" charset="-122"/>
                <a:cs typeface="字魂59号-创粗黑" panose="00000500000000000000" charset="-122"/>
              </a:rPr>
              <a:t>(TIẾT 1)</a:t>
            </a:r>
            <a:endParaRPr lang="zh-CN" altLang="en-US" b="1" dirty="0">
              <a:solidFill>
                <a:srgbClr val="498E40"/>
              </a:solidFill>
              <a:latin typeface="#9Slide03 Montserrat Bold" pitchFamily="2" charset="77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F3118E-BD80-2D4A-A74A-03CB8CF02A4F}"/>
              </a:ext>
            </a:extLst>
          </p:cNvPr>
          <p:cNvSpPr/>
          <p:nvPr/>
        </p:nvSpPr>
        <p:spPr>
          <a:xfrm>
            <a:off x="1828298" y="1541753"/>
            <a:ext cx="853540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SFU FUTURA_05 EXTRABO" pitchFamily="2" charset="77"/>
              </a:rPr>
              <a:t>HOẠT ĐỘNG SẢN XUẤT NÔNG NGHIỆP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0147B6-4783-9847-B29B-1C5C1EBCF595}"/>
              </a:ext>
            </a:extLst>
          </p:cNvPr>
          <p:cNvSpPr txBox="1"/>
          <p:nvPr/>
        </p:nvSpPr>
        <p:spPr>
          <a:xfrm>
            <a:off x="4415225" y="1018533"/>
            <a:ext cx="4764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#9Slide03 AmpleSoft Bold" panose="02000000000000000000" pitchFamily="2" charset="77"/>
              </a:rPr>
              <a:t>TỰ NHIÊN VÀ XÃ HỘI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7C203D-1BD3-6F47-B290-BD64824B297D}"/>
              </a:ext>
            </a:extLst>
          </p:cNvPr>
          <p:cNvGrpSpPr/>
          <p:nvPr/>
        </p:nvGrpSpPr>
        <p:grpSpPr>
          <a:xfrm>
            <a:off x="5245305" y="743498"/>
            <a:ext cx="6278463" cy="2685501"/>
            <a:chOff x="5245305" y="1447589"/>
            <a:chExt cx="6278463" cy="2160591"/>
          </a:xfrm>
        </p:grpSpPr>
        <p:sp>
          <p:nvSpPr>
            <p:cNvPr id="15" name="折角形 14"/>
            <p:cNvSpPr/>
            <p:nvPr/>
          </p:nvSpPr>
          <p:spPr>
            <a:xfrm>
              <a:off x="5245305" y="1447589"/>
              <a:ext cx="6278463" cy="2160591"/>
            </a:xfrm>
            <a:prstGeom prst="foldedCorner">
              <a:avLst>
                <a:gd name="adj" fmla="val 12237"/>
              </a:avLst>
            </a:prstGeom>
            <a:solidFill>
              <a:srgbClr val="1F73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414718" y="1626889"/>
              <a:ext cx="5619509" cy="18019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Bức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tranh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mô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tả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hoạt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động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trồng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cây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ăn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quả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(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thanh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long)</a:t>
              </a: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Sản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phẩm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của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hoạt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động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này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là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quả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thanh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long</a:t>
              </a:r>
              <a:endParaRPr lang="zh-CN" altLang="en-US" sz="24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0EC668C-20CE-4E4C-82EB-61B73AB444F7}"/>
              </a:ext>
            </a:extLst>
          </p:cNvPr>
          <p:cNvGrpSpPr/>
          <p:nvPr/>
        </p:nvGrpSpPr>
        <p:grpSpPr>
          <a:xfrm>
            <a:off x="5245304" y="3651859"/>
            <a:ext cx="6278463" cy="2574730"/>
            <a:chOff x="5245305" y="3620203"/>
            <a:chExt cx="6278463" cy="2732055"/>
          </a:xfrm>
        </p:grpSpPr>
        <p:sp>
          <p:nvSpPr>
            <p:cNvPr id="9" name="折角形 14">
              <a:extLst>
                <a:ext uri="{FF2B5EF4-FFF2-40B4-BE49-F238E27FC236}">
                  <a16:creationId xmlns:a16="http://schemas.microsoft.com/office/drawing/2014/main" id="{7CA504D0-B495-614D-A922-FA54073A9794}"/>
                </a:ext>
              </a:extLst>
            </p:cNvPr>
            <p:cNvSpPr/>
            <p:nvPr/>
          </p:nvSpPr>
          <p:spPr>
            <a:xfrm>
              <a:off x="5245305" y="3620203"/>
              <a:ext cx="6278463" cy="2573564"/>
            </a:xfrm>
            <a:prstGeom prst="foldedCorner">
              <a:avLst>
                <a:gd name="adj" fmla="val 12237"/>
              </a:avLst>
            </a:prstGeom>
            <a:solidFill>
              <a:srgbClr val="1F73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矩形 12">
              <a:extLst>
                <a:ext uri="{FF2B5EF4-FFF2-40B4-BE49-F238E27FC236}">
                  <a16:creationId xmlns:a16="http://schemas.microsoft.com/office/drawing/2014/main" id="{AFADB23A-539E-644E-AE78-119B2DDA9129}"/>
                </a:ext>
              </a:extLst>
            </p:cNvPr>
            <p:cNvSpPr/>
            <p:nvPr/>
          </p:nvSpPr>
          <p:spPr>
            <a:xfrm>
              <a:off x="5335156" y="3727300"/>
              <a:ext cx="6098760" cy="26249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Bức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tranh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mô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tả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hoạt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động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nuôi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gà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,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gia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cầm</a:t>
              </a:r>
              <a:endParaRPr lang="en-US" altLang="zh-CN" sz="24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Sản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phẩm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của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hoạt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động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này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là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thịt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gà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,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trứng</a:t>
              </a:r>
              <a:endParaRPr lang="zh-CN" altLang="en-US" sz="24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851686D-76F5-CC46-8830-886D942CD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49" y="743498"/>
            <a:ext cx="3588805" cy="26855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9ECCB1-C0CA-0E4E-B375-316C8F489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663" y="3593939"/>
            <a:ext cx="3440775" cy="257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86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7C203D-1BD3-6F47-B290-BD64824B297D}"/>
              </a:ext>
            </a:extLst>
          </p:cNvPr>
          <p:cNvGrpSpPr/>
          <p:nvPr/>
        </p:nvGrpSpPr>
        <p:grpSpPr>
          <a:xfrm>
            <a:off x="5245305" y="743498"/>
            <a:ext cx="6278463" cy="2685501"/>
            <a:chOff x="5245305" y="1447589"/>
            <a:chExt cx="6278463" cy="2160591"/>
          </a:xfrm>
        </p:grpSpPr>
        <p:sp>
          <p:nvSpPr>
            <p:cNvPr id="15" name="折角形 14"/>
            <p:cNvSpPr/>
            <p:nvPr/>
          </p:nvSpPr>
          <p:spPr>
            <a:xfrm>
              <a:off x="5245305" y="1447589"/>
              <a:ext cx="6278463" cy="2160591"/>
            </a:xfrm>
            <a:prstGeom prst="foldedCorner">
              <a:avLst>
                <a:gd name="adj" fmla="val 12237"/>
              </a:avLst>
            </a:prstGeom>
            <a:solidFill>
              <a:srgbClr val="1F73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414718" y="1626889"/>
              <a:ext cx="5619509" cy="1801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Bức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tranh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mô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tả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hoạt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động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chăm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sóc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rừng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(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cây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keo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,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cây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tràm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hoa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vàng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)</a:t>
              </a: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Sản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phẩm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của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hoạt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động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chăm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sóc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rừng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là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gỗ</a:t>
              </a:r>
              <a:endParaRPr lang="zh-CN" altLang="en-US" sz="24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0EC668C-20CE-4E4C-82EB-61B73AB444F7}"/>
              </a:ext>
            </a:extLst>
          </p:cNvPr>
          <p:cNvGrpSpPr/>
          <p:nvPr/>
        </p:nvGrpSpPr>
        <p:grpSpPr>
          <a:xfrm>
            <a:off x="5245304" y="3651859"/>
            <a:ext cx="6278463" cy="2425366"/>
            <a:chOff x="5245305" y="3620203"/>
            <a:chExt cx="6278463" cy="2573564"/>
          </a:xfrm>
        </p:grpSpPr>
        <p:sp>
          <p:nvSpPr>
            <p:cNvPr id="9" name="折角形 14">
              <a:extLst>
                <a:ext uri="{FF2B5EF4-FFF2-40B4-BE49-F238E27FC236}">
                  <a16:creationId xmlns:a16="http://schemas.microsoft.com/office/drawing/2014/main" id="{7CA504D0-B495-614D-A922-FA54073A9794}"/>
                </a:ext>
              </a:extLst>
            </p:cNvPr>
            <p:cNvSpPr/>
            <p:nvPr/>
          </p:nvSpPr>
          <p:spPr>
            <a:xfrm>
              <a:off x="5245305" y="3620203"/>
              <a:ext cx="6278463" cy="2573564"/>
            </a:xfrm>
            <a:prstGeom prst="foldedCorner">
              <a:avLst>
                <a:gd name="adj" fmla="val 12237"/>
              </a:avLst>
            </a:prstGeom>
            <a:solidFill>
              <a:srgbClr val="1F73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矩形 12">
              <a:extLst>
                <a:ext uri="{FF2B5EF4-FFF2-40B4-BE49-F238E27FC236}">
                  <a16:creationId xmlns:a16="http://schemas.microsoft.com/office/drawing/2014/main" id="{AFADB23A-539E-644E-AE78-119B2DDA9129}"/>
                </a:ext>
              </a:extLst>
            </p:cNvPr>
            <p:cNvSpPr/>
            <p:nvPr/>
          </p:nvSpPr>
          <p:spPr>
            <a:xfrm>
              <a:off x="5335156" y="3727300"/>
              <a:ext cx="6098760" cy="23766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Bức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tranh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mô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tả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hoạt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động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đánh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bắt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cá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trên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biển</a:t>
              </a:r>
              <a:endParaRPr lang="en-US" altLang="zh-CN" sz="24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Sản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phẩm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của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hoạt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động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này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là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hải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sản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: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cá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,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tôm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,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mực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,…</a:t>
              </a:r>
              <a:endParaRPr lang="zh-CN" altLang="en-US" sz="24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679E967-4C22-534C-9F82-6912EF990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358" y="743498"/>
            <a:ext cx="3715384" cy="2780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A30CBB-C035-3846-8C8E-FAADF1626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58" y="3651859"/>
            <a:ext cx="3588804" cy="268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6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折角形 4"/>
          <p:cNvSpPr/>
          <p:nvPr/>
        </p:nvSpPr>
        <p:spPr>
          <a:xfrm>
            <a:off x="5492960" y="505178"/>
            <a:ext cx="6214533" cy="3040201"/>
          </a:xfrm>
          <a:prstGeom prst="foldedCorner">
            <a:avLst>
              <a:gd name="adj" fmla="val 12237"/>
            </a:avLst>
          </a:prstGeom>
          <a:solidFill>
            <a:srgbClr val="1F7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400" b="1" dirty="0" err="1">
                <a:latin typeface="Cambria" panose="02040503050406030204" pitchFamily="18" charset="0"/>
                <a:ea typeface="字魂59号-创粗黑" panose="00000500000000000000" charset="-122"/>
              </a:rPr>
              <a:t>Thảo</a:t>
            </a:r>
            <a:r>
              <a:rPr kumimoji="1" lang="en-US" altLang="zh-CN" sz="24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en-US" altLang="zh-CN" sz="2400" b="1" dirty="0" err="1">
                <a:latin typeface="Cambria" panose="02040503050406030204" pitchFamily="18" charset="0"/>
                <a:ea typeface="字魂59号-创粗黑" panose="00000500000000000000" charset="-122"/>
              </a:rPr>
              <a:t>luận</a:t>
            </a:r>
            <a:r>
              <a:rPr kumimoji="1" lang="en-US" altLang="zh-CN" sz="24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en-US" altLang="zh-CN" sz="2400" b="1" dirty="0" err="1">
                <a:latin typeface="Cambria" panose="02040503050406030204" pitchFamily="18" charset="0"/>
                <a:ea typeface="字魂59号-创粗黑" panose="00000500000000000000" charset="-122"/>
              </a:rPr>
              <a:t>nhóm</a:t>
            </a:r>
            <a:r>
              <a:rPr kumimoji="1" lang="en-US" altLang="zh-CN" sz="2400" b="1" dirty="0">
                <a:latin typeface="Cambria" panose="02040503050406030204" pitchFamily="18" charset="0"/>
                <a:ea typeface="字魂59号-创粗黑" panose="00000500000000000000" charset="-122"/>
              </a:rPr>
              <a:t> 4, </a:t>
            </a:r>
            <a:r>
              <a:rPr kumimoji="1" lang="en-US" altLang="zh-CN" sz="2400" b="1" dirty="0" err="1">
                <a:latin typeface="Cambria" panose="02040503050406030204" pitchFamily="18" charset="0"/>
                <a:ea typeface="字魂59号-创粗黑" panose="00000500000000000000" charset="-122"/>
              </a:rPr>
              <a:t>hãy</a:t>
            </a:r>
            <a:r>
              <a:rPr kumimoji="1" lang="en-US" altLang="zh-CN" sz="2400" b="1" dirty="0">
                <a:latin typeface="Cambria" panose="02040503050406030204" pitchFamily="18" charset="0"/>
                <a:ea typeface="字魂59号-创粗黑" panose="00000500000000000000" charset="-122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24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nl-NL" altLang="zh-CN" sz="2400" b="1" dirty="0" err="1">
                <a:latin typeface="Cambria" panose="02040503050406030204" pitchFamily="18" charset="0"/>
                <a:ea typeface="字魂59号-创粗黑" panose="00000500000000000000" charset="-122"/>
              </a:rPr>
              <a:t>K</a:t>
            </a:r>
            <a:r>
              <a:rPr kumimoji="1" lang="nl-NL" sz="2400" b="1" dirty="0" err="1">
                <a:latin typeface="Cambria" panose="02040503050406030204" pitchFamily="18" charset="0"/>
                <a:ea typeface="字魂59号-创粗黑" panose="00000500000000000000" charset="-122"/>
              </a:rPr>
              <a:t>ể</a:t>
            </a:r>
            <a:r>
              <a:rPr kumimoji="1" lang="nl-NL" sz="24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nl-NL" sz="2400" b="1" dirty="0" err="1">
                <a:latin typeface="Cambria" panose="02040503050406030204" pitchFamily="18" charset="0"/>
                <a:ea typeface="字魂59号-创粗黑" panose="00000500000000000000" charset="-122"/>
              </a:rPr>
              <a:t>tên</a:t>
            </a:r>
            <a:r>
              <a:rPr kumimoji="1" lang="nl-NL" sz="24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nl-NL" sz="2400" b="1" dirty="0" err="1">
                <a:latin typeface="Cambria" panose="02040503050406030204" pitchFamily="18" charset="0"/>
                <a:ea typeface="字魂59号-创粗黑" panose="00000500000000000000" charset="-122"/>
              </a:rPr>
              <a:t>một</a:t>
            </a:r>
            <a:r>
              <a:rPr kumimoji="1" lang="nl-NL" sz="24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nl-NL" sz="2400" b="1" dirty="0" err="1">
                <a:latin typeface="Cambria" panose="02040503050406030204" pitchFamily="18" charset="0"/>
                <a:ea typeface="字魂59号-创粗黑" panose="00000500000000000000" charset="-122"/>
              </a:rPr>
              <a:t>số</a:t>
            </a:r>
            <a:r>
              <a:rPr kumimoji="1" lang="nl-NL" sz="24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nl-NL" sz="2400" b="1" dirty="0" err="1">
                <a:latin typeface="Cambria" panose="02040503050406030204" pitchFamily="18" charset="0"/>
                <a:ea typeface="字魂59号-创粗黑" panose="00000500000000000000" charset="-122"/>
              </a:rPr>
              <a:t>hoạt</a:t>
            </a:r>
            <a:r>
              <a:rPr kumimoji="1" lang="nl-NL" sz="24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nl-NL" sz="2400" b="1" dirty="0" err="1">
                <a:latin typeface="Cambria" panose="02040503050406030204" pitchFamily="18" charset="0"/>
                <a:ea typeface="字魂59号-创粗黑" panose="00000500000000000000" charset="-122"/>
              </a:rPr>
              <a:t>động</a:t>
            </a:r>
            <a:r>
              <a:rPr kumimoji="1" lang="nl-NL" sz="24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nl-NL" sz="2400" b="1" dirty="0" err="1">
                <a:latin typeface="Cambria" panose="02040503050406030204" pitchFamily="18" charset="0"/>
                <a:ea typeface="字魂59号-创粗黑" panose="00000500000000000000" charset="-122"/>
              </a:rPr>
              <a:t>sản</a:t>
            </a:r>
            <a:r>
              <a:rPr kumimoji="1" lang="nl-NL" sz="24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nl-NL" sz="2400" b="1" dirty="0" err="1">
                <a:latin typeface="Cambria" panose="02040503050406030204" pitchFamily="18" charset="0"/>
                <a:ea typeface="字魂59号-创粗黑" panose="00000500000000000000" charset="-122"/>
              </a:rPr>
              <a:t>xuất</a:t>
            </a:r>
            <a:r>
              <a:rPr kumimoji="1" lang="nl-NL" sz="24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nl-NL" sz="2400" b="1" dirty="0" err="1">
                <a:latin typeface="Cambria" panose="02040503050406030204" pitchFamily="18" charset="0"/>
                <a:ea typeface="字魂59号-创粗黑" panose="00000500000000000000" charset="-122"/>
              </a:rPr>
              <a:t>nông</a:t>
            </a:r>
            <a:r>
              <a:rPr kumimoji="1" lang="nl-NL" sz="24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nl-NL" sz="2400" b="1" dirty="0" err="1">
                <a:latin typeface="Cambria" panose="02040503050406030204" pitchFamily="18" charset="0"/>
                <a:ea typeface="字魂59号-创粗黑" panose="00000500000000000000" charset="-122"/>
              </a:rPr>
              <a:t>nghiệp</a:t>
            </a:r>
            <a:r>
              <a:rPr kumimoji="1" lang="nl-NL" sz="24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nl-NL" sz="2400" b="1" dirty="0" err="1">
                <a:latin typeface="Cambria" panose="02040503050406030204" pitchFamily="18" charset="0"/>
                <a:ea typeface="字魂59号-创粗黑" panose="00000500000000000000" charset="-122"/>
              </a:rPr>
              <a:t>khác</a:t>
            </a:r>
            <a:r>
              <a:rPr kumimoji="1" lang="nl-NL" sz="24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nl-NL" sz="2400" b="1" dirty="0" err="1">
                <a:latin typeface="Cambria" panose="02040503050406030204" pitchFamily="18" charset="0"/>
                <a:ea typeface="字魂59号-创粗黑" panose="00000500000000000000" charset="-122"/>
              </a:rPr>
              <a:t>mà</a:t>
            </a:r>
            <a:r>
              <a:rPr kumimoji="1" lang="nl-NL" sz="24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nl-NL" sz="2400" b="1" dirty="0" err="1">
                <a:latin typeface="Cambria" panose="02040503050406030204" pitchFamily="18" charset="0"/>
                <a:ea typeface="字魂59号-创粗黑" panose="00000500000000000000" charset="-122"/>
              </a:rPr>
              <a:t>em</a:t>
            </a:r>
            <a:r>
              <a:rPr kumimoji="1" lang="nl-NL" sz="24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nl-NL" sz="2400" b="1" dirty="0" err="1">
                <a:latin typeface="Cambria" panose="02040503050406030204" pitchFamily="18" charset="0"/>
                <a:ea typeface="字魂59号-创粗黑" panose="00000500000000000000" charset="-122"/>
              </a:rPr>
              <a:t>biết</a:t>
            </a:r>
            <a:r>
              <a:rPr kumimoji="1" lang="nl-NL" sz="2400" b="1" dirty="0">
                <a:latin typeface="Cambria" panose="02040503050406030204" pitchFamily="18" charset="0"/>
                <a:ea typeface="字魂59号-创粗黑" panose="00000500000000000000" charset="-122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nl-NL" sz="2400" b="1" dirty="0">
                <a:latin typeface="Cambria" panose="02040503050406030204" pitchFamily="18" charset="0"/>
                <a:ea typeface="字魂59号-创粗黑" panose="00000500000000000000" charset="-122"/>
              </a:rPr>
              <a:t>Nói </a:t>
            </a:r>
            <a:r>
              <a:rPr kumimoji="1" lang="nl-NL" sz="2400" b="1" dirty="0" err="1">
                <a:latin typeface="Cambria" panose="02040503050406030204" pitchFamily="18" charset="0"/>
                <a:ea typeface="字魂59号-创粗黑" panose="00000500000000000000" charset="-122"/>
              </a:rPr>
              <a:t>tên</a:t>
            </a:r>
            <a:r>
              <a:rPr kumimoji="1" lang="nl-NL" sz="24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nl-NL" sz="2400" b="1" dirty="0" err="1">
                <a:latin typeface="Cambria" panose="02040503050406030204" pitchFamily="18" charset="0"/>
                <a:ea typeface="字魂59号-创粗黑" panose="00000500000000000000" charset="-122"/>
              </a:rPr>
              <a:t>sản</a:t>
            </a:r>
            <a:r>
              <a:rPr kumimoji="1" lang="nl-NL" sz="24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nl-NL" sz="2400" b="1" dirty="0" err="1">
                <a:latin typeface="Cambria" panose="02040503050406030204" pitchFamily="18" charset="0"/>
                <a:ea typeface="字魂59号-创粗黑" panose="00000500000000000000" charset="-122"/>
              </a:rPr>
              <a:t>phẩm</a:t>
            </a:r>
            <a:r>
              <a:rPr kumimoji="1" lang="nl-NL" sz="24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nl-NL" sz="2400" b="1" dirty="0" err="1">
                <a:latin typeface="Cambria" panose="02040503050406030204" pitchFamily="18" charset="0"/>
                <a:ea typeface="字魂59号-创粗黑" panose="00000500000000000000" charset="-122"/>
              </a:rPr>
              <a:t>của</a:t>
            </a:r>
            <a:r>
              <a:rPr kumimoji="1" lang="nl-NL" sz="24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nl-NL" sz="2400" b="1" dirty="0" err="1">
                <a:latin typeface="Cambria" panose="02040503050406030204" pitchFamily="18" charset="0"/>
                <a:ea typeface="字魂59号-创粗黑" panose="00000500000000000000" charset="-122"/>
              </a:rPr>
              <a:t>hoạt</a:t>
            </a:r>
            <a:r>
              <a:rPr kumimoji="1" lang="nl-NL" sz="24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nl-NL" sz="2400" b="1" dirty="0" err="1">
                <a:latin typeface="Cambria" panose="02040503050406030204" pitchFamily="18" charset="0"/>
                <a:ea typeface="字魂59号-创粗黑" panose="00000500000000000000" charset="-122"/>
              </a:rPr>
              <a:t>động</a:t>
            </a:r>
            <a:r>
              <a:rPr kumimoji="1" lang="nl-NL" sz="24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nl-NL" sz="2400" b="1" dirty="0" err="1">
                <a:latin typeface="Cambria" panose="02040503050406030204" pitchFamily="18" charset="0"/>
                <a:ea typeface="字魂59号-创粗黑" panose="00000500000000000000" charset="-122"/>
              </a:rPr>
              <a:t>đó</a:t>
            </a:r>
            <a:r>
              <a:rPr kumimoji="1" lang="nl-NL" sz="2400" b="1" dirty="0">
                <a:latin typeface="Cambria" panose="02040503050406030204" pitchFamily="18" charset="0"/>
                <a:ea typeface="字魂59号-创粗黑" panose="00000500000000000000" charset="-122"/>
              </a:rPr>
              <a:t> ?</a:t>
            </a:r>
            <a:endParaRPr kumimoji="1" lang="en-VN" sz="2400" b="1" dirty="0">
              <a:latin typeface="Cambria" panose="02040503050406030204" pitchFamily="18" charset="0"/>
              <a:ea typeface="字魂59号-创粗黑" panose="00000500000000000000" charset="-122"/>
            </a:endParaRPr>
          </a:p>
          <a:p>
            <a:pPr algn="ctr"/>
            <a:endParaRPr kumimoji="1" lang="zh-CN" altLang="en-US" sz="2400" dirty="0"/>
          </a:p>
        </p:txBody>
      </p:sp>
      <p:sp>
        <p:nvSpPr>
          <p:cNvPr id="7" name="Terminator 6">
            <a:extLst>
              <a:ext uri="{FF2B5EF4-FFF2-40B4-BE49-F238E27FC236}">
                <a16:creationId xmlns:a16="http://schemas.microsoft.com/office/drawing/2014/main" id="{0E2CC9B7-0711-0C4C-A895-164098392602}"/>
              </a:ext>
            </a:extLst>
          </p:cNvPr>
          <p:cNvSpPr/>
          <p:nvPr/>
        </p:nvSpPr>
        <p:spPr>
          <a:xfrm>
            <a:off x="7175863" y="3775867"/>
            <a:ext cx="2848726" cy="607526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solidFill>
                  <a:schemeClr val="bg1"/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HOẠT ĐỘNG 2:</a:t>
            </a:r>
            <a:endParaRPr kumimoji="1" lang="zh-CN" altLang="en-US" sz="2400" b="1" dirty="0">
              <a:solidFill>
                <a:schemeClr val="bg1"/>
              </a:solidFill>
              <a:latin typeface="#9Slide03 Montserrat Medium" pitchFamily="2" charset="77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1026" name="Picture 2" descr="Nông dân tập phim hoạt hình thiết kế biểu tượng màu">
            <a:extLst>
              <a:ext uri="{FF2B5EF4-FFF2-40B4-BE49-F238E27FC236}">
                <a16:creationId xmlns:a16="http://schemas.microsoft.com/office/drawing/2014/main" id="{B7B901D9-8A37-D14C-8015-C913990F2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48" y="888195"/>
            <a:ext cx="3704854" cy="33034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junto de estilo plano de gente trabajadora de profesión agrícola">
            <a:extLst>
              <a:ext uri="{FF2B5EF4-FFF2-40B4-BE49-F238E27FC236}">
                <a16:creationId xmlns:a16="http://schemas.microsoft.com/office/drawing/2014/main" id="{AB9D603B-ED7C-F349-9CFD-EB53300C7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73" y="2905893"/>
            <a:ext cx="3446929" cy="3446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9273266-7448-D04C-8D7D-270CB6BE14FA}"/>
              </a:ext>
            </a:extLst>
          </p:cNvPr>
          <p:cNvGrpSpPr/>
          <p:nvPr/>
        </p:nvGrpSpPr>
        <p:grpSpPr>
          <a:xfrm>
            <a:off x="738178" y="1388777"/>
            <a:ext cx="5108990" cy="4080445"/>
            <a:chOff x="6095999" y="3557423"/>
            <a:chExt cx="4664337" cy="3472348"/>
          </a:xfrm>
        </p:grpSpPr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295E43F1-6C95-874D-9022-3D10E9F7D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557423"/>
              <a:ext cx="4664337" cy="347234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C876A43-0A61-334E-A23D-3FD97C4C2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6641" y="5375971"/>
              <a:ext cx="3369688" cy="45361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105878" y="698989"/>
            <a:ext cx="64645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000" b="1" dirty="0"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77"/>
                <a:ea typeface="字魂59号-创粗黑" panose="00000500000000000000" charset="-122"/>
                <a:cs typeface="字魂59号-创粗黑" panose="00000500000000000000" charset="-122"/>
              </a:rPr>
              <a:t>CÁC HOẠT ĐỘNG SẢN XUẤT </a:t>
            </a:r>
            <a:endParaRPr kumimoji="1" lang="en-US" altLang="zh-CN" sz="4000" b="1" dirty="0" smtClean="0">
              <a:solidFill>
                <a:schemeClr val="accent2">
                  <a:lumMod val="75000"/>
                </a:schemeClr>
              </a:solidFill>
              <a:latin typeface="#9Slide03 AmpleSoft Bold" panose="02000000000000000000" pitchFamily="2" charset="77"/>
              <a:ea typeface="字魂59号-创粗黑" panose="00000500000000000000" charset="-122"/>
              <a:cs typeface="字魂59号-创粗黑" panose="00000500000000000000" charset="-122"/>
            </a:endParaRPr>
          </a:p>
          <a:p>
            <a:pPr algn="ctr"/>
            <a:r>
              <a:rPr kumimoji="1"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77"/>
                <a:ea typeface="字魂59号-创粗黑" panose="00000500000000000000" charset="-122"/>
                <a:cs typeface="字魂59号-创粗黑" panose="00000500000000000000" charset="-122"/>
              </a:rPr>
              <a:t>NÔNG </a:t>
            </a:r>
            <a:r>
              <a:rPr kumimoji="1" lang="en-US" altLang="zh-CN" sz="4000" b="1" dirty="0"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77"/>
                <a:ea typeface="字魂59号-创粗黑" panose="00000500000000000000" charset="-122"/>
                <a:cs typeface="字魂59号-创粗黑" panose="00000500000000000000" charset="-122"/>
              </a:rPr>
              <a:t>NGHIỆP</a:t>
            </a:r>
            <a:endParaRPr kumimoji="1" lang="zh-CN" altLang="en-US" sz="4000" b="1" dirty="0">
              <a:solidFill>
                <a:schemeClr val="accent2">
                  <a:lumMod val="75000"/>
                </a:schemeClr>
              </a:solidFill>
              <a:latin typeface="#9Slide03 AmpleSoft Bold" panose="02000000000000000000" pitchFamily="2" charset="77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151447" y="2120918"/>
            <a:ext cx="8539948" cy="367728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Hoạt động sản xuất nông nghiệp là ngành sản xuất lớn, bao gồm trồng trọt (trồng cây lương thực như: trồng lúa, ngô, khoai, sắn, ...; </a:t>
            </a:r>
            <a:r>
              <a:rPr lang="nl-N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trồng 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các loại rau, củ, trồng cây ăn quả,...); chăn nuôi (chăn nuôi gia súc bò, lợn, dê, trâu, ...; chăn nuôi gia cầm gà, vịt, ngan , ngỗng, chim bồ câu, chim cút, ...; nuôi thả cá, tôm; ...) trồng, khai thác, bảo vệ rừng, nuôi trồng và khai thác thủy, hải sản. 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字魂59号-创粗黑" panose="00000500000000000000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059800" y="953521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solidFill>
              <a:srgbClr val="E6FA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3418023" y="3014286"/>
            <a:ext cx="5396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spc="300" dirty="0">
                <a:solidFill>
                  <a:schemeClr val="accent2">
                    <a:lumMod val="75000"/>
                  </a:schemeClr>
                </a:solidFill>
                <a:latin typeface="#9Slide03 Penumbra" panose="0204060305050602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THỰC HÀNH</a:t>
            </a:r>
            <a:endParaRPr kumimoji="1" lang="zh-CN" altLang="en-US" sz="6000" b="1" spc="300" dirty="0">
              <a:solidFill>
                <a:schemeClr val="accent2">
                  <a:lumMod val="75000"/>
                </a:schemeClr>
              </a:solidFill>
              <a:latin typeface="#9Slide03 Penumbra" panose="0204060305050602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391507" y="1378427"/>
            <a:ext cx="1385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7200" dirty="0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思源黑体 CN Normal" panose="020B0400000000000000" charset="-122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257907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96414">
            <a:off x="2113052" y="-149541"/>
            <a:ext cx="6426362" cy="789516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594545" y="2036586"/>
            <a:ext cx="5463376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400" dirty="0" err="1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Giới</a:t>
            </a:r>
            <a:r>
              <a:rPr kumimoji="1" lang="en-US" altLang="zh-CN" sz="2400" dirty="0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dirty="0" err="1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thiệu</a:t>
            </a:r>
            <a:r>
              <a:rPr kumimoji="1" lang="en-US" altLang="zh-CN" sz="2400" dirty="0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dirty="0" err="1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một</a:t>
            </a:r>
            <a:r>
              <a:rPr kumimoji="1" lang="en-US" altLang="zh-CN" sz="2400" dirty="0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dirty="0" err="1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số</a:t>
            </a:r>
            <a:r>
              <a:rPr kumimoji="1" lang="en-US" altLang="zh-CN" sz="2400" dirty="0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dirty="0" err="1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hoạt</a:t>
            </a:r>
            <a:r>
              <a:rPr kumimoji="1" lang="en-US" altLang="zh-CN" sz="2400" dirty="0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dirty="0" err="1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động</a:t>
            </a:r>
            <a:r>
              <a:rPr kumimoji="1" lang="en-US" altLang="zh-CN" sz="2400" dirty="0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dirty="0" err="1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sản</a:t>
            </a:r>
            <a:r>
              <a:rPr kumimoji="1" lang="en-US" altLang="zh-CN" sz="2400" dirty="0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dirty="0" err="1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xuất</a:t>
            </a:r>
            <a:r>
              <a:rPr kumimoji="1" lang="en-US" altLang="zh-CN" sz="2400" dirty="0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dirty="0" err="1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và</a:t>
            </a:r>
            <a:r>
              <a:rPr kumimoji="1" lang="en-US" altLang="zh-CN" sz="2400" dirty="0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dirty="0" err="1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sản</a:t>
            </a:r>
            <a:r>
              <a:rPr kumimoji="1" lang="en-US" altLang="zh-CN" sz="2400" dirty="0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dirty="0" err="1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phẩm</a:t>
            </a:r>
            <a:r>
              <a:rPr kumimoji="1" lang="en-US" altLang="zh-CN" sz="2400" dirty="0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dirty="0" err="1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nông</a:t>
            </a:r>
            <a:r>
              <a:rPr kumimoji="1" lang="en-US" altLang="zh-CN" sz="2400" dirty="0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dirty="0" err="1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nghiệp</a:t>
            </a:r>
            <a:r>
              <a:rPr kumimoji="1" lang="en-US" altLang="zh-CN" sz="2400" dirty="0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dirty="0" err="1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ở</a:t>
            </a:r>
            <a:r>
              <a:rPr kumimoji="1" lang="en-US" altLang="zh-CN" sz="2400" dirty="0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dirty="0" err="1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địa</a:t>
            </a:r>
            <a:r>
              <a:rPr kumimoji="1" lang="en-US" altLang="zh-CN" sz="2400" dirty="0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dirty="0" err="1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phương</a:t>
            </a:r>
            <a:r>
              <a:rPr kumimoji="1" lang="en-US" altLang="zh-CN" sz="2400" dirty="0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dirty="0" err="1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em</a:t>
            </a:r>
            <a:endParaRPr kumimoji="1" lang="en-US" altLang="zh-CN" sz="2400" dirty="0">
              <a:solidFill>
                <a:schemeClr val="accent2">
                  <a:lumMod val="75000"/>
                </a:schemeClr>
              </a:solidFill>
              <a:latin typeface="#9Slide03 Montserrat Medium" pitchFamily="2" charset="77"/>
              <a:ea typeface="字魂59号-创粗黑" panose="00000500000000000000" charset="-122"/>
              <a:cs typeface="字魂59号-创粗黑" panose="00000500000000000000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2400" i="1" dirty="0" err="1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Tên</a:t>
            </a:r>
            <a:r>
              <a:rPr kumimoji="1" lang="en-US" altLang="zh-CN" sz="2400" i="1" dirty="0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i="1" dirty="0" err="1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hoạt</a:t>
            </a:r>
            <a:r>
              <a:rPr kumimoji="1" lang="en-US" altLang="zh-CN" sz="2400" i="1" dirty="0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i="1" dirty="0" err="1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động</a:t>
            </a:r>
            <a:r>
              <a:rPr kumimoji="1" lang="en-US" altLang="zh-CN" sz="2400" i="1" dirty="0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i="1" dirty="0" err="1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sản</a:t>
            </a:r>
            <a:r>
              <a:rPr kumimoji="1" lang="en-US" altLang="zh-CN" sz="2400" i="1" dirty="0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i="1" dirty="0" err="1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xuất</a:t>
            </a:r>
            <a:r>
              <a:rPr kumimoji="1" lang="en-US" altLang="zh-CN" sz="2400" i="1" dirty="0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i="1" dirty="0" err="1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và</a:t>
            </a:r>
            <a:r>
              <a:rPr kumimoji="1" lang="en-US" altLang="zh-CN" sz="2400" i="1" dirty="0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i="1" dirty="0" err="1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nơi</a:t>
            </a:r>
            <a:r>
              <a:rPr kumimoji="1" lang="en-US" altLang="zh-CN" sz="2400" i="1" dirty="0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i="1" dirty="0" err="1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diễn</a:t>
            </a:r>
            <a:r>
              <a:rPr kumimoji="1" lang="en-US" altLang="zh-CN" sz="2400" i="1" dirty="0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ra </a:t>
            </a:r>
            <a:r>
              <a:rPr kumimoji="1" lang="en-US" altLang="zh-CN" sz="2400" i="1" dirty="0" err="1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hoạt</a:t>
            </a:r>
            <a:r>
              <a:rPr kumimoji="1" lang="en-US" altLang="zh-CN" sz="2400" i="1" dirty="0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i="1" dirty="0" err="1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động</a:t>
            </a:r>
            <a:r>
              <a:rPr kumimoji="1" lang="en-US" altLang="zh-CN" sz="2400" i="1" dirty="0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i="1" dirty="0" err="1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đó</a:t>
            </a:r>
            <a:endParaRPr kumimoji="1" lang="en-US" altLang="zh-CN" sz="2400" i="1" dirty="0">
              <a:latin typeface="#9Slide03 Montserrat Medium" pitchFamily="2" charset="77"/>
              <a:ea typeface="字魂59号-创粗黑" panose="00000500000000000000" charset="-122"/>
              <a:cs typeface="字魂59号-创粗黑" panose="00000500000000000000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2400" i="1" dirty="0" err="1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Tên</a:t>
            </a:r>
            <a:r>
              <a:rPr kumimoji="1" lang="en-US" altLang="zh-CN" sz="2400" i="1" dirty="0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i="1" dirty="0" err="1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các</a:t>
            </a:r>
            <a:r>
              <a:rPr kumimoji="1" lang="en-US" altLang="zh-CN" sz="2400" i="1" dirty="0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i="1" dirty="0" err="1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sản</a:t>
            </a:r>
            <a:r>
              <a:rPr kumimoji="1" lang="en-US" altLang="zh-CN" sz="2400" i="1" dirty="0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i="1" dirty="0" err="1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phẩm</a:t>
            </a:r>
            <a:r>
              <a:rPr kumimoji="1" lang="en-US" altLang="zh-CN" sz="2400" i="1" dirty="0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i="1" dirty="0" err="1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nông</a:t>
            </a:r>
            <a:r>
              <a:rPr kumimoji="1" lang="en-US" altLang="zh-CN" sz="2400" i="1" dirty="0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i="1" dirty="0" err="1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nghiệp</a:t>
            </a:r>
            <a:endParaRPr kumimoji="1" lang="en-US" altLang="zh-CN" sz="2400" i="1" dirty="0">
              <a:latin typeface="#9Slide03 Montserrat Medium" pitchFamily="2" charset="77"/>
              <a:ea typeface="字魂59号-创粗黑" panose="00000500000000000000" charset="-122"/>
              <a:cs typeface="字魂59号-创粗黑" panose="00000500000000000000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2400" i="1" dirty="0" err="1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Đặc</a:t>
            </a:r>
            <a:r>
              <a:rPr kumimoji="1" lang="en-US" altLang="zh-CN" sz="2400" i="1" dirty="0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i="1" dirty="0" err="1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sản</a:t>
            </a:r>
            <a:r>
              <a:rPr kumimoji="1" lang="en-US" altLang="zh-CN" sz="2400" i="1" dirty="0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i="1" dirty="0" err="1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của</a:t>
            </a:r>
            <a:r>
              <a:rPr kumimoji="1" lang="en-US" altLang="zh-CN" sz="2400" i="1" dirty="0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i="1" dirty="0" err="1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địa</a:t>
            </a:r>
            <a:r>
              <a:rPr kumimoji="1" lang="en-US" altLang="zh-CN" sz="2400" i="1" dirty="0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i="1" dirty="0" err="1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phương</a:t>
            </a:r>
            <a:r>
              <a:rPr kumimoji="1" lang="en-US" altLang="zh-CN" sz="2400" i="1" dirty="0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i="1" dirty="0" err="1"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em</a:t>
            </a:r>
            <a:endParaRPr lang="zh-CN" altLang="en-US" sz="2400" i="1" dirty="0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6305" y="2471737"/>
            <a:ext cx="2580537" cy="4386263"/>
          </a:xfrm>
          <a:prstGeom prst="rect">
            <a:avLst/>
          </a:prstGeom>
        </p:spPr>
      </p:pic>
      <p:sp>
        <p:nvSpPr>
          <p:cNvPr id="6" name="Terminator 5">
            <a:extLst>
              <a:ext uri="{FF2B5EF4-FFF2-40B4-BE49-F238E27FC236}">
                <a16:creationId xmlns:a16="http://schemas.microsoft.com/office/drawing/2014/main" id="{E91F1893-32BC-4448-BECC-9E383880FFC0}"/>
              </a:ext>
            </a:extLst>
          </p:cNvPr>
          <p:cNvSpPr/>
          <p:nvPr/>
        </p:nvSpPr>
        <p:spPr>
          <a:xfrm>
            <a:off x="3368056" y="799118"/>
            <a:ext cx="3865263" cy="607526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 err="1">
                <a:solidFill>
                  <a:schemeClr val="bg1"/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Thảo</a:t>
            </a:r>
            <a:r>
              <a:rPr kumimoji="1" lang="en-US" altLang="zh-CN" sz="2400" b="1" dirty="0">
                <a:solidFill>
                  <a:schemeClr val="bg1"/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b="1" dirty="0" err="1">
                <a:solidFill>
                  <a:schemeClr val="bg1"/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luận</a:t>
            </a:r>
            <a:r>
              <a:rPr kumimoji="1" lang="en-US" altLang="zh-CN" sz="2400" b="1" dirty="0">
                <a:solidFill>
                  <a:schemeClr val="bg1"/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b="1" dirty="0" err="1">
                <a:solidFill>
                  <a:schemeClr val="bg1"/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nhóm</a:t>
            </a:r>
            <a:r>
              <a:rPr kumimoji="1" lang="en-US" altLang="zh-CN" sz="2400" b="1" dirty="0">
                <a:solidFill>
                  <a:schemeClr val="bg1"/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4</a:t>
            </a:r>
            <a:endParaRPr kumimoji="1" lang="zh-CN" altLang="en-US" sz="2400" b="1" dirty="0">
              <a:solidFill>
                <a:schemeClr val="bg1"/>
              </a:solidFill>
              <a:latin typeface="#9Slide03 Montserrat Medium" pitchFamily="2" charset="77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96414">
            <a:off x="2113052" y="-149541"/>
            <a:ext cx="6426362" cy="789516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6305" y="2471737"/>
            <a:ext cx="2580537" cy="4386263"/>
          </a:xfrm>
          <a:prstGeom prst="rect">
            <a:avLst/>
          </a:prstGeom>
        </p:spPr>
      </p:pic>
      <p:sp>
        <p:nvSpPr>
          <p:cNvPr id="6" name="Terminator 5">
            <a:extLst>
              <a:ext uri="{FF2B5EF4-FFF2-40B4-BE49-F238E27FC236}">
                <a16:creationId xmlns:a16="http://schemas.microsoft.com/office/drawing/2014/main" id="{E91F1893-32BC-4448-BECC-9E383880FFC0}"/>
              </a:ext>
            </a:extLst>
          </p:cNvPr>
          <p:cNvSpPr/>
          <p:nvPr/>
        </p:nvSpPr>
        <p:spPr>
          <a:xfrm>
            <a:off x="3368056" y="799118"/>
            <a:ext cx="3865263" cy="607526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 err="1">
                <a:solidFill>
                  <a:schemeClr val="bg1"/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Thảo</a:t>
            </a:r>
            <a:r>
              <a:rPr kumimoji="1" lang="en-US" altLang="zh-CN" sz="2400" b="1" dirty="0">
                <a:solidFill>
                  <a:schemeClr val="bg1"/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b="1" dirty="0" err="1">
                <a:solidFill>
                  <a:schemeClr val="bg1"/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luận</a:t>
            </a:r>
            <a:r>
              <a:rPr kumimoji="1" lang="en-US" altLang="zh-CN" sz="2400" b="1" dirty="0">
                <a:solidFill>
                  <a:schemeClr val="bg1"/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400" b="1" dirty="0" err="1">
                <a:solidFill>
                  <a:schemeClr val="bg1"/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nhóm</a:t>
            </a:r>
            <a:r>
              <a:rPr kumimoji="1" lang="en-US" altLang="zh-CN" sz="2400" b="1" dirty="0">
                <a:solidFill>
                  <a:schemeClr val="bg1"/>
                </a:solidFill>
                <a:latin typeface="#9Slide03 Montserrat Medium" pitchFamily="2" charset="77"/>
                <a:ea typeface="字魂59号-创粗黑" panose="00000500000000000000" charset="-122"/>
                <a:cs typeface="字魂59号-创粗黑" panose="00000500000000000000" charset="-122"/>
              </a:rPr>
              <a:t> 4</a:t>
            </a:r>
            <a:endParaRPr kumimoji="1" lang="zh-CN" altLang="en-US" sz="2400" b="1" dirty="0">
              <a:solidFill>
                <a:schemeClr val="bg1"/>
              </a:solidFill>
              <a:latin typeface="#9Slide03 Montserrat Medium" pitchFamily="2" charset="77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47E2426-F112-C642-9BC4-CB537D1E603F}"/>
              </a:ext>
            </a:extLst>
          </p:cNvPr>
          <p:cNvGrpSpPr/>
          <p:nvPr/>
        </p:nvGrpSpPr>
        <p:grpSpPr>
          <a:xfrm>
            <a:off x="2746192" y="1757818"/>
            <a:ext cx="5108990" cy="4080445"/>
            <a:chOff x="2746192" y="1757818"/>
            <a:chExt cx="5108990" cy="4080445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A1CE7657-3B47-2648-B824-5493696B6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192" y="1757818"/>
              <a:ext cx="5108990" cy="408044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3BAF83-7600-8847-8266-9267EE547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55226" y="3798040"/>
              <a:ext cx="3690922" cy="5330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1885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217711" y="269571"/>
            <a:ext cx="9091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>
                <a:solidFill>
                  <a:srgbClr val="C00000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CÁC HOẠT ĐỘNG NÔNG NGHIỆP </a:t>
            </a:r>
            <a:r>
              <a:rPr kumimoji="1" lang="en-US" altLang="zh-CN" sz="3200" b="1" dirty="0" err="1">
                <a:solidFill>
                  <a:srgbClr val="C00000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Ở</a:t>
            </a:r>
            <a:r>
              <a:rPr kumimoji="1" lang="en-US" altLang="zh-CN" sz="3200" b="1" dirty="0">
                <a:solidFill>
                  <a:srgbClr val="C00000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ĐỊA PHƯƠNG</a:t>
            </a:r>
            <a:endParaRPr kumimoji="1" lang="zh-CN" altLang="en-US" sz="3200" b="1" dirty="0">
              <a:solidFill>
                <a:srgbClr val="C00000"/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3074" name="Picture 2" descr="Đặc điểm của sản xuất nông nghiệp và vai trò của nông nghiệp">
            <a:extLst>
              <a:ext uri="{FF2B5EF4-FFF2-40B4-BE49-F238E27FC236}">
                <a16:creationId xmlns:a16="http://schemas.microsoft.com/office/drawing/2014/main" id="{66689ACA-9E27-CB4E-9679-F86D068A8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667" y="1077862"/>
            <a:ext cx="4634006" cy="261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ành phố Đà Nẵng phát triển ngành thủy sản theo hướng bền vững">
            <a:extLst>
              <a:ext uri="{FF2B5EF4-FFF2-40B4-BE49-F238E27FC236}">
                <a16:creationId xmlns:a16="http://schemas.microsoft.com/office/drawing/2014/main" id="{CF37654A-64A7-A04F-8A57-049D7DF2C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877" y="1077862"/>
            <a:ext cx="4634006" cy="261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''">
            <a:extLst>
              <a:ext uri="{FF2B5EF4-FFF2-40B4-BE49-F238E27FC236}">
                <a16:creationId xmlns:a16="http://schemas.microsoft.com/office/drawing/2014/main" id="{DB441D9D-EEE4-E64D-B21E-CA266058E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667" y="3912086"/>
            <a:ext cx="4634005" cy="261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Nâng cao hiệu quả hoạt động của hợp tác xã nông nghiệp">
            <a:extLst>
              <a:ext uri="{FF2B5EF4-FFF2-40B4-BE49-F238E27FC236}">
                <a16:creationId xmlns:a16="http://schemas.microsoft.com/office/drawing/2014/main" id="{EF81A2E9-C64B-3D45-BFDE-236E22C20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877" y="3912086"/>
            <a:ext cx="4634005" cy="269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059800" y="953521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solidFill>
              <a:srgbClr val="E6FA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3418023" y="3014286"/>
            <a:ext cx="48606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spc="300" dirty="0">
                <a:solidFill>
                  <a:schemeClr val="accent2">
                    <a:lumMod val="75000"/>
                  </a:schemeClr>
                </a:solidFill>
                <a:latin typeface="#9Slide03 Penumbra" panose="0204060305050602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VẬN DỤNG</a:t>
            </a:r>
            <a:endParaRPr kumimoji="1" lang="zh-CN" altLang="en-US" sz="6000" b="1" spc="300" dirty="0">
              <a:solidFill>
                <a:schemeClr val="accent2">
                  <a:lumMod val="75000"/>
                </a:schemeClr>
              </a:solidFill>
              <a:latin typeface="#9Slide03 Penumbra" panose="0204060305050602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388301" y="1378427"/>
            <a:ext cx="1391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7200" dirty="0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思源黑体 CN Normal" panose="020B0400000000000000" charset="-122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413195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788466" y="952456"/>
            <a:ext cx="55439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6000" b="1" u="sng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TRÒ CHƠI</a:t>
            </a:r>
            <a:endParaRPr kumimoji="1" lang="zh-CN" altLang="en-US" sz="6000" b="1" u="sng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4ED3F2-A625-B843-985A-9B2F84833CF9}"/>
              </a:ext>
            </a:extLst>
          </p:cNvPr>
          <p:cNvSpPr/>
          <p:nvPr/>
        </p:nvSpPr>
        <p:spPr>
          <a:xfrm>
            <a:off x="2449810" y="1736717"/>
            <a:ext cx="7963293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7 SVN-ZICLETS MEDIUM" panose="02000603000000000000" pitchFamily="2" charset="0"/>
              </a:rPr>
              <a:t>AI NHANH, </a:t>
            </a:r>
          </a:p>
          <a:p>
            <a:pPr algn="ctr"/>
            <a:r>
              <a:rPr lang="en-US" sz="115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7 SVN-ZICLETS MEDIUM" panose="02000603000000000000" pitchFamily="2" charset="0"/>
              </a:rPr>
              <a:t> AI ĐÚNG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059800" y="953521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solidFill>
              <a:srgbClr val="E6FA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3418023" y="2950542"/>
            <a:ext cx="53559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spc="300" dirty="0">
                <a:solidFill>
                  <a:schemeClr val="accent2">
                    <a:lumMod val="75000"/>
                  </a:schemeClr>
                </a:solidFill>
                <a:latin typeface="#9Slide03 Penumbra" panose="0204060305050602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KHỞI ĐỘNG</a:t>
            </a:r>
            <a:endParaRPr kumimoji="1" lang="zh-CN" altLang="en-US" sz="6000" b="1" spc="300" dirty="0">
              <a:solidFill>
                <a:schemeClr val="accent2">
                  <a:lumMod val="75000"/>
                </a:schemeClr>
              </a:solidFill>
              <a:latin typeface="#9Slide03 Penumbra" panose="0204060305050602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489291" y="1378427"/>
            <a:ext cx="11897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7200" dirty="0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思源黑体 CN Normal" panose="020B0400000000000000" charset="-122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935017" y="935453"/>
            <a:ext cx="2501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LUẬT CHƠI</a:t>
            </a:r>
            <a:endParaRPr kumimoji="1" lang="zh-CN" altLang="en-US" sz="36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3" name="Rectangle 7"/>
          <p:cNvSpPr txBox="1">
            <a:spLocks noChangeArrowheads="1"/>
          </p:cNvSpPr>
          <p:nvPr/>
        </p:nvSpPr>
        <p:spPr>
          <a:xfrm>
            <a:off x="1882589" y="1977931"/>
            <a:ext cx="8606118" cy="381867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b="1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Chia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lớp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4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nhóm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mỗi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tổ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là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1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nhóm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endParaRPr lang="en-VN" sz="2400" b="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xếp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4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hàng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Khi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cô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hô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“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Bắt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đầu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”,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nhóm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sẽ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lần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lượt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chạy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lên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bảng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ghi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1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hoạt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động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sản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xuất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nông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nghiệp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1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sản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phẩm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hoạt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động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sản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xuất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nông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nghiệp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đó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ở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địa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phương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em.</a:t>
            </a:r>
            <a:endParaRPr lang="en-VN" sz="2400" b="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Sau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thời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gian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5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phút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khi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cô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hô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“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Kết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thúc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”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nhóm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nào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ghi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được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nhiều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đáp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án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thì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nhóm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đó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thắng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nl-NL" sz="2400" b="0" dirty="0" err="1">
                <a:solidFill>
                  <a:schemeClr val="tx1"/>
                </a:solidFill>
                <a:latin typeface="Cambria" panose="02040503050406030204" pitchFamily="18" charset="0"/>
              </a:rPr>
              <a:t>cuộc</a:t>
            </a:r>
            <a:r>
              <a:rPr lang="nl-NL" sz="2400" b="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endParaRPr lang="en-VN" sz="2400" b="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200000"/>
              </a:lnSpc>
              <a:buClr>
                <a:schemeClr val="accent3"/>
              </a:buClr>
              <a:buFont typeface="Wingdings" panose="05000000000000000000" pitchFamily="2" charset="2"/>
              <a:buChar char="p"/>
            </a:pPr>
            <a:endParaRPr lang="en-US" altLang="zh-CN" sz="2400" dirty="0">
              <a:solidFill>
                <a:schemeClr val="tx1"/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3266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669746" y="1110105"/>
            <a:ext cx="3062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800" b="1" dirty="0">
                <a:solidFill>
                  <a:schemeClr val="accent2">
                    <a:lumMod val="75000"/>
                  </a:schemeClr>
                </a:solidFill>
                <a:latin typeface="#9Slide03 SFU Futura_05 ExtraBo" pitchFamily="2" charset="77"/>
                <a:ea typeface="字魂59号-创粗黑" panose="00000500000000000000" charset="-122"/>
                <a:cs typeface="字魂59号-创粗黑" panose="00000500000000000000" charset="-122"/>
              </a:rPr>
              <a:t>DẶN DÒ</a:t>
            </a:r>
            <a:endParaRPr kumimoji="1" lang="zh-CN" altLang="en-US" sz="4800" b="1" dirty="0">
              <a:solidFill>
                <a:schemeClr val="accent2">
                  <a:lumMod val="75000"/>
                </a:schemeClr>
              </a:solidFill>
              <a:latin typeface="#9Slide03 SFU Futura_05 ExtraBo" pitchFamily="2" charset="77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A74874-E301-AE4C-9B3A-CA59604759D5}"/>
              </a:ext>
            </a:extLst>
          </p:cNvPr>
          <p:cNvGrpSpPr/>
          <p:nvPr/>
        </p:nvGrpSpPr>
        <p:grpSpPr>
          <a:xfrm>
            <a:off x="2690812" y="2348424"/>
            <a:ext cx="6884032" cy="1085192"/>
            <a:chOff x="2751139" y="1518309"/>
            <a:chExt cx="6884032" cy="1085192"/>
          </a:xfrm>
        </p:grpSpPr>
        <p:sp>
          <p:nvSpPr>
            <p:cNvPr id="4" name="圆角矩形 3"/>
            <p:cNvSpPr/>
            <p:nvPr/>
          </p:nvSpPr>
          <p:spPr>
            <a:xfrm>
              <a:off x="2751139" y="1518309"/>
              <a:ext cx="6884032" cy="1085192"/>
            </a:xfrm>
            <a:prstGeom prst="roundRect">
              <a:avLst>
                <a:gd name="adj" fmla="val 10606"/>
              </a:avLst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2907030" y="1673903"/>
              <a:ext cx="6600826" cy="796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ÔN TẬP BÀI CŨ, KỂ TÊN ĐƯỢC CÁC HOẠT ĐỘNG SẢN XUẤT NÔNG NGHIỆP VÀ SẢN PHẨM CỦA CÁC HOẠT ĐỘNG ĐÓ</a:t>
              </a:r>
              <a:endParaRPr lang="zh-CN" altLang="en-US" sz="20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4BCDA16-4C37-4043-83C1-6C200FA1D724}"/>
              </a:ext>
            </a:extLst>
          </p:cNvPr>
          <p:cNvGrpSpPr/>
          <p:nvPr/>
        </p:nvGrpSpPr>
        <p:grpSpPr>
          <a:xfrm>
            <a:off x="2690812" y="3864626"/>
            <a:ext cx="6884032" cy="1085192"/>
            <a:chOff x="2548253" y="3751087"/>
            <a:chExt cx="6884032" cy="1085192"/>
          </a:xfrm>
        </p:grpSpPr>
        <p:sp>
          <p:nvSpPr>
            <p:cNvPr id="6" name="圆角矩形 5"/>
            <p:cNvSpPr/>
            <p:nvPr/>
          </p:nvSpPr>
          <p:spPr>
            <a:xfrm>
              <a:off x="2548253" y="3751087"/>
              <a:ext cx="6884032" cy="1085192"/>
            </a:xfrm>
            <a:prstGeom prst="roundRect">
              <a:avLst>
                <a:gd name="adj" fmla="val 10606"/>
              </a:avLst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2653028" y="4046339"/>
              <a:ext cx="6600826" cy="4946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CHUẨN BỊ BÀI MỚI</a:t>
              </a:r>
              <a:endParaRPr lang="zh-CN" altLang="en-US" sz="24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03048" y="2569330"/>
            <a:ext cx="9385903" cy="1200329"/>
          </a:xfrm>
          <a:prstGeom prst="rect">
            <a:avLst/>
          </a:prstGeom>
          <a:solidFill>
            <a:srgbClr val="1F730B">
              <a:alpha val="77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7200" b="1" dirty="0">
                <a:solidFill>
                  <a:schemeClr val="bg1"/>
                </a:solidFill>
                <a:latin typeface="#9Slide03 SFU Futura_05 ExtraBo" pitchFamily="2" charset="77"/>
                <a:ea typeface="字魂59号-创粗黑" panose="00000500000000000000" charset="-122"/>
                <a:cs typeface="字魂59号-创粗黑" panose="00000500000000000000" charset="-122"/>
              </a:rPr>
              <a:t>TẠM BIỆT CÁC EM</a:t>
            </a:r>
            <a:endParaRPr kumimoji="1" lang="zh-CN" altLang="en-US" sz="7200" b="1" dirty="0">
              <a:solidFill>
                <a:schemeClr val="bg1"/>
              </a:solidFill>
              <a:latin typeface="#9Slide03 SFU Futura_05 ExtraBo" pitchFamily="2" charset="77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84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6"/>
          <p:cNvSpPr txBox="1">
            <a:spLocks noChangeArrowheads="1"/>
          </p:cNvSpPr>
          <p:nvPr/>
        </p:nvSpPr>
        <p:spPr>
          <a:xfrm>
            <a:off x="3073783" y="1487348"/>
            <a:ext cx="4705206" cy="494687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b="1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nl-NL" sz="2400" dirty="0" err="1">
                <a:latin typeface="Cambria" panose="02040503050406030204" pitchFamily="18" charset="0"/>
              </a:rPr>
              <a:t>Mẹ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em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bé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đang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làm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công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việc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gì</a:t>
            </a:r>
            <a:r>
              <a:rPr lang="nl-NL" sz="2400" dirty="0">
                <a:latin typeface="Cambria" panose="02040503050406030204" pitchFamily="18" charset="0"/>
              </a:rPr>
              <a:t>?</a:t>
            </a:r>
            <a:endParaRPr lang="en-VN" sz="2400" dirty="0">
              <a:latin typeface="Cambria" panose="02040503050406030204" pitchFamily="18" charset="0"/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8006208" y="1503858"/>
            <a:ext cx="3304110" cy="461665"/>
          </a:xfrm>
          <a:prstGeom prst="rect">
            <a:avLst/>
          </a:prstGeom>
          <a:solidFill>
            <a:srgbClr val="1F730B">
              <a:alpha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nl-NL" sz="2400" dirty="0" err="1">
                <a:solidFill>
                  <a:schemeClr val="bg1"/>
                </a:solidFill>
                <a:latin typeface="Cambria" panose="02040503050406030204" pitchFamily="18" charset="0"/>
              </a:rPr>
              <a:t>Mẹ</a:t>
            </a:r>
            <a:r>
              <a:rPr lang="nl-NL" sz="24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Cambria" panose="02040503050406030204" pitchFamily="18" charset="0"/>
              </a:rPr>
              <a:t>em</a:t>
            </a:r>
            <a:r>
              <a:rPr lang="nl-NL" sz="24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Cambria" panose="02040503050406030204" pitchFamily="18" charset="0"/>
              </a:rPr>
              <a:t>bé</a:t>
            </a:r>
            <a:r>
              <a:rPr lang="nl-NL" sz="24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Cambria" panose="02040503050406030204" pitchFamily="18" charset="0"/>
              </a:rPr>
              <a:t>đang</a:t>
            </a:r>
            <a:r>
              <a:rPr lang="nl-NL" sz="24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Cambria" panose="02040503050406030204" pitchFamily="18" charset="0"/>
              </a:rPr>
              <a:t>đi</a:t>
            </a:r>
            <a:r>
              <a:rPr lang="nl-NL" sz="24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Cambria" panose="02040503050406030204" pitchFamily="18" charset="0"/>
              </a:rPr>
              <a:t>cày</a:t>
            </a:r>
            <a:r>
              <a:rPr lang="nl-NL" sz="2400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  <a:endParaRPr lang="en-VN" sz="2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3098533" y="2835301"/>
            <a:ext cx="4991803" cy="46166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rgbClr val="1F730B"/>
                </a:solidFill>
                <a:latin typeface="Cambria" panose="02040503050406030204" pitchFamily="18" charset="0"/>
              </a:rPr>
              <a:t>Em </a:t>
            </a:r>
            <a:r>
              <a:rPr lang="nl-NL" sz="2400" b="1" dirty="0" err="1">
                <a:solidFill>
                  <a:srgbClr val="1F730B"/>
                </a:solidFill>
                <a:latin typeface="Cambria" panose="02040503050406030204" pitchFamily="18" charset="0"/>
              </a:rPr>
              <a:t>bé</a:t>
            </a:r>
            <a:r>
              <a:rPr lang="nl-NL" sz="2400" b="1" dirty="0">
                <a:solidFill>
                  <a:srgbClr val="1F730B"/>
                </a:solidFill>
                <a:latin typeface="Cambria" panose="02040503050406030204" pitchFamily="18" charset="0"/>
              </a:rPr>
              <a:t> </a:t>
            </a:r>
            <a:r>
              <a:rPr lang="nl-NL" sz="2400" b="1" dirty="0" err="1">
                <a:solidFill>
                  <a:srgbClr val="1F730B"/>
                </a:solidFill>
                <a:latin typeface="Cambria" panose="02040503050406030204" pitchFamily="18" charset="0"/>
              </a:rPr>
              <a:t>đã</a:t>
            </a:r>
            <a:r>
              <a:rPr lang="nl-NL" sz="2400" b="1" dirty="0">
                <a:solidFill>
                  <a:srgbClr val="1F730B"/>
                </a:solidFill>
                <a:latin typeface="Cambria" panose="02040503050406030204" pitchFamily="18" charset="0"/>
              </a:rPr>
              <a:t> </a:t>
            </a:r>
            <a:r>
              <a:rPr lang="nl-NL" sz="2400" b="1" dirty="0" err="1">
                <a:solidFill>
                  <a:srgbClr val="1F730B"/>
                </a:solidFill>
                <a:latin typeface="Cambria" panose="02040503050406030204" pitchFamily="18" charset="0"/>
              </a:rPr>
              <a:t>làm</a:t>
            </a:r>
            <a:r>
              <a:rPr lang="nl-NL" sz="2400" b="1" dirty="0">
                <a:solidFill>
                  <a:srgbClr val="1F730B"/>
                </a:solidFill>
                <a:latin typeface="Cambria" panose="02040503050406030204" pitchFamily="18" charset="0"/>
              </a:rPr>
              <a:t> </a:t>
            </a:r>
            <a:r>
              <a:rPr lang="nl-NL" sz="2400" b="1" dirty="0" err="1">
                <a:solidFill>
                  <a:srgbClr val="1F730B"/>
                </a:solidFill>
                <a:latin typeface="Cambria" panose="02040503050406030204" pitchFamily="18" charset="0"/>
              </a:rPr>
              <a:t>việc</a:t>
            </a:r>
            <a:r>
              <a:rPr lang="nl-NL" sz="2400" b="1" dirty="0">
                <a:solidFill>
                  <a:srgbClr val="1F730B"/>
                </a:solidFill>
                <a:latin typeface="Cambria" panose="02040503050406030204" pitchFamily="18" charset="0"/>
              </a:rPr>
              <a:t> </a:t>
            </a:r>
            <a:r>
              <a:rPr lang="nl-NL" sz="2400" b="1" dirty="0" err="1">
                <a:solidFill>
                  <a:srgbClr val="1F730B"/>
                </a:solidFill>
                <a:latin typeface="Cambria" panose="02040503050406030204" pitchFamily="18" charset="0"/>
              </a:rPr>
              <a:t>gì</a:t>
            </a:r>
            <a:r>
              <a:rPr lang="nl-NL" sz="2400" b="1" dirty="0">
                <a:solidFill>
                  <a:srgbClr val="1F730B"/>
                </a:solidFill>
                <a:latin typeface="Cambria" panose="02040503050406030204" pitchFamily="18" charset="0"/>
              </a:rPr>
              <a:t> </a:t>
            </a:r>
            <a:r>
              <a:rPr lang="nl-NL" sz="2400" b="1" dirty="0" err="1">
                <a:solidFill>
                  <a:srgbClr val="1F730B"/>
                </a:solidFill>
                <a:latin typeface="Cambria" panose="02040503050406030204" pitchFamily="18" charset="0"/>
              </a:rPr>
              <a:t>để</a:t>
            </a:r>
            <a:r>
              <a:rPr lang="nl-NL" sz="2400" b="1" dirty="0">
                <a:solidFill>
                  <a:srgbClr val="1F730B"/>
                </a:solidFill>
                <a:latin typeface="Cambria" panose="02040503050406030204" pitchFamily="18" charset="0"/>
              </a:rPr>
              <a:t> </a:t>
            </a:r>
            <a:r>
              <a:rPr lang="nl-NL" sz="2400" b="1" dirty="0" err="1">
                <a:solidFill>
                  <a:srgbClr val="1F730B"/>
                </a:solidFill>
                <a:latin typeface="Cambria" panose="02040503050406030204" pitchFamily="18" charset="0"/>
              </a:rPr>
              <a:t>giúp</a:t>
            </a:r>
            <a:r>
              <a:rPr lang="nl-NL" sz="2400" b="1" dirty="0">
                <a:solidFill>
                  <a:srgbClr val="1F730B"/>
                </a:solidFill>
                <a:latin typeface="Cambria" panose="02040503050406030204" pitchFamily="18" charset="0"/>
              </a:rPr>
              <a:t> </a:t>
            </a:r>
            <a:r>
              <a:rPr lang="nl-NL" sz="2400" b="1" dirty="0" err="1">
                <a:solidFill>
                  <a:srgbClr val="1F730B"/>
                </a:solidFill>
                <a:latin typeface="Cambria" panose="02040503050406030204" pitchFamily="18" charset="0"/>
              </a:rPr>
              <a:t>mẹ</a:t>
            </a:r>
            <a:r>
              <a:rPr lang="nl-NL" sz="2400" b="1" dirty="0">
                <a:solidFill>
                  <a:srgbClr val="1F730B"/>
                </a:solidFill>
                <a:latin typeface="Cambria" panose="02040503050406030204" pitchFamily="18" charset="0"/>
              </a:rPr>
              <a:t>?</a:t>
            </a:r>
            <a:endParaRPr lang="en-VN" sz="2400" b="1" dirty="0">
              <a:solidFill>
                <a:srgbClr val="1F730B"/>
              </a:solidFill>
              <a:latin typeface="Cambria" panose="02040503050406030204" pitchFamily="18" charset="0"/>
            </a:endParaRPr>
          </a:p>
        </p:txBody>
      </p:sp>
      <p:sp>
        <p:nvSpPr>
          <p:cNvPr id="45" name="Rectangle 9"/>
          <p:cNvSpPr>
            <a:spLocks noChangeArrowheads="1"/>
          </p:cNvSpPr>
          <p:nvPr/>
        </p:nvSpPr>
        <p:spPr bwMode="auto">
          <a:xfrm>
            <a:off x="8006208" y="2876530"/>
            <a:ext cx="3304110" cy="461665"/>
          </a:xfrm>
          <a:prstGeom prst="rect">
            <a:avLst/>
          </a:prstGeom>
          <a:solidFill>
            <a:srgbClr val="1F730B">
              <a:alpha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  <a:latin typeface="Cambria" panose="02040503050406030204" pitchFamily="18" charset="0"/>
              </a:rPr>
              <a:t>Em </a:t>
            </a:r>
            <a:r>
              <a:rPr lang="nl-NL" sz="2400" dirty="0" err="1">
                <a:solidFill>
                  <a:schemeClr val="bg1"/>
                </a:solidFill>
                <a:latin typeface="Cambria" panose="02040503050406030204" pitchFamily="18" charset="0"/>
              </a:rPr>
              <a:t>bé</a:t>
            </a:r>
            <a:r>
              <a:rPr lang="nl-NL" sz="24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Cambria" panose="02040503050406030204" pitchFamily="18" charset="0"/>
              </a:rPr>
              <a:t>đưa</a:t>
            </a:r>
            <a:r>
              <a:rPr lang="nl-NL" sz="24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Cambria" panose="02040503050406030204" pitchFamily="18" charset="0"/>
              </a:rPr>
              <a:t>cơm</a:t>
            </a:r>
            <a:r>
              <a:rPr lang="nl-NL" sz="24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Cambria" panose="02040503050406030204" pitchFamily="18" charset="0"/>
              </a:rPr>
              <a:t>cho</a:t>
            </a:r>
            <a:r>
              <a:rPr lang="nl-NL" sz="24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Cambria" panose="02040503050406030204" pitchFamily="18" charset="0"/>
              </a:rPr>
              <a:t>mẹ</a:t>
            </a:r>
            <a:r>
              <a:rPr lang="nl-NL" sz="2400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  <a:endParaRPr lang="en-VN" sz="2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3188222" y="4050568"/>
            <a:ext cx="4626625" cy="1421928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Theo </a:t>
            </a:r>
            <a:r>
              <a:rPr lang="en-US" altLang="zh-CN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em</a:t>
            </a:r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, </a:t>
            </a:r>
            <a:r>
              <a:rPr lang="en-US" altLang="zh-CN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đi</a:t>
            </a:r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cày</a:t>
            </a:r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nói</a:t>
            </a:r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về</a:t>
            </a:r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hoạt</a:t>
            </a:r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động</a:t>
            </a:r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kinh</a:t>
            </a:r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tế</a:t>
            </a:r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nào</a:t>
            </a:r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, </a:t>
            </a:r>
            <a:r>
              <a:rPr lang="en-US" altLang="zh-CN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nông</a:t>
            </a:r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nghiệp</a:t>
            </a:r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hay </a:t>
            </a:r>
            <a:r>
              <a:rPr lang="en-US" altLang="zh-CN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công</a:t>
            </a:r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nghiệp</a:t>
            </a:r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?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47" name="Rectangle 11"/>
          <p:cNvSpPr>
            <a:spLocks noChangeArrowheads="1"/>
          </p:cNvSpPr>
          <p:nvPr/>
        </p:nvSpPr>
        <p:spPr bwMode="auto">
          <a:xfrm>
            <a:off x="7739788" y="4277921"/>
            <a:ext cx="3836950" cy="830997"/>
          </a:xfrm>
          <a:prstGeom prst="rect">
            <a:avLst/>
          </a:prstGeom>
          <a:solidFill>
            <a:srgbClr val="1F730B">
              <a:alpha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2400" dirty="0" err="1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Bài</a:t>
            </a:r>
            <a:r>
              <a:rPr lang="en-US" altLang="zh-CN" sz="24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hát</a:t>
            </a:r>
            <a:r>
              <a:rPr lang="en-US" altLang="zh-CN" sz="24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nói</a:t>
            </a:r>
            <a:r>
              <a:rPr lang="en-US" altLang="zh-CN" sz="24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về</a:t>
            </a:r>
            <a:r>
              <a:rPr lang="en-US" altLang="zh-CN" sz="24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hoạt</a:t>
            </a:r>
            <a:r>
              <a:rPr lang="en-US" altLang="zh-CN" sz="24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động</a:t>
            </a:r>
            <a:r>
              <a:rPr lang="en-US" altLang="zh-CN" sz="24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nông</a:t>
            </a:r>
            <a:r>
              <a:rPr lang="en-US" altLang="zh-CN" sz="24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nghiệp</a:t>
            </a:r>
            <a:endParaRPr lang="zh-CN" altLang="en-US" sz="2400" dirty="0">
              <a:solidFill>
                <a:schemeClr val="bg1"/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cxnSp>
        <p:nvCxnSpPr>
          <p:cNvPr id="48" name="直线连接符 47"/>
          <p:cNvCxnSpPr/>
          <p:nvPr/>
        </p:nvCxnSpPr>
        <p:spPr>
          <a:xfrm>
            <a:off x="2505075" y="2093371"/>
            <a:ext cx="6949440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线连接符 48"/>
          <p:cNvCxnSpPr/>
          <p:nvPr/>
        </p:nvCxnSpPr>
        <p:spPr>
          <a:xfrm>
            <a:off x="2505075" y="3519805"/>
            <a:ext cx="773747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组 49"/>
          <p:cNvGrpSpPr/>
          <p:nvPr/>
        </p:nvGrpSpPr>
        <p:grpSpPr>
          <a:xfrm>
            <a:off x="2513502" y="1438190"/>
            <a:ext cx="535531" cy="535531"/>
            <a:chOff x="1238593" y="1984257"/>
            <a:chExt cx="535531" cy="535531"/>
          </a:xfrm>
        </p:grpSpPr>
        <p:sp>
          <p:nvSpPr>
            <p:cNvPr id="51" name="圆角矩形 50"/>
            <p:cNvSpPr/>
            <p:nvPr/>
          </p:nvSpPr>
          <p:spPr>
            <a:xfrm>
              <a:off x="1238593" y="1984257"/>
              <a:ext cx="535531" cy="535531"/>
            </a:xfrm>
            <a:prstGeom prst="roundRect">
              <a:avLst/>
            </a:prstGeom>
            <a:solidFill>
              <a:srgbClr val="1F730B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263343" y="2055665"/>
              <a:ext cx="4187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>
                  <a:solidFill>
                    <a:schemeClr val="bg1"/>
                  </a:solidFill>
                  <a:latin typeface="字魂59号-创粗黑" panose="00000500000000000000" charset="-122"/>
                  <a:ea typeface="字魂59号-创粗黑" panose="00000500000000000000" charset="-122"/>
                  <a:cs typeface="字魂59号-创粗黑" panose="00000500000000000000" charset="-122"/>
                </a:rPr>
                <a:t>01</a:t>
              </a:r>
            </a:p>
          </p:txBody>
        </p:sp>
      </p:grpSp>
      <p:grpSp>
        <p:nvGrpSpPr>
          <p:cNvPr id="53" name="组 52"/>
          <p:cNvGrpSpPr/>
          <p:nvPr/>
        </p:nvGrpSpPr>
        <p:grpSpPr>
          <a:xfrm>
            <a:off x="2538252" y="2748516"/>
            <a:ext cx="535531" cy="535531"/>
            <a:chOff x="1238593" y="1984257"/>
            <a:chExt cx="535531" cy="535531"/>
          </a:xfrm>
        </p:grpSpPr>
        <p:sp>
          <p:nvSpPr>
            <p:cNvPr id="54" name="圆角矩形 53"/>
            <p:cNvSpPr/>
            <p:nvPr/>
          </p:nvSpPr>
          <p:spPr>
            <a:xfrm>
              <a:off x="1238593" y="1984257"/>
              <a:ext cx="535531" cy="535531"/>
            </a:xfrm>
            <a:prstGeom prst="roundRect">
              <a:avLst/>
            </a:prstGeom>
            <a:solidFill>
              <a:srgbClr val="1F730B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263343" y="2055665"/>
              <a:ext cx="4619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>
                  <a:solidFill>
                    <a:schemeClr val="bg1"/>
                  </a:solidFill>
                  <a:latin typeface="字魂59号-创粗黑" panose="00000500000000000000" charset="-122"/>
                  <a:ea typeface="字魂59号-创粗黑" panose="00000500000000000000" charset="-122"/>
                  <a:cs typeface="字魂59号-创粗黑" panose="00000500000000000000" charset="-122"/>
                </a:rPr>
                <a:t>02</a:t>
              </a:r>
            </a:p>
          </p:txBody>
        </p:sp>
      </p:grpSp>
      <p:grpSp>
        <p:nvGrpSpPr>
          <p:cNvPr id="56" name="组 55"/>
          <p:cNvGrpSpPr/>
          <p:nvPr/>
        </p:nvGrpSpPr>
        <p:grpSpPr>
          <a:xfrm>
            <a:off x="2589359" y="4009724"/>
            <a:ext cx="535531" cy="535531"/>
            <a:chOff x="1238593" y="1984257"/>
            <a:chExt cx="535531" cy="535531"/>
          </a:xfrm>
        </p:grpSpPr>
        <p:sp>
          <p:nvSpPr>
            <p:cNvPr id="57" name="圆角矩形 56"/>
            <p:cNvSpPr/>
            <p:nvPr/>
          </p:nvSpPr>
          <p:spPr>
            <a:xfrm>
              <a:off x="1238593" y="1984257"/>
              <a:ext cx="535531" cy="535531"/>
            </a:xfrm>
            <a:prstGeom prst="roundRect">
              <a:avLst/>
            </a:prstGeom>
            <a:solidFill>
              <a:srgbClr val="1F730B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1263343" y="2055665"/>
              <a:ext cx="460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>
                  <a:solidFill>
                    <a:schemeClr val="bg1"/>
                  </a:solidFill>
                  <a:latin typeface="字魂59号-创粗黑" panose="00000500000000000000" charset="-122"/>
                  <a:ea typeface="字魂59号-创粗黑" panose="00000500000000000000" charset="-122"/>
                  <a:cs typeface="字魂59号-创粗黑" panose="00000500000000000000" charset="-122"/>
                </a:rPr>
                <a:t>03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5" grpId="0" bldLvl="0" animBg="1"/>
      <p:bldP spid="26" grpId="0" bldLvl="0" animBg="1"/>
      <p:bldP spid="45" grpId="0" bldLvl="0" animBg="1"/>
      <p:bldP spid="46" grpId="0" bldLvl="0" animBg="1"/>
      <p:bldP spid="4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059800" y="953521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solidFill>
              <a:srgbClr val="E6FA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3418023" y="3014286"/>
            <a:ext cx="48093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spc="300" dirty="0">
                <a:solidFill>
                  <a:schemeClr val="accent2">
                    <a:lumMod val="75000"/>
                  </a:schemeClr>
                </a:solidFill>
                <a:latin typeface="#9Slide03 Penumbra" panose="0204060305050602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KHÁM PHÁ</a:t>
            </a:r>
            <a:endParaRPr kumimoji="1" lang="zh-CN" altLang="en-US" sz="6000" b="1" spc="300" dirty="0">
              <a:solidFill>
                <a:schemeClr val="accent2">
                  <a:lumMod val="75000"/>
                </a:schemeClr>
              </a:solidFill>
              <a:latin typeface="#9Slide03 Penumbra" panose="0204060305050602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393110" y="1378427"/>
            <a:ext cx="13821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7200" dirty="0">
                <a:solidFill>
                  <a:schemeClr val="accent2">
                    <a:lumMod val="75000"/>
                  </a:schemeClr>
                </a:solidFill>
                <a:latin typeface="#9Slide03 Montserrat Medium" pitchFamily="2" charset="77"/>
                <a:ea typeface="字魂59号-创粗黑" panose="00000500000000000000" charset="-122"/>
                <a:cs typeface="思源黑体 CN Normal" panose="020B0400000000000000" charset="-122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054527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 10"/>
          <p:cNvGrpSpPr/>
          <p:nvPr/>
        </p:nvGrpSpPr>
        <p:grpSpPr>
          <a:xfrm>
            <a:off x="483161" y="2210604"/>
            <a:ext cx="622171" cy="607227"/>
            <a:chOff x="3252724" y="2293966"/>
            <a:chExt cx="688218" cy="671687"/>
          </a:xfrm>
        </p:grpSpPr>
        <p:sp>
          <p:nvSpPr>
            <p:cNvPr id="15" name="椭圆 14"/>
            <p:cNvSpPr/>
            <p:nvPr/>
          </p:nvSpPr>
          <p:spPr>
            <a:xfrm>
              <a:off x="3252724" y="2293966"/>
              <a:ext cx="580029" cy="580029"/>
            </a:xfrm>
            <a:prstGeom prst="ellipse">
              <a:avLst/>
            </a:prstGeom>
            <a:solidFill>
              <a:srgbClr val="1F73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0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275648" y="2318801"/>
              <a:ext cx="665294" cy="6468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字魂59号-创粗黑" panose="00000500000000000000" charset="-122"/>
                  <a:cs typeface="Calibri" panose="020F0502020204030204" pitchFamily="34" charset="0"/>
                </a:rPr>
                <a:t>01</a:t>
              </a:r>
              <a:endParaRPr kumimoji="1" lang="zh-CN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649493" y="518541"/>
            <a:ext cx="8154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err="1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Thảo</a:t>
            </a:r>
            <a:r>
              <a:rPr kumimoji="1" lang="en-US" altLang="zh-CN" sz="3200" b="1" dirty="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200" b="1" dirty="0" err="1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luận</a:t>
            </a:r>
            <a:r>
              <a:rPr kumimoji="1" lang="en-US" altLang="zh-CN" sz="3200" b="1" dirty="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200" b="1" dirty="0" err="1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nhóm</a:t>
            </a:r>
            <a:r>
              <a:rPr kumimoji="1" lang="en-US" altLang="zh-CN" sz="3200" b="1" dirty="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200" b="1" dirty="0" err="1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đôi</a:t>
            </a:r>
            <a:r>
              <a:rPr kumimoji="1" lang="en-US" altLang="zh-CN" sz="3200" b="1" dirty="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200" b="1" dirty="0" err="1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quan</a:t>
            </a:r>
            <a:r>
              <a:rPr kumimoji="1" lang="en-US" altLang="zh-CN" sz="3200" b="1" dirty="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200" b="1" dirty="0" err="1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sát</a:t>
            </a:r>
            <a:r>
              <a:rPr kumimoji="1" lang="en-US" altLang="zh-CN" sz="3200" b="1" dirty="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200" b="1" dirty="0" err="1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hình</a:t>
            </a:r>
            <a:r>
              <a:rPr kumimoji="1" lang="en-US" altLang="zh-CN" sz="3200" b="1" dirty="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200" b="1" dirty="0" err="1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và</a:t>
            </a:r>
            <a:r>
              <a:rPr kumimoji="1" lang="en-US" altLang="zh-CN" sz="3200" b="1" dirty="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200" b="1" dirty="0" err="1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cho</a:t>
            </a:r>
            <a:r>
              <a:rPr kumimoji="1" lang="en-US" altLang="zh-CN" sz="3200" b="1" dirty="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200" b="1" dirty="0" err="1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biết</a:t>
            </a:r>
            <a:r>
              <a:rPr kumimoji="1" lang="en-US" altLang="zh-CN" sz="3200" b="1" dirty="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7" name="组 16"/>
          <p:cNvGrpSpPr/>
          <p:nvPr/>
        </p:nvGrpSpPr>
        <p:grpSpPr>
          <a:xfrm>
            <a:off x="4308558" y="2202453"/>
            <a:ext cx="601447" cy="594072"/>
            <a:chOff x="7481824" y="2293966"/>
            <a:chExt cx="665295" cy="657135"/>
          </a:xfrm>
        </p:grpSpPr>
        <p:sp>
          <p:nvSpPr>
            <p:cNvPr id="21" name="椭圆 20"/>
            <p:cNvSpPr/>
            <p:nvPr/>
          </p:nvSpPr>
          <p:spPr>
            <a:xfrm>
              <a:off x="7496112" y="2293966"/>
              <a:ext cx="580029" cy="580029"/>
            </a:xfrm>
            <a:prstGeom prst="ellipse">
              <a:avLst/>
            </a:prstGeom>
            <a:solidFill>
              <a:srgbClr val="1F73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0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481824" y="2304249"/>
              <a:ext cx="665295" cy="6468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字魂59号-创粗黑" panose="00000500000000000000" charset="-122"/>
                  <a:cs typeface="Calibri" panose="020F0502020204030204" pitchFamily="34" charset="0"/>
                </a:rPr>
                <a:t>02</a:t>
              </a:r>
              <a:endParaRPr kumimoji="1" lang="zh-CN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组 22"/>
          <p:cNvGrpSpPr/>
          <p:nvPr/>
        </p:nvGrpSpPr>
        <p:grpSpPr>
          <a:xfrm>
            <a:off x="458814" y="4776680"/>
            <a:ext cx="601447" cy="609589"/>
            <a:chOff x="3238436" y="3353423"/>
            <a:chExt cx="665295" cy="674299"/>
          </a:xfrm>
        </p:grpSpPr>
        <p:sp>
          <p:nvSpPr>
            <p:cNvPr id="27" name="椭圆 26"/>
            <p:cNvSpPr/>
            <p:nvPr/>
          </p:nvSpPr>
          <p:spPr>
            <a:xfrm>
              <a:off x="3252724" y="3353423"/>
              <a:ext cx="580029" cy="580029"/>
            </a:xfrm>
            <a:prstGeom prst="ellipse">
              <a:avLst/>
            </a:prstGeom>
            <a:solidFill>
              <a:srgbClr val="1F73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0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238436" y="3380871"/>
              <a:ext cx="665295" cy="64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字魂59号-创粗黑" panose="00000500000000000000" charset="-122"/>
                  <a:cs typeface="Calibri" panose="020F0502020204030204" pitchFamily="34" charset="0"/>
                </a:rPr>
                <a:t>03</a:t>
              </a:r>
              <a:endParaRPr kumimoji="1" lang="zh-CN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组 28"/>
          <p:cNvGrpSpPr/>
          <p:nvPr/>
        </p:nvGrpSpPr>
        <p:grpSpPr>
          <a:xfrm>
            <a:off x="4289276" y="4800348"/>
            <a:ext cx="601447" cy="609589"/>
            <a:chOff x="7481824" y="3353423"/>
            <a:chExt cx="665295" cy="674299"/>
          </a:xfrm>
        </p:grpSpPr>
        <p:sp>
          <p:nvSpPr>
            <p:cNvPr id="33" name="椭圆 32"/>
            <p:cNvSpPr/>
            <p:nvPr/>
          </p:nvSpPr>
          <p:spPr>
            <a:xfrm>
              <a:off x="7496112" y="3353423"/>
              <a:ext cx="580029" cy="580029"/>
            </a:xfrm>
            <a:prstGeom prst="ellipse">
              <a:avLst/>
            </a:prstGeom>
            <a:solidFill>
              <a:srgbClr val="1F73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0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481824" y="3380871"/>
              <a:ext cx="665295" cy="64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字魂59号-创粗黑" panose="00000500000000000000" charset="-122"/>
                  <a:cs typeface="Calibri" panose="020F0502020204030204" pitchFamily="34" charset="0"/>
                </a:rPr>
                <a:t>04</a:t>
              </a:r>
              <a:endParaRPr kumimoji="1" lang="zh-CN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2A0848F-C312-AE43-A514-C672B52D2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882" y="1412207"/>
            <a:ext cx="2848726" cy="2161103"/>
          </a:xfrm>
          <a:prstGeom prst="rect">
            <a:avLst/>
          </a:prstGeom>
        </p:spPr>
      </p:pic>
      <p:sp>
        <p:nvSpPr>
          <p:cNvPr id="4" name="Terminator 3">
            <a:extLst>
              <a:ext uri="{FF2B5EF4-FFF2-40B4-BE49-F238E27FC236}">
                <a16:creationId xmlns:a16="http://schemas.microsoft.com/office/drawing/2014/main" id="{F1CD0B6F-226C-3142-ABA8-C4D90A9D8C97}"/>
              </a:ext>
            </a:extLst>
          </p:cNvPr>
          <p:cNvSpPr/>
          <p:nvPr/>
        </p:nvSpPr>
        <p:spPr>
          <a:xfrm>
            <a:off x="760525" y="476388"/>
            <a:ext cx="2848726" cy="607526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>
                <a:solidFill>
                  <a:schemeClr val="bg1"/>
                </a:solidFill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HOẠT ĐỘNG 1:</a:t>
            </a:r>
            <a:endParaRPr kumimoji="1" lang="zh-CN" altLang="en-US" sz="2800" b="1" dirty="0">
              <a:solidFill>
                <a:schemeClr val="bg1"/>
              </a:solidFill>
              <a:latin typeface="Calibri" panose="020F0502020204030204" pitchFamily="34" charset="0"/>
              <a:ea typeface="字魂59号-创粗黑" panose="00000500000000000000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590648-8057-7B48-84FB-3BE0E753F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041" y="1456863"/>
            <a:ext cx="2848726" cy="21317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AD79C7-CBDB-3740-ADFA-6A5FA5C44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882" y="3983891"/>
            <a:ext cx="2888019" cy="21611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88CBC1-582D-7343-A5BD-1E6F205CB6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8424" y="4028547"/>
            <a:ext cx="2828343" cy="211644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D598CF7-C7ED-3D4E-AEA9-8BBCEF81A559}"/>
              </a:ext>
            </a:extLst>
          </p:cNvPr>
          <p:cNvSpPr/>
          <p:nvPr/>
        </p:nvSpPr>
        <p:spPr>
          <a:xfrm>
            <a:off x="7985822" y="1724006"/>
            <a:ext cx="3928874" cy="1577640"/>
          </a:xfrm>
          <a:prstGeom prst="rect">
            <a:avLst/>
          </a:prstGeom>
          <a:solidFill>
            <a:srgbClr val="5225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Chỉ</a:t>
            </a:r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nói</a:t>
            </a:r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tên</a:t>
            </a:r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sản</a:t>
            </a:r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xuất</a:t>
            </a:r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nông</a:t>
            </a:r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nghiệp</a:t>
            </a:r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</a:t>
            </a:r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en-VN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4B27CF5B-D2BE-094A-A493-AD85B65A00C8}"/>
              </a:ext>
            </a:extLst>
          </p:cNvPr>
          <p:cNvSpPr/>
          <p:nvPr/>
        </p:nvSpPr>
        <p:spPr>
          <a:xfrm>
            <a:off x="7758966" y="3579781"/>
            <a:ext cx="4138864" cy="2764215"/>
          </a:xfrm>
          <a:prstGeom prst="clou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Kể tên các sản phẩm của  hoạt động sản xuất nông nghiệp đó? </a:t>
            </a:r>
            <a:endParaRPr lang="en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3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30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 10"/>
          <p:cNvGrpSpPr/>
          <p:nvPr/>
        </p:nvGrpSpPr>
        <p:grpSpPr>
          <a:xfrm>
            <a:off x="483161" y="2210604"/>
            <a:ext cx="641407" cy="607227"/>
            <a:chOff x="3252724" y="2293966"/>
            <a:chExt cx="709496" cy="671687"/>
          </a:xfrm>
        </p:grpSpPr>
        <p:sp>
          <p:nvSpPr>
            <p:cNvPr id="15" name="椭圆 14"/>
            <p:cNvSpPr/>
            <p:nvPr/>
          </p:nvSpPr>
          <p:spPr>
            <a:xfrm>
              <a:off x="3252724" y="2293966"/>
              <a:ext cx="580029" cy="580029"/>
            </a:xfrm>
            <a:prstGeom prst="ellipse">
              <a:avLst/>
            </a:prstGeom>
            <a:solidFill>
              <a:srgbClr val="1F73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0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275648" y="2318801"/>
              <a:ext cx="686572" cy="6468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字魂59号-创粗黑" panose="00000500000000000000" charset="-122"/>
                  <a:cs typeface="Calibri" panose="020F0502020204030204" pitchFamily="34" charset="0"/>
                </a:rPr>
                <a:t>05</a:t>
              </a:r>
              <a:endParaRPr kumimoji="1" lang="zh-CN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649493" y="518541"/>
            <a:ext cx="8154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err="1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Thảo</a:t>
            </a:r>
            <a:r>
              <a:rPr kumimoji="1" lang="en-US" altLang="zh-CN" sz="3200" b="1" dirty="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200" b="1" dirty="0" err="1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luận</a:t>
            </a:r>
            <a:r>
              <a:rPr kumimoji="1" lang="en-US" altLang="zh-CN" sz="3200" b="1" dirty="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200" b="1" dirty="0" err="1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nhóm</a:t>
            </a:r>
            <a:r>
              <a:rPr kumimoji="1" lang="en-US" altLang="zh-CN" sz="3200" b="1" dirty="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200" b="1" dirty="0" err="1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đôi</a:t>
            </a:r>
            <a:r>
              <a:rPr kumimoji="1" lang="en-US" altLang="zh-CN" sz="3200" b="1" dirty="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, </a:t>
            </a:r>
            <a:r>
              <a:rPr kumimoji="1" lang="en-US" altLang="zh-CN" sz="3200" b="1" dirty="0" err="1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quan</a:t>
            </a:r>
            <a:r>
              <a:rPr kumimoji="1" lang="en-US" altLang="zh-CN" sz="3200" b="1" dirty="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200" b="1" dirty="0" err="1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sát</a:t>
            </a:r>
            <a:r>
              <a:rPr kumimoji="1" lang="en-US" altLang="zh-CN" sz="3200" b="1" dirty="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200" b="1" dirty="0" err="1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hình</a:t>
            </a:r>
            <a:r>
              <a:rPr kumimoji="1" lang="en-US" altLang="zh-CN" sz="3200" b="1" dirty="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200" b="1" dirty="0" err="1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và</a:t>
            </a:r>
            <a:r>
              <a:rPr kumimoji="1" lang="en-US" altLang="zh-CN" sz="3200" b="1" dirty="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200" b="1" dirty="0" err="1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cho</a:t>
            </a:r>
            <a:r>
              <a:rPr kumimoji="1" lang="en-US" altLang="zh-CN" sz="3200" b="1" dirty="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 </a:t>
            </a:r>
            <a:r>
              <a:rPr kumimoji="1" lang="en-US" altLang="zh-CN" sz="3200" b="1" dirty="0" err="1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biết</a:t>
            </a:r>
            <a:r>
              <a:rPr kumimoji="1" lang="en-US" altLang="zh-CN" sz="3200" b="1" dirty="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7" name="组 16"/>
          <p:cNvGrpSpPr/>
          <p:nvPr/>
        </p:nvGrpSpPr>
        <p:grpSpPr>
          <a:xfrm>
            <a:off x="4308559" y="2202453"/>
            <a:ext cx="601447" cy="594071"/>
            <a:chOff x="7481824" y="2293966"/>
            <a:chExt cx="665295" cy="657134"/>
          </a:xfrm>
        </p:grpSpPr>
        <p:sp>
          <p:nvSpPr>
            <p:cNvPr id="21" name="椭圆 20"/>
            <p:cNvSpPr/>
            <p:nvPr/>
          </p:nvSpPr>
          <p:spPr>
            <a:xfrm>
              <a:off x="7496112" y="2293966"/>
              <a:ext cx="580029" cy="580029"/>
            </a:xfrm>
            <a:prstGeom prst="ellipse">
              <a:avLst/>
            </a:prstGeom>
            <a:solidFill>
              <a:srgbClr val="1F73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0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481824" y="2304249"/>
              <a:ext cx="665295" cy="64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字魂59号-创粗黑" panose="00000500000000000000" charset="-122"/>
                  <a:cs typeface="Calibri" panose="020F0502020204030204" pitchFamily="34" charset="0"/>
                </a:rPr>
                <a:t>06</a:t>
              </a:r>
              <a:endParaRPr kumimoji="1" lang="zh-CN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组 22"/>
          <p:cNvGrpSpPr/>
          <p:nvPr/>
        </p:nvGrpSpPr>
        <p:grpSpPr>
          <a:xfrm>
            <a:off x="458815" y="4776680"/>
            <a:ext cx="622286" cy="609589"/>
            <a:chOff x="3238436" y="3353423"/>
            <a:chExt cx="688346" cy="674299"/>
          </a:xfrm>
        </p:grpSpPr>
        <p:sp>
          <p:nvSpPr>
            <p:cNvPr id="27" name="椭圆 26"/>
            <p:cNvSpPr/>
            <p:nvPr/>
          </p:nvSpPr>
          <p:spPr>
            <a:xfrm>
              <a:off x="3252724" y="3353423"/>
              <a:ext cx="580029" cy="580029"/>
            </a:xfrm>
            <a:prstGeom prst="ellipse">
              <a:avLst/>
            </a:prstGeom>
            <a:solidFill>
              <a:srgbClr val="1F73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0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238436" y="3380871"/>
              <a:ext cx="688346" cy="64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字魂59号-创粗黑" panose="00000500000000000000" charset="-122"/>
                  <a:cs typeface="Calibri" panose="020F0502020204030204" pitchFamily="34" charset="0"/>
                </a:rPr>
                <a:t>07</a:t>
              </a:r>
              <a:endParaRPr kumimoji="1" lang="zh-CN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组 28"/>
          <p:cNvGrpSpPr/>
          <p:nvPr/>
        </p:nvGrpSpPr>
        <p:grpSpPr>
          <a:xfrm>
            <a:off x="4289277" y="4800348"/>
            <a:ext cx="601447" cy="609589"/>
            <a:chOff x="7481824" y="3353423"/>
            <a:chExt cx="665295" cy="674299"/>
          </a:xfrm>
        </p:grpSpPr>
        <p:sp>
          <p:nvSpPr>
            <p:cNvPr id="33" name="椭圆 32"/>
            <p:cNvSpPr/>
            <p:nvPr/>
          </p:nvSpPr>
          <p:spPr>
            <a:xfrm>
              <a:off x="7496112" y="3353423"/>
              <a:ext cx="580029" cy="580029"/>
            </a:xfrm>
            <a:prstGeom prst="ellipse">
              <a:avLst/>
            </a:prstGeom>
            <a:solidFill>
              <a:srgbClr val="1F73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00"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481824" y="3380871"/>
              <a:ext cx="665295" cy="64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字魂59号-创粗黑" panose="00000500000000000000" charset="-122"/>
                  <a:cs typeface="Calibri" panose="020F0502020204030204" pitchFamily="34" charset="0"/>
                </a:rPr>
                <a:t>08</a:t>
              </a:r>
              <a:endParaRPr kumimoji="1" lang="zh-CN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4" name="Terminator 3">
            <a:extLst>
              <a:ext uri="{FF2B5EF4-FFF2-40B4-BE49-F238E27FC236}">
                <a16:creationId xmlns:a16="http://schemas.microsoft.com/office/drawing/2014/main" id="{F1CD0B6F-226C-3142-ABA8-C4D90A9D8C97}"/>
              </a:ext>
            </a:extLst>
          </p:cNvPr>
          <p:cNvSpPr/>
          <p:nvPr/>
        </p:nvSpPr>
        <p:spPr>
          <a:xfrm>
            <a:off x="760525" y="476388"/>
            <a:ext cx="2848726" cy="607526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>
                <a:solidFill>
                  <a:schemeClr val="bg1"/>
                </a:solidFill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HOẠT ĐỘNG 1:</a:t>
            </a:r>
            <a:endParaRPr kumimoji="1" lang="zh-CN" altLang="en-US" sz="2800" b="1" dirty="0">
              <a:solidFill>
                <a:schemeClr val="bg1"/>
              </a:solidFill>
              <a:latin typeface="Calibri" panose="020F0502020204030204" pitchFamily="34" charset="0"/>
              <a:ea typeface="字魂59号-创粗黑" panose="00000500000000000000" charset="-122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598CF7-C7ED-3D4E-AEA9-8BBCEF81A559}"/>
              </a:ext>
            </a:extLst>
          </p:cNvPr>
          <p:cNvSpPr/>
          <p:nvPr/>
        </p:nvSpPr>
        <p:spPr>
          <a:xfrm>
            <a:off x="7985822" y="1705845"/>
            <a:ext cx="3928874" cy="1577640"/>
          </a:xfrm>
          <a:prstGeom prst="rect">
            <a:avLst/>
          </a:prstGeom>
          <a:solidFill>
            <a:srgbClr val="5225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Chỉ</a:t>
            </a:r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nói</a:t>
            </a:r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tên</a:t>
            </a:r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sản</a:t>
            </a:r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xuất</a:t>
            </a:r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nông</a:t>
            </a:r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nghiệp</a:t>
            </a:r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</a:t>
            </a:r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en-VN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4B27CF5B-D2BE-094A-A493-AD85B65A00C8}"/>
              </a:ext>
            </a:extLst>
          </p:cNvPr>
          <p:cNvSpPr/>
          <p:nvPr/>
        </p:nvSpPr>
        <p:spPr>
          <a:xfrm>
            <a:off x="7866664" y="3613485"/>
            <a:ext cx="4138864" cy="2764215"/>
          </a:xfrm>
          <a:prstGeom prst="clou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l-N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Kể tên các sản phẩm của  hoạt động sản xuất nông nghiệp đó? </a:t>
            </a:r>
            <a:endParaRPr lang="en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9089AF-57B1-8C43-B40A-F7D657C46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20" y="1406411"/>
            <a:ext cx="2828341" cy="21164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5612CD-E17A-1141-AB66-0196A91C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874" y="1480249"/>
            <a:ext cx="2819473" cy="21098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7EC3E2-6CB7-644A-9D42-3D083E7D4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961" y="4006352"/>
            <a:ext cx="2772588" cy="20747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C49C79-0F1D-0F4F-A64F-3E049DABC9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6874" y="4028547"/>
            <a:ext cx="2772588" cy="207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49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E3555-5A21-5E44-8012-20703F5C6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29" y="609136"/>
            <a:ext cx="5797771" cy="44408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BB3071-DF17-EB4C-BD5C-DC0D2DF8F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798" y="220455"/>
            <a:ext cx="5843973" cy="447623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CFE0B87-6630-5B48-BCDF-82719FDEE25D}"/>
              </a:ext>
            </a:extLst>
          </p:cNvPr>
          <p:cNvGrpSpPr/>
          <p:nvPr/>
        </p:nvGrpSpPr>
        <p:grpSpPr>
          <a:xfrm>
            <a:off x="6096000" y="3866298"/>
            <a:ext cx="4664337" cy="3472348"/>
            <a:chOff x="6095999" y="3557423"/>
            <a:chExt cx="4664337" cy="3472348"/>
          </a:xfrm>
        </p:grpSpPr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184F2344-D568-9A42-A4CF-453481577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557423"/>
              <a:ext cx="4664337" cy="347234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F4B0630-C71B-2E41-9EA7-A847F1201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6641" y="5375971"/>
              <a:ext cx="3369688" cy="453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3405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7C203D-1BD3-6F47-B290-BD64824B297D}"/>
              </a:ext>
            </a:extLst>
          </p:cNvPr>
          <p:cNvGrpSpPr/>
          <p:nvPr/>
        </p:nvGrpSpPr>
        <p:grpSpPr>
          <a:xfrm>
            <a:off x="5245305" y="874978"/>
            <a:ext cx="6278463" cy="2160591"/>
            <a:chOff x="5245305" y="1447589"/>
            <a:chExt cx="6278463" cy="2160591"/>
          </a:xfrm>
        </p:grpSpPr>
        <p:sp>
          <p:nvSpPr>
            <p:cNvPr id="15" name="折角形 14"/>
            <p:cNvSpPr/>
            <p:nvPr/>
          </p:nvSpPr>
          <p:spPr>
            <a:xfrm>
              <a:off x="5245305" y="1447589"/>
              <a:ext cx="6278463" cy="2160591"/>
            </a:xfrm>
            <a:prstGeom prst="foldedCorner">
              <a:avLst>
                <a:gd name="adj" fmla="val 12237"/>
              </a:avLst>
            </a:prstGeom>
            <a:solidFill>
              <a:srgbClr val="1F73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800"/>
            </a:p>
          </p:txBody>
        </p:sp>
        <p:sp>
          <p:nvSpPr>
            <p:cNvPr id="13" name="矩形 12"/>
            <p:cNvSpPr/>
            <p:nvPr/>
          </p:nvSpPr>
          <p:spPr>
            <a:xfrm>
              <a:off x="5425009" y="1546077"/>
              <a:ext cx="5619509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Bức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tranh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mô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tả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hoạt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động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trồng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lúa</a:t>
              </a:r>
              <a:endPara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Sản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phẩm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của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hoạt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động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trồng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lúa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là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lúa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gạo</a:t>
              </a:r>
              <a:endParaRPr lang="zh-CN" altLang="en-US" sz="32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AA5F12D-F3A4-8A4F-AEEA-3A75B18D8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15" y="481549"/>
            <a:ext cx="3885276" cy="29474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B2DABD-AC40-FF44-AED3-F0557B8A0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416" y="3620203"/>
            <a:ext cx="3885275" cy="2907349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0EC668C-20CE-4E4C-82EB-61B73AB444F7}"/>
              </a:ext>
            </a:extLst>
          </p:cNvPr>
          <p:cNvGrpSpPr/>
          <p:nvPr/>
        </p:nvGrpSpPr>
        <p:grpSpPr>
          <a:xfrm>
            <a:off x="5245305" y="3787095"/>
            <a:ext cx="6278463" cy="2573564"/>
            <a:chOff x="5245305" y="3620203"/>
            <a:chExt cx="6278463" cy="2573564"/>
          </a:xfrm>
        </p:grpSpPr>
        <p:sp>
          <p:nvSpPr>
            <p:cNvPr id="9" name="折角形 14">
              <a:extLst>
                <a:ext uri="{FF2B5EF4-FFF2-40B4-BE49-F238E27FC236}">
                  <a16:creationId xmlns:a16="http://schemas.microsoft.com/office/drawing/2014/main" id="{7CA504D0-B495-614D-A922-FA54073A9794}"/>
                </a:ext>
              </a:extLst>
            </p:cNvPr>
            <p:cNvSpPr/>
            <p:nvPr/>
          </p:nvSpPr>
          <p:spPr>
            <a:xfrm>
              <a:off x="5245305" y="3620203"/>
              <a:ext cx="6278463" cy="2573564"/>
            </a:xfrm>
            <a:prstGeom prst="foldedCorner">
              <a:avLst>
                <a:gd name="adj" fmla="val 12237"/>
              </a:avLst>
            </a:prstGeom>
            <a:solidFill>
              <a:srgbClr val="1F73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800"/>
            </a:p>
          </p:txBody>
        </p:sp>
        <p:sp>
          <p:nvSpPr>
            <p:cNvPr id="17" name="矩形 12">
              <a:extLst>
                <a:ext uri="{FF2B5EF4-FFF2-40B4-BE49-F238E27FC236}">
                  <a16:creationId xmlns:a16="http://schemas.microsoft.com/office/drawing/2014/main" id="{AFADB23A-539E-644E-AE78-119B2DDA9129}"/>
                </a:ext>
              </a:extLst>
            </p:cNvPr>
            <p:cNvSpPr/>
            <p:nvPr/>
          </p:nvSpPr>
          <p:spPr>
            <a:xfrm>
              <a:off x="5425008" y="3787095"/>
              <a:ext cx="5619509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Bức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tranh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mô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tả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hoạt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động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chăn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nuôi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gia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súc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(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lợn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)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Sản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phẩm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của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hoạt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động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chăn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nuôi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gia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súc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là</a:t>
              </a:r>
              <a:r>
                <a:rPr lang="en-US" altLang="zh-CN" sz="32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thịt</a:t>
              </a:r>
              <a:endParaRPr lang="zh-CN" altLang="en-US" sz="32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7C203D-1BD3-6F47-B290-BD64824B297D}"/>
              </a:ext>
            </a:extLst>
          </p:cNvPr>
          <p:cNvGrpSpPr/>
          <p:nvPr/>
        </p:nvGrpSpPr>
        <p:grpSpPr>
          <a:xfrm>
            <a:off x="5245305" y="743498"/>
            <a:ext cx="6278463" cy="2685502"/>
            <a:chOff x="5245305" y="1447589"/>
            <a:chExt cx="6278463" cy="2160591"/>
          </a:xfrm>
        </p:grpSpPr>
        <p:sp>
          <p:nvSpPr>
            <p:cNvPr id="15" name="折角形 14"/>
            <p:cNvSpPr/>
            <p:nvPr/>
          </p:nvSpPr>
          <p:spPr>
            <a:xfrm>
              <a:off x="5245305" y="1447589"/>
              <a:ext cx="6278463" cy="2160591"/>
            </a:xfrm>
            <a:prstGeom prst="foldedCorner">
              <a:avLst>
                <a:gd name="adj" fmla="val 12237"/>
              </a:avLst>
            </a:prstGeom>
            <a:solidFill>
              <a:srgbClr val="1F73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414718" y="1626889"/>
              <a:ext cx="5619509" cy="18019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Bức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tranh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mô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tả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hoạt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động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trồng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và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chăm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sóc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hoa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,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cây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cảnh</a:t>
              </a:r>
              <a:endParaRPr lang="en-US" altLang="zh-CN" sz="24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Sản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phẩm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của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hoạt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động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này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là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hoa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,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cây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cảnh</a:t>
              </a:r>
              <a:endParaRPr lang="zh-CN" altLang="en-US" sz="24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0EC668C-20CE-4E4C-82EB-61B73AB444F7}"/>
              </a:ext>
            </a:extLst>
          </p:cNvPr>
          <p:cNvGrpSpPr/>
          <p:nvPr/>
        </p:nvGrpSpPr>
        <p:grpSpPr>
          <a:xfrm>
            <a:off x="5245305" y="3783341"/>
            <a:ext cx="6278463" cy="2195927"/>
            <a:chOff x="5245305" y="3620203"/>
            <a:chExt cx="6278463" cy="2573564"/>
          </a:xfrm>
        </p:grpSpPr>
        <p:sp>
          <p:nvSpPr>
            <p:cNvPr id="9" name="折角形 14">
              <a:extLst>
                <a:ext uri="{FF2B5EF4-FFF2-40B4-BE49-F238E27FC236}">
                  <a16:creationId xmlns:a16="http://schemas.microsoft.com/office/drawing/2014/main" id="{7CA504D0-B495-614D-A922-FA54073A9794}"/>
                </a:ext>
              </a:extLst>
            </p:cNvPr>
            <p:cNvSpPr/>
            <p:nvPr/>
          </p:nvSpPr>
          <p:spPr>
            <a:xfrm>
              <a:off x="5245305" y="3620203"/>
              <a:ext cx="6278463" cy="2573564"/>
            </a:xfrm>
            <a:prstGeom prst="foldedCorner">
              <a:avLst>
                <a:gd name="adj" fmla="val 12237"/>
              </a:avLst>
            </a:prstGeom>
            <a:solidFill>
              <a:srgbClr val="1F73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矩形 12">
              <a:extLst>
                <a:ext uri="{FF2B5EF4-FFF2-40B4-BE49-F238E27FC236}">
                  <a16:creationId xmlns:a16="http://schemas.microsoft.com/office/drawing/2014/main" id="{AFADB23A-539E-644E-AE78-119B2DDA9129}"/>
                </a:ext>
              </a:extLst>
            </p:cNvPr>
            <p:cNvSpPr/>
            <p:nvPr/>
          </p:nvSpPr>
          <p:spPr>
            <a:xfrm>
              <a:off x="5425008" y="3787095"/>
              <a:ext cx="5619509" cy="16857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Bức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tranh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mô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tả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hoạt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động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nuôi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cá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lồng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trên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sông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,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biển</a:t>
              </a:r>
              <a:endParaRPr lang="en-US" altLang="zh-CN" sz="24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Sản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phẩm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của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hoạt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động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này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là</a:t>
              </a:r>
              <a:r>
                <a:rPr lang="en-US" altLang="zh-CN" sz="24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cá</a:t>
              </a:r>
              <a:endParaRPr lang="zh-CN" altLang="en-US" sz="24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4963FD6-4BC1-B34A-B6E9-55456A029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16" y="622598"/>
            <a:ext cx="3750373" cy="28064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AEF51E-F09D-3D4E-A22D-7385A81FC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415" y="3429000"/>
            <a:ext cx="3885274" cy="290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36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植树节4"/>
  <p:tag name="INKNOELEADERBOARD" val="-1932406599"/>
</p:tagLst>
</file>

<file path=ppt/theme/theme1.xml><?xml version="1.0" encoding="utf-8"?>
<a:theme xmlns:a="http://schemas.openxmlformats.org/drawingml/2006/main" name="Office 主题">
  <a:themeElements>
    <a:clrScheme name="自定义 17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CA535"/>
      </a:accent1>
      <a:accent2>
        <a:srgbClr val="3CA535"/>
      </a:accent2>
      <a:accent3>
        <a:srgbClr val="107100"/>
      </a:accent3>
      <a:accent4>
        <a:srgbClr val="3CA535"/>
      </a:accent4>
      <a:accent5>
        <a:srgbClr val="3CA535"/>
      </a:accent5>
      <a:accent6>
        <a:srgbClr val="3CA535"/>
      </a:accent6>
      <a:hlink>
        <a:srgbClr val="107100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773</Words>
  <Application>Microsoft Office PowerPoint</Application>
  <PresentationFormat>Widescreen</PresentationFormat>
  <Paragraphs>104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51" baseType="lpstr">
      <vt:lpstr>#9Slide05 Bodega Script</vt:lpstr>
      <vt:lpstr>Arial</vt:lpstr>
      <vt:lpstr>宋体</vt:lpstr>
      <vt:lpstr>#9Slide03 SFU Futura_05 ExtraBo</vt:lpstr>
      <vt:lpstr>DengXian</vt:lpstr>
      <vt:lpstr>UTM Avo</vt:lpstr>
      <vt:lpstr>M PLUS Rounded 1c</vt:lpstr>
      <vt:lpstr>DengXian</vt:lpstr>
      <vt:lpstr>#9Slide07 HoneyCream</vt:lpstr>
      <vt:lpstr>Wingdings</vt:lpstr>
      <vt:lpstr>字魂59号-创粗黑</vt:lpstr>
      <vt:lpstr>#9Slide03 AmpleSoft Bold</vt:lpstr>
      <vt:lpstr>#9Slide03 Montserrat Bold</vt:lpstr>
      <vt:lpstr>#9SLIDE07 SVN-ZICLETS MEDIUM</vt:lpstr>
      <vt:lpstr>微软雅黑</vt:lpstr>
      <vt:lpstr>Calibri</vt:lpstr>
      <vt:lpstr>思源黑体 CN Normal</vt:lpstr>
      <vt:lpstr>SVN-Newton</vt:lpstr>
      <vt:lpstr>SVN-Dancing Script</vt:lpstr>
      <vt:lpstr>#9Slide03 Montserrat Medium</vt:lpstr>
      <vt:lpstr>Fredoka One</vt:lpstr>
      <vt:lpstr>Times New Roman</vt:lpstr>
      <vt:lpstr>Cambria</vt:lpstr>
      <vt:lpstr>#9Slide03 Penumbra</vt:lpstr>
      <vt:lpstr>#9Slide03 SFU Futura_05 ExtraBo</vt:lpstr>
      <vt:lpstr>DengXian Light</vt:lpstr>
      <vt:lpstr>Office 主题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植树节4</dc:title>
  <dc:creator>office365</dc:creator>
  <cp:lastModifiedBy>Admin</cp:lastModifiedBy>
  <cp:revision>70</cp:revision>
  <dcterms:created xsi:type="dcterms:W3CDTF">2018-01-09T03:02:00Z</dcterms:created>
  <dcterms:modified xsi:type="dcterms:W3CDTF">2025-04-11T13:33:04Z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2052-11.1.0.8661</vt:lpwstr>
  </property>
</Properties>
</file>