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  <p:sldMasterId id="2147483707" r:id="rId2"/>
    <p:sldMasterId id="2147483753" r:id="rId3"/>
    <p:sldMasterId id="2147483774" r:id="rId4"/>
    <p:sldMasterId id="2147483780" r:id="rId5"/>
  </p:sldMasterIdLst>
  <p:notesMasterIdLst>
    <p:notesMasterId r:id="rId23"/>
  </p:notesMasterIdLst>
  <p:sldIdLst>
    <p:sldId id="305" r:id="rId6"/>
    <p:sldId id="321" r:id="rId7"/>
    <p:sldId id="262" r:id="rId8"/>
    <p:sldId id="307" r:id="rId9"/>
    <p:sldId id="308" r:id="rId10"/>
    <p:sldId id="309" r:id="rId11"/>
    <p:sldId id="282" r:id="rId12"/>
    <p:sldId id="311" r:id="rId13"/>
    <p:sldId id="318" r:id="rId14"/>
    <p:sldId id="319" r:id="rId15"/>
    <p:sldId id="320" r:id="rId16"/>
    <p:sldId id="312" r:id="rId17"/>
    <p:sldId id="285" r:id="rId18"/>
    <p:sldId id="289" r:id="rId19"/>
    <p:sldId id="291" r:id="rId20"/>
    <p:sldId id="278" r:id="rId21"/>
    <p:sldId id="296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#9Slide07 SVNZiclets" panose="02000603000000000000" charset="0"/>
      <p:regular r:id="rId26"/>
    </p:embeddedFont>
    <p:embeddedFont>
      <p:font typeface="#9Slide05 SVNShowcase Script" panose="020B0604020202020204" charset="0"/>
      <p:regular r:id="rId27"/>
    </p:embeddedFont>
    <p:embeddedFont>
      <p:font typeface="#9Slide07 Altus" panose="020B0604020202020204" charset="0"/>
      <p:regular r:id="rId28"/>
    </p:embeddedFont>
    <p:embeddedFont>
      <p:font typeface="#9Slide05 IcielRukola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#9Slide05 Bodega Script" panose="020B0604020202020204" charset="0"/>
      <p:regular r:id="rId31"/>
    </p:embeddedFont>
    <p:embeddedFont>
      <p:font typeface="#9Slide05 Awesome Display" panose="020B0604020202020204" charset="0"/>
      <p:regular r:id="rId32"/>
    </p:embeddedFont>
    <p:embeddedFont>
      <p:font typeface="SVN-Poky's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7 SVNBillo" panose="00000400000000000000" charset="0"/>
      <p:regular r:id="rId38"/>
    </p:embeddedFont>
    <p:embeddedFont>
      <p:font typeface="#9Slide05 Dancing Script" panose="020B0604020202020204" charset="0"/>
      <p:bold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#9Slide04 Trirong" panose="020B0604020202020204" charset="-34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05" autoAdjust="0"/>
  </p:normalViewPr>
  <p:slideViewPr>
    <p:cSldViewPr snapToGrid="0">
      <p:cViewPr varScale="1">
        <p:scale>
          <a:sx n="62" d="100"/>
          <a:sy n="62" d="100"/>
        </p:scale>
        <p:origin x="3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CBB5C-AA8B-40AD-B9E2-E63AE833DD8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886D-8B9F-4491-9433-A4E420C3C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51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51C60-DD18-4370-999E-C3B14C30B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4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51C60-DD18-4370-999E-C3B14C30B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5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42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16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51C60-DD18-4370-999E-C3B14C30B5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0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9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43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11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2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0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1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3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2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3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28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1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1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39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9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0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1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2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8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0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8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1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0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2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9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6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3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7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6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5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4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6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9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0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79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2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729D2-A814-40C7-BF33-4D4B591068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D2DB-19D8-4DFF-B805-14E8D9911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9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802" r:id="rId14"/>
    <p:sldLayoutId id="2147483706" r:id="rId15"/>
    <p:sldLayoutId id="2147483705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61" r:id="rId25"/>
    <p:sldLayoutId id="2147483663" r:id="rId26"/>
    <p:sldLayoutId id="2147483664" r:id="rId2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92" r:id="rId3"/>
    <p:sldLayoutId id="2147483783" r:id="rId4"/>
    <p:sldLayoutId id="2147483756" r:id="rId5"/>
    <p:sldLayoutId id="2147483757" r:id="rId6"/>
    <p:sldLayoutId id="2147483758" r:id="rId7"/>
    <p:sldLayoutId id="2147483759" r:id="rId8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2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93" r:id="rId3"/>
    <p:sldLayoutId id="2147483784" r:id="rId4"/>
    <p:sldLayoutId id="2147483777" r:id="rId5"/>
    <p:sldLayoutId id="2147483778" r:id="rId6"/>
    <p:sldLayoutId id="2147483779" r:id="rId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0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 DIỆU HIỀN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830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96" r:id="rId8"/>
    <p:sldLayoutId id="2147483795" r:id="rId9"/>
    <p:sldLayoutId id="2147483794" r:id="rId10"/>
    <p:sldLayoutId id="2147483791" r:id="rId11"/>
    <p:sldLayoutId id="2147483790" r:id="rId12"/>
    <p:sldLayoutId id="2147483789" r:id="rId13"/>
    <p:sldLayoutId id="2147483788" r:id="rId14"/>
    <p:sldLayoutId id="2147483787" r:id="rId1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jpeg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wmf"/><Relationship Id="rId3" Type="http://schemas.openxmlformats.org/officeDocument/2006/relationships/slideLayout" Target="../slideLayouts/slideLayout50.xml"/><Relationship Id="rId7" Type="http://schemas.microsoft.com/office/2007/relationships/hdphoto" Target="../media/hdphoto3.wdp"/><Relationship Id="rId12" Type="http://schemas.microsoft.com/office/2007/relationships/hdphoto" Target="../media/hdphoto7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9.xm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ransparent Haunted House Clipart - Transparent Background House Clipart,  HD Png Download , Transparent Png Image - PNGi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6" l="2442" r="96163">
                        <a14:foregroundMark x1="23837" y1="45347" x2="18721" y2="63434"/>
                        <a14:foregroundMark x1="25581" y1="80472" x2="35581" y2="89515"/>
                        <a14:foregroundMark x1="54535" y1="52031" x2="55930" y2="74312"/>
                        <a14:foregroundMark x1="45581" y1="81127" x2="69651" y2="76278"/>
                        <a14:foregroundMark x1="55581" y1="72739" x2="68837" y2="69856"/>
                        <a14:foregroundMark x1="74186" y1="50459" x2="64767" y2="66317"/>
                        <a14:foregroundMark x1="44419" y1="50459" x2="45349" y2="63041"/>
                        <a14:foregroundMark x1="23605" y1="48493" x2="36512" y2="4757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81" y="1778922"/>
            <a:ext cx="6043903" cy="53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3014" y1="44882" x2="16116" y2="51605"/>
                        <a14:backgroundMark x1="43030" y1="69291" x2="64666" y2="67232"/>
                        <a14:backgroundMark x1="83723" y1="46517" x2="85697" y2="62992"/>
                        <a14:backgroundMark x1="82595" y1="71835" x2="88235" y2="79830"/>
                        <a14:backgroundMark x1="80902" y1="41490" x2="83441" y2="53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42" y="3931920"/>
            <a:ext cx="4824619" cy="320921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A7BB1EC3-F73B-4C93-9D57-711440893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9465"/>
            <a:ext cx="3481665" cy="34816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21008156">
            <a:off x="3509275" y="841079"/>
            <a:ext cx="5424497" cy="2645759"/>
            <a:chOff x="7929661" y="-1525770"/>
            <a:chExt cx="5323940" cy="3093550"/>
          </a:xfrm>
        </p:grpSpPr>
        <p:sp>
          <p:nvSpPr>
            <p:cNvPr id="2" name="TextBox 1"/>
            <p:cNvSpPr txBox="1"/>
            <p:nvPr/>
          </p:nvSpPr>
          <p:spPr>
            <a:xfrm>
              <a:off x="7929661" y="-1525770"/>
              <a:ext cx="5323940" cy="309355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 smtClean="0">
                  <a:ln w="1301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Ngưỡng</a:t>
              </a:r>
              <a:endParaRPr kumimoji="0" lang="en-US" sz="9600" b="0" i="0" u="none" strike="noStrike" kern="1200" cap="none" spc="0" normalizeH="0" baseline="0" noProof="0" dirty="0" smtClean="0">
                <a:ln w="130175">
                  <a:solidFill>
                    <a:srgbClr val="E7E6E6">
                      <a:lumMod val="5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smtClean="0">
                  <a:ln w="1301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 smtClean="0">
                  <a:ln w="130175">
                    <a:solidFill>
                      <a:srgbClr val="E7E6E6">
                        <a:lumMod val="5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cửa</a:t>
              </a:r>
              <a:endParaRPr kumimoji="0" lang="en-US" sz="9600" b="0" i="0" u="none" strike="noStrike" kern="1200" cap="none" spc="0" normalizeH="0" baseline="0" noProof="0" dirty="0">
                <a:ln w="130175">
                  <a:solidFill>
                    <a:srgbClr val="E7E6E6">
                      <a:lumMod val="5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29661" y="-1409681"/>
              <a:ext cx="5323940" cy="286137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g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FFC000"/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ư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ED7D31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ỡ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70AD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n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00B0F0"/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g</a:t>
              </a:r>
              <a:endParaRPr kumimoji="0" lang="en-US" sz="8800" b="0" i="0" u="none" strike="noStrike" kern="1200" cap="none" spc="0" normalizeH="0" baseline="0" noProof="0" dirty="0" smtClean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  <a:prstDash val="sysDash"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FFFF00"/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c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ử</a:t>
              </a:r>
              <a:r>
                <a:rPr kumimoji="0" lang="en-US" sz="8800" b="0" i="0" u="none" strike="noStrike" kern="1200" cap="none" spc="0" normalizeH="0" baseline="0" noProof="0" dirty="0" err="1" smtClean="0">
                  <a:ln w="19050">
                    <a:solidFill>
                      <a:prstClr val="black">
                        <a:lumMod val="75000"/>
                        <a:lumOff val="25000"/>
                      </a:prstClr>
                    </a:solidFill>
                    <a:prstDash val="sysDash"/>
                  </a:ln>
                  <a:solidFill>
                    <a:srgbClr val="A5A5A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Poky's" panose="020B0606040200020203" pitchFamily="34" charset="0"/>
                  <a:cs typeface="+mn-cs"/>
                </a:rPr>
                <a:t>a</a:t>
              </a:r>
              <a:endParaRPr kumimoji="0" lang="en-US" sz="8800" b="0" i="0" u="none" strike="noStrike" kern="1200" cap="none" spc="0" normalizeH="0" baseline="0" noProof="0" dirty="0">
                <a:ln w="19050">
                  <a:solidFill>
                    <a:prstClr val="black">
                      <a:lumMod val="75000"/>
                      <a:lumOff val="25000"/>
                    </a:prstClr>
                  </a:solidFill>
                  <a:prstDash val="sysDash"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52995" y="0"/>
            <a:ext cx="253950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 smtClean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Đọc</a:t>
            </a:r>
            <a:endParaRPr kumimoji="0" lang="en-US" sz="5400" b="0" i="1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SVN-Poky's" panose="020B0606040200020203" pitchFamily="34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" y="-101247"/>
            <a:ext cx="1542167" cy="1542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20859" y="3834103"/>
            <a:ext cx="3664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Vũ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Quần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#9Slide05 Dancing Script" panose="03080800040507000D00" pitchFamily="66" charset="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#9Slide05 Dancing Script" panose="03080800040507000D00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510262" y="-299581"/>
            <a:ext cx="13031363" cy="2555027"/>
            <a:chOff x="-202631" y="-387601"/>
            <a:chExt cx="9773522" cy="1916270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kern="0" dirty="0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0" dirty="0" err="1" smtClean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4000" kern="0" dirty="0">
                <a:solidFill>
                  <a:srgbClr val="513632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 descr="A picture containing diagram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99735" y="-387601"/>
              <a:ext cx="1672414" cy="1818025"/>
            </a:xfrm>
            <a:prstGeom prst="rect">
              <a:avLst/>
            </a:prstGeom>
          </p:spPr>
        </p:pic>
      </p:grpSp>
      <p:pic>
        <p:nvPicPr>
          <p:cNvPr id="90" name="Picture 89" descr="A picture containing 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10057719" y="4558718"/>
            <a:ext cx="2016236" cy="2191783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5D587AB-459C-A11B-5BD7-B79D0C20355C}"/>
              </a:ext>
            </a:extLst>
          </p:cNvPr>
          <p:cNvGrpSpPr/>
          <p:nvPr/>
        </p:nvGrpSpPr>
        <p:grpSpPr>
          <a:xfrm>
            <a:off x="1615793" y="2604386"/>
            <a:ext cx="8488328" cy="2790574"/>
            <a:chOff x="395499" y="322573"/>
            <a:chExt cx="11537489" cy="3705833"/>
          </a:xfrm>
        </p:grpSpPr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id="{09CFA3DB-B7F3-2597-BB00-5E7732F62336}"/>
                </a:ext>
              </a:extLst>
            </p:cNvPr>
            <p:cNvSpPr/>
            <p:nvPr/>
          </p:nvSpPr>
          <p:spPr>
            <a:xfrm>
              <a:off x="395499" y="322573"/>
              <a:ext cx="11537489" cy="370583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chemeClr val="bg2">
                <a:alpha val="80000"/>
              </a:scheme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*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649C732-004C-7D6C-65CE-4829F0F70DA0}"/>
                </a:ext>
              </a:extLst>
            </p:cNvPr>
            <p:cNvSpPr txBox="1"/>
            <p:nvPr/>
          </p:nvSpPr>
          <p:spPr>
            <a:xfrm>
              <a:off x="900558" y="689380"/>
              <a:ext cx="10494663" cy="3065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US" sz="3600" dirty="0" err="1" smtClean="0"/>
                <a:t>Yêu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ngôi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nhà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của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mình</a:t>
              </a:r>
              <a:endParaRPr lang="en-US" sz="3600" dirty="0" smtClean="0"/>
            </a:p>
            <a:p>
              <a:pPr marL="457200" indent="-457200" algn="just">
                <a:buFontTx/>
                <a:buChar char="-"/>
              </a:pPr>
              <a:r>
                <a:rPr lang="en-US" sz="3600" dirty="0" err="1" smtClean="0"/>
                <a:t>Ngôi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nhà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thân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thuộc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với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mỗi</a:t>
              </a:r>
              <a:r>
                <a:rPr lang="en-US" sz="3600" dirty="0" smtClean="0"/>
                <a:t> con </a:t>
              </a:r>
              <a:r>
                <a:rPr lang="en-US" sz="3600" dirty="0" err="1" smtClean="0"/>
                <a:t>người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vì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nó</a:t>
              </a:r>
              <a:r>
                <a:rPr lang="en-US" sz="3600" dirty="0" smtClean="0"/>
                <a:t> in </a:t>
              </a:r>
              <a:r>
                <a:rPr lang="en-US" sz="3600" dirty="0" err="1" smtClean="0"/>
                <a:t>dấu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biết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bao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nhiêu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kỉ</a:t>
              </a:r>
              <a:r>
                <a:rPr lang="en-US" sz="3600" dirty="0" smtClean="0"/>
                <a:t> </a:t>
              </a:r>
              <a:r>
                <a:rPr lang="en-US" sz="3600" dirty="0" err="1" smtClean="0"/>
                <a:t>niệm</a:t>
              </a:r>
              <a:r>
                <a:rPr lang="en-US" sz="3600" dirty="0" smtClean="0"/>
                <a:t>,…</a:t>
              </a:r>
              <a:endParaRPr lang="vi-VN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5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989045" y="774783"/>
            <a:ext cx="10991461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205153" y="2705588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9502052" y="2668046"/>
            <a:ext cx="3005421" cy="4545918"/>
          </a:xfrm>
          <a:prstGeom prst="rect">
            <a:avLst/>
          </a:prstGeom>
        </p:spPr>
      </p:pic>
      <p:sp>
        <p:nvSpPr>
          <p:cNvPr id="17" name="矩形 12">
            <a:extLst>
              <a:ext uri="{FF2B5EF4-FFF2-40B4-BE49-F238E27FC236}">
                <a16:creationId xmlns:a16="http://schemas.microsoft.com/office/drawing/2014/main" id="{EC7B0485-E2F8-4C90-9AA5-12A39097D7C9}"/>
              </a:ext>
            </a:extLst>
          </p:cNvPr>
          <p:cNvSpPr/>
          <p:nvPr/>
        </p:nvSpPr>
        <p:spPr>
          <a:xfrm rot="21235976">
            <a:off x="2322538" y="1922186"/>
            <a:ext cx="827601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Học</a:t>
            </a:r>
            <a:r>
              <a:rPr kumimoji="0" lang="en-US" altLang="zh-CN" sz="115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thuộc</a:t>
            </a:r>
            <a:r>
              <a:rPr kumimoji="0" lang="en-US" altLang="zh-CN" sz="11500" b="0" i="0" u="none" strike="noStrike" kern="1200" cap="none" spc="0" normalizeH="0" noProof="0" dirty="0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lòng</a:t>
            </a:r>
            <a:endParaRPr kumimoji="0" lang="zh-CN" altLang="zh-CN" sz="11500" b="0" i="0" u="none" strike="noStrike" kern="1200" cap="none" spc="0" normalizeH="0" baseline="0" noProof="0" dirty="0">
              <a:ln w="285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SVNBillo" panose="00000400000000000000" pitchFamily="2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6"/>
          <a:stretch/>
        </p:blipFill>
        <p:spPr>
          <a:xfrm>
            <a:off x="8122918" y="-98396"/>
            <a:ext cx="3931921" cy="6956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图片 31" descr="卡通人物&#10;&#10;低可信度描述已自动生成">
            <a:extLst>
              <a:ext uri="{FF2B5EF4-FFF2-40B4-BE49-F238E27FC236}">
                <a16:creationId xmlns:a16="http://schemas.microsoft.com/office/drawing/2014/main" id="{2ECB0466-1E0E-4A14-85FB-0D62C07F0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 flipH="1">
            <a:off x="-166479" y="8721"/>
            <a:ext cx="3454400" cy="2583543"/>
          </a:xfrm>
          <a:prstGeom prst="rect">
            <a:avLst/>
          </a:prstGeom>
        </p:spPr>
      </p:pic>
      <p:pic>
        <p:nvPicPr>
          <p:cNvPr id="31" name="图片 30" descr="几个人在黑暗中&#10;&#10;低可信度描述已自动生成">
            <a:extLst>
              <a:ext uri="{FF2B5EF4-FFF2-40B4-BE49-F238E27FC236}">
                <a16:creationId xmlns:a16="http://schemas.microsoft.com/office/drawing/2014/main" id="{33FDE6E7-B618-4BEA-B934-D67D1C537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r="27211" b="50320"/>
          <a:stretch/>
        </p:blipFill>
        <p:spPr>
          <a:xfrm flipH="1">
            <a:off x="7228187" y="67651"/>
            <a:ext cx="1939719" cy="1324281"/>
          </a:xfrm>
          <a:prstGeom prst="rect">
            <a:avLst/>
          </a:prstGeom>
        </p:spPr>
      </p:pic>
      <p:pic>
        <p:nvPicPr>
          <p:cNvPr id="47" name="图片 46" descr="卡通人物&#10;&#10;低可信度描述已自动生成">
            <a:extLst>
              <a:ext uri="{FF2B5EF4-FFF2-40B4-BE49-F238E27FC236}">
                <a16:creationId xmlns:a16="http://schemas.microsoft.com/office/drawing/2014/main" id="{83A9FCFA-D689-4BAB-A3D2-669FD4EF2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91" t="12732" b="62328"/>
          <a:stretch/>
        </p:blipFill>
        <p:spPr>
          <a:xfrm>
            <a:off x="-238602" y="12727"/>
            <a:ext cx="2598058" cy="1710404"/>
          </a:xfrm>
          <a:custGeom>
            <a:avLst/>
            <a:gdLst>
              <a:gd name="connsiteX0" fmla="*/ 0 w 2598058"/>
              <a:gd name="connsiteY0" fmla="*/ 0 h 1710404"/>
              <a:gd name="connsiteX1" fmla="*/ 2598058 w 2598058"/>
              <a:gd name="connsiteY1" fmla="*/ 0 h 1710404"/>
              <a:gd name="connsiteX2" fmla="*/ 2598058 w 2598058"/>
              <a:gd name="connsiteY2" fmla="*/ 1710404 h 1710404"/>
              <a:gd name="connsiteX3" fmla="*/ 0 w 2598058"/>
              <a:gd name="connsiteY3" fmla="*/ 1710404 h 17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058" h="1710404">
                <a:moveTo>
                  <a:pt x="0" y="0"/>
                </a:moveTo>
                <a:lnTo>
                  <a:pt x="2598058" y="0"/>
                </a:lnTo>
                <a:lnTo>
                  <a:pt x="2598058" y="1710404"/>
                </a:lnTo>
                <a:lnTo>
                  <a:pt x="0" y="1710404"/>
                </a:lnTo>
                <a:close/>
              </a:path>
            </a:pathLst>
          </a:cu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>
            <a:off x="10639701" y="1391932"/>
            <a:ext cx="3697692" cy="56794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82879" y="1920240"/>
            <a:ext cx="7940039" cy="4937760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 ai cũng quen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Ngay từ thời tấm bé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tay bà, tay mẹ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dắt vòng đi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bố mẹ ngày đêm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 nào qua cũng vội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bạn bé chạy tới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 lúc nào cũng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ấy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 đưa tôi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 đầu tiên đến lớp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Nay con đường xa tắp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Vẫn đang chờ tôi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0538" y="521466"/>
            <a:ext cx="3276600" cy="1558052"/>
          </a:xfrm>
          <a:prstGeom prst="flowChartTerminator">
            <a:avLst/>
          </a:prstGeom>
          <a:noFill/>
          <a:ln w="38100">
            <a:noFill/>
            <a:prstDash val="dash"/>
          </a:ln>
        </p:spPr>
        <p:txBody>
          <a:bodyPr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Ngưỡng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cửa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#9Slide05 Awesome Display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trích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492" b="98062" l="15675" r="24625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85060" r="75497" b="1949"/>
          <a:stretch/>
        </p:blipFill>
        <p:spPr>
          <a:xfrm>
            <a:off x="0" y="-98397"/>
            <a:ext cx="1170289" cy="11702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9465062" y="-3151470"/>
            <a:ext cx="3697692" cy="56794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7367434" y="-3219783"/>
            <a:ext cx="3697692" cy="56794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6377721" y="-2887316"/>
            <a:ext cx="3697692" cy="56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01 -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Đoán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nội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dung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tranh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5" y="1450510"/>
            <a:ext cx="3240789" cy="5113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468" y="2890461"/>
            <a:ext cx="8533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631349" y="-2643282"/>
            <a:ext cx="1107996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Sự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tích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nhà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4 Trirong" panose="00000500000000000000" pitchFamily="2" charset="-34"/>
                <a:ea typeface="字魂52号-阿开漫画体" panose="00000500000000000000" pitchFamily="2" charset="-122"/>
                <a:cs typeface="#9Slide04 Trirong" panose="00000500000000000000" pitchFamily="2" charset="-34"/>
                <a:sym typeface="+mn-lt"/>
              </a:rPr>
              <a:t>sàn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4 Trirong" panose="00000500000000000000" pitchFamily="2" charset="-34"/>
              <a:ea typeface="字魂52号-阿开漫画体" panose="00000500000000000000" pitchFamily="2" charset="-122"/>
              <a:cs typeface="#9Slide04 Trirong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1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6959" y="-4189791"/>
            <a:ext cx="923330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02 –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29" y="88678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10096509" y="-219630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26" y="-938984"/>
            <a:ext cx="2527678" cy="2469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321" y="2430680"/>
            <a:ext cx="8533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0" i="1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0" i="1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0" i="1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sàn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219911" y="-3115414"/>
            <a:ext cx="861774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kể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về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điều</a:t>
            </a:r>
            <a:r>
              <a:rPr lang="en-US" altLang="zh-CN" sz="4400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400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504" b="97333" l="3474" r="96981">
                        <a14:foregroundMark x1="10050" y1="85174" x2="89454" y2="83375"/>
                        <a14:foregroundMark x1="17866" y1="82072" x2="23490" y2="82506"/>
                        <a14:foregroundMark x1="17990" y1="90943" x2="22746" y2="89144"/>
                        <a14:foregroundMark x1="26344" y1="78722" x2="32299" y2="77605"/>
                        <a14:foregroundMark x1="35649" y1="57444" x2="37014" y2="58809"/>
                        <a14:foregroundMark x1="34533" y1="53908" x2="36270" y2="56328"/>
                        <a14:foregroundMark x1="51158" y1="61228" x2="55418" y2="60546"/>
                        <a14:foregroundMark x1="53805" y1="57258" x2="55045" y2="59677"/>
                        <a14:foregroundMark x1="56907" y1="55707" x2="56782" y2="57444"/>
                        <a14:foregroundMark x1="62366" y1="51241" x2="63730" y2="53040"/>
                        <a14:foregroundMark x1="64723" y1="50372" x2="65219" y2="53040"/>
                        <a14:foregroundMark x1="65840" y1="51923" x2="66460" y2="50372"/>
                        <a14:foregroundMark x1="67452" y1="58561" x2="69810" y2="60546"/>
                        <a14:foregroundMark x1="68197" y1="56762" x2="69065" y2="60112"/>
                        <a14:foregroundMark x1="69438" y1="57692" x2="68693" y2="58995"/>
                        <a14:foregroundMark x1="75269" y1="56762" x2="76385" y2="58809"/>
                        <a14:foregroundMark x1="76261" y1="56576" x2="77006" y2="56576"/>
                        <a14:foregroundMark x1="64599" y1="77605" x2="87965" y2="79156"/>
                        <a14:foregroundMark x1="62614" y1="79839" x2="67204" y2="79404"/>
                        <a14:foregroundMark x1="63234" y1="89578" x2="68817" y2="87841"/>
                        <a14:foregroundMark x1="51282" y1="58313" x2="51282" y2="58313"/>
                        <a14:foregroundMark x1="51654" y1="60112" x2="51654" y2="60112"/>
                        <a14:foregroundMark x1="50414" y1="60794" x2="50414" y2="60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72"/>
          <a:stretch/>
        </p:blipFill>
        <p:spPr>
          <a:xfrm>
            <a:off x="704476" y="4714427"/>
            <a:ext cx="10507707" cy="26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EC1472-9F1D-4EA7-8B86-CC0D51AB9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04801" y="306449"/>
            <a:ext cx="11765280" cy="6064650"/>
          </a:xfrm>
          <a:prstGeom prst="roundRect">
            <a:avLst>
              <a:gd name="adj" fmla="val 10732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380" y="3338774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卡通人物&#10;&#10;低可信度描述已自动生成">
            <a:extLst>
              <a:ext uri="{FF2B5EF4-FFF2-40B4-BE49-F238E27FC236}">
                <a16:creationId xmlns:a16="http://schemas.microsoft.com/office/drawing/2014/main" id="{DF0630D9-A171-476A-8BE5-FDB50E9F9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5924" r="4226" b="7447"/>
          <a:stretch/>
        </p:blipFill>
        <p:spPr>
          <a:xfrm>
            <a:off x="2381794" y="1339896"/>
            <a:ext cx="7205428" cy="460370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893471B-D311-4A33-9EDA-10C66D8B6709}"/>
              </a:ext>
            </a:extLst>
          </p:cNvPr>
          <p:cNvSpPr/>
          <p:nvPr/>
        </p:nvSpPr>
        <p:spPr>
          <a:xfrm>
            <a:off x="4755605" y="2546302"/>
            <a:ext cx="2602162" cy="6940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字魂152号-机甲超级黑" panose="00000500000000000000" pitchFamily="2" charset="-122"/>
                <a:cs typeface="+mn-cs"/>
                <a:sym typeface="Arial" panose="020B0604020202020204" pitchFamily="34" charset="0"/>
              </a:rPr>
              <a:t>Dặn</a:t>
            </a: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字魂152号-机甲超级黑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字魂152号-机甲超级黑" panose="00000500000000000000" pitchFamily="2" charset="-122"/>
                <a:cs typeface="+mn-cs"/>
                <a:sym typeface="Arial" panose="020B0604020202020204" pitchFamily="34" charset="0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字魂152号-机甲超级黑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BC47097-D0A1-470A-A319-858F9794D829}"/>
              </a:ext>
            </a:extLst>
          </p:cNvPr>
          <p:cNvSpPr/>
          <p:nvPr/>
        </p:nvSpPr>
        <p:spPr>
          <a:xfrm>
            <a:off x="3176326" y="3377746"/>
            <a:ext cx="5760719" cy="1620203"/>
          </a:xfrm>
          <a:prstGeom prst="roundRect">
            <a:avLst>
              <a:gd name="adj" fmla="val 1552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Học</a:t>
            </a:r>
            <a:r>
              <a:rPr kumimoji="0" lang="en-US" altLang="zh-CN" sz="3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thuộc</a:t>
            </a:r>
            <a:r>
              <a:rPr kumimoji="0" lang="en-US" altLang="zh-CN" sz="3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lòng</a:t>
            </a:r>
            <a:r>
              <a:rPr kumimoji="0" lang="en-US" altLang="zh-CN" sz="3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3 </a:t>
            </a:r>
            <a:r>
              <a:rPr kumimoji="0" lang="en-US" altLang="zh-CN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khổ</a:t>
            </a:r>
            <a:r>
              <a:rPr kumimoji="0" lang="en-US" altLang="zh-CN" sz="3000" b="0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thơ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Chuẩn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bị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bài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677" y="-111801"/>
            <a:ext cx="3580770" cy="1768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36" y="3595057"/>
            <a:ext cx="4292807" cy="3480654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484736" y="-2361977"/>
            <a:ext cx="1538883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800" b="1" i="0" u="none" strike="noStrike" kern="1200" cap="none" spc="0" normalizeH="0" baseline="0" noProof="0" dirty="0" smtClean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 smtClean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biệt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4" name="Picture 2" descr="الصوت القصير لحرف الصاد ( صَ ، صُ ، صِ ) | Other - Quizizz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161" y="351353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9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sp>
        <p:nvSpPr>
          <p:cNvPr id="17" name="矩形 12">
            <a:extLst>
              <a:ext uri="{FF2B5EF4-FFF2-40B4-BE49-F238E27FC236}">
                <a16:creationId xmlns:a16="http://schemas.microsoft.com/office/drawing/2014/main" id="{EC7B0485-E2F8-4C90-9AA5-12A39097D7C9}"/>
              </a:ext>
            </a:extLst>
          </p:cNvPr>
          <p:cNvSpPr/>
          <p:nvPr/>
        </p:nvSpPr>
        <p:spPr>
          <a:xfrm rot="21235976">
            <a:off x="2858952" y="2032218"/>
            <a:ext cx="58159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Luyện</a:t>
            </a:r>
            <a:r>
              <a:rPr kumimoji="0" lang="en-US" altLang="zh-CN" sz="11500" b="0" i="0" u="none" strike="noStrike" kern="1200" cap="none" spc="0" normalizeH="0" baseline="0" noProof="0" dirty="0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baseline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đọc</a:t>
            </a:r>
            <a:endParaRPr kumimoji="0" lang="zh-CN" altLang="zh-CN" sz="11500" b="0" i="0" u="none" strike="noStrike" kern="1200" cap="none" spc="0" normalizeH="0" baseline="0" noProof="0" dirty="0">
              <a:ln w="285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#9Slide07 SVNBillo" panose="00000400000000000000" pitchFamily="2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01" y="551843"/>
            <a:ext cx="4069082" cy="630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图片 31" descr="卡通人物&#10;&#10;低可信度描述已自动生成">
            <a:extLst>
              <a:ext uri="{FF2B5EF4-FFF2-40B4-BE49-F238E27FC236}">
                <a16:creationId xmlns:a16="http://schemas.microsoft.com/office/drawing/2014/main" id="{2ECB0466-1E0E-4A14-85FB-0D62C07F0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 flipH="1">
            <a:off x="-166479" y="8721"/>
            <a:ext cx="3454400" cy="2583543"/>
          </a:xfrm>
          <a:prstGeom prst="rect">
            <a:avLst/>
          </a:prstGeom>
        </p:spPr>
      </p:pic>
      <p:pic>
        <p:nvPicPr>
          <p:cNvPr id="31" name="图片 30" descr="几个人在黑暗中&#10;&#10;低可信度描述已自动生成">
            <a:extLst>
              <a:ext uri="{FF2B5EF4-FFF2-40B4-BE49-F238E27FC236}">
                <a16:creationId xmlns:a16="http://schemas.microsoft.com/office/drawing/2014/main" id="{33FDE6E7-B618-4BEA-B934-D67D1C537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r="27211" b="50320"/>
          <a:stretch/>
        </p:blipFill>
        <p:spPr>
          <a:xfrm flipH="1">
            <a:off x="7228187" y="67651"/>
            <a:ext cx="1939719" cy="1324281"/>
          </a:xfrm>
          <a:prstGeom prst="rect">
            <a:avLst/>
          </a:prstGeom>
        </p:spPr>
      </p:pic>
      <p:pic>
        <p:nvPicPr>
          <p:cNvPr id="47" name="图片 46" descr="卡通人物&#10;&#10;低可信度描述已自动生成">
            <a:extLst>
              <a:ext uri="{FF2B5EF4-FFF2-40B4-BE49-F238E27FC236}">
                <a16:creationId xmlns:a16="http://schemas.microsoft.com/office/drawing/2014/main" id="{83A9FCFA-D689-4BAB-A3D2-669FD4EF2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91" t="12732" b="62328"/>
          <a:stretch/>
        </p:blipFill>
        <p:spPr>
          <a:xfrm>
            <a:off x="-238602" y="12727"/>
            <a:ext cx="2598058" cy="1710404"/>
          </a:xfrm>
          <a:custGeom>
            <a:avLst/>
            <a:gdLst>
              <a:gd name="connsiteX0" fmla="*/ 0 w 2598058"/>
              <a:gd name="connsiteY0" fmla="*/ 0 h 1710404"/>
              <a:gd name="connsiteX1" fmla="*/ 2598058 w 2598058"/>
              <a:gd name="connsiteY1" fmla="*/ 0 h 1710404"/>
              <a:gd name="connsiteX2" fmla="*/ 2598058 w 2598058"/>
              <a:gd name="connsiteY2" fmla="*/ 1710404 h 1710404"/>
              <a:gd name="connsiteX3" fmla="*/ 0 w 2598058"/>
              <a:gd name="connsiteY3" fmla="*/ 1710404 h 17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058" h="1710404">
                <a:moveTo>
                  <a:pt x="0" y="0"/>
                </a:moveTo>
                <a:lnTo>
                  <a:pt x="2598058" y="0"/>
                </a:lnTo>
                <a:lnTo>
                  <a:pt x="2598058" y="1710404"/>
                </a:lnTo>
                <a:lnTo>
                  <a:pt x="0" y="1710404"/>
                </a:lnTo>
                <a:close/>
              </a:path>
            </a:pathLst>
          </a:custGeom>
        </p:spPr>
      </p:pic>
      <p:sp>
        <p:nvSpPr>
          <p:cNvPr id="43" name="Rectangle 42"/>
          <p:cNvSpPr/>
          <p:nvPr/>
        </p:nvSpPr>
        <p:spPr>
          <a:xfrm>
            <a:off x="182879" y="1920240"/>
            <a:ext cx="7940039" cy="4937760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 ai cũng quen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Ngay từ thời tấm bé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tay bà, tay mẹ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dắt vòng đi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bố mẹ ngày đêm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 nào qua cũng vội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bạn bé chạy tới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 lúc nào cũng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ấy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 đưa tôi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 đầu tiên đến lớp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Nay con đường xa tắp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Vẫn đang chờ tôi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khuya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khuya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0538" y="521466"/>
            <a:ext cx="3276600" cy="1558052"/>
          </a:xfrm>
          <a:prstGeom prst="flowChartTerminator">
            <a:avLst/>
          </a:prstGeom>
          <a:noFill/>
          <a:ln w="38100">
            <a:noFill/>
            <a:prstDash val="dash"/>
          </a:ln>
        </p:spPr>
        <p:txBody>
          <a:bodyPr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Ngưỡng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cửa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#9Slide05 Awesome Display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trích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492" b="98062" l="15675" r="24625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85060" r="75497" b="1949"/>
          <a:stretch/>
        </p:blipFill>
        <p:spPr>
          <a:xfrm>
            <a:off x="0" y="-98397"/>
            <a:ext cx="1170289" cy="11702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9482763" y="-2772063"/>
            <a:ext cx="3697692" cy="56794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7454321" y="-2685877"/>
            <a:ext cx="3697692" cy="56794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6408950" y="-2772064"/>
            <a:ext cx="3697692" cy="56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grpSp>
        <p:nvGrpSpPr>
          <p:cNvPr id="11" name="Group 10"/>
          <p:cNvGrpSpPr/>
          <p:nvPr/>
        </p:nvGrpSpPr>
        <p:grpSpPr>
          <a:xfrm>
            <a:off x="-227174" y="-247025"/>
            <a:ext cx="6241157" cy="2389272"/>
            <a:chOff x="-732159" y="3476542"/>
            <a:chExt cx="7973637" cy="3592286"/>
          </a:xfrm>
        </p:grpSpPr>
        <p:grpSp>
          <p:nvGrpSpPr>
            <p:cNvPr id="13" name="Group 12"/>
            <p:cNvGrpSpPr/>
            <p:nvPr/>
          </p:nvGrpSpPr>
          <p:grpSpPr>
            <a:xfrm>
              <a:off x="-732159" y="3476542"/>
              <a:ext cx="7973637" cy="3592286"/>
              <a:chOff x="375281" y="3019342"/>
              <a:chExt cx="7973637" cy="3592286"/>
            </a:xfrm>
          </p:grpSpPr>
          <p:pic>
            <p:nvPicPr>
              <p:cNvPr id="18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54" b="51736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96" y="3019342"/>
                <a:ext cx="4265024" cy="3592286"/>
              </a:xfrm>
              <a:prstGeom prst="rect">
                <a:avLst/>
              </a:prstGeom>
            </p:spPr>
          </p:pic>
          <p:pic>
            <p:nvPicPr>
              <p:cNvPr id="19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9306" b="94444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89"/>
              <a:stretch/>
            </p:blipFill>
            <p:spPr>
              <a:xfrm>
                <a:off x="375281" y="4613075"/>
                <a:ext cx="7973637" cy="1686561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723433" y="5177543"/>
              <a:ext cx="5062455" cy="115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5 IcielRukola" panose="02000506050000020003" pitchFamily="2" charset="0"/>
                  <a:ea typeface="Cambria" panose="02040503050406030204" pitchFamily="18" charset="0"/>
                  <a:cs typeface="+mn-cs"/>
                </a:rPr>
                <a:t>Luyện đọc từ khó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987754" y="4655742"/>
            <a:ext cx="3009157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khuya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87754" y="3249477"/>
            <a:ext cx="187904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2A0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10531" y="1991312"/>
            <a:ext cx="2066591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662A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 smtClean="0">
                <a:solidFill>
                  <a:srgbClr val="662A0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62A0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图片 29" descr="卡通人物&#10;&#10;中度可信度描述已自动生成">
            <a:extLst>
              <a:ext uri="{FF2B5EF4-FFF2-40B4-BE49-F238E27FC236}">
                <a16:creationId xmlns:a16="http://schemas.microsoft.com/office/drawing/2014/main" id="{542D9BEB-1992-44DA-A314-8130083AB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72" y="3040747"/>
            <a:ext cx="4252676" cy="42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4" name="图片 27" descr="卡通人物&#10;&#10;低可信度描述已自动生成">
            <a:extLst>
              <a:ext uri="{FF2B5EF4-FFF2-40B4-BE49-F238E27FC236}">
                <a16:creationId xmlns:a16="http://schemas.microsoft.com/office/drawing/2014/main" id="{00AAC6C4-3936-4611-84CE-FBCD7F934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>
            <a:off x="8737600" y="0"/>
            <a:ext cx="3454400" cy="2583543"/>
          </a:xfrm>
          <a:prstGeom prst="rect">
            <a:avLst/>
          </a:prstGeom>
        </p:spPr>
      </p:pic>
      <p:pic>
        <p:nvPicPr>
          <p:cNvPr id="26" name="图片 29" descr="卡通人物&#10;&#10;中度可信度描述已自动生成">
            <a:extLst>
              <a:ext uri="{FF2B5EF4-FFF2-40B4-BE49-F238E27FC236}">
                <a16:creationId xmlns:a16="http://schemas.microsoft.com/office/drawing/2014/main" id="{542D9BEB-1992-44DA-A314-8130083AB8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72" y="3040747"/>
            <a:ext cx="4252676" cy="425267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6585" y="169536"/>
            <a:ext cx="6241157" cy="2389272"/>
            <a:chOff x="-732159" y="3476542"/>
            <a:chExt cx="7973637" cy="3592286"/>
          </a:xfrm>
        </p:grpSpPr>
        <p:grpSp>
          <p:nvGrpSpPr>
            <p:cNvPr id="28" name="Group 27"/>
            <p:cNvGrpSpPr/>
            <p:nvPr/>
          </p:nvGrpSpPr>
          <p:grpSpPr>
            <a:xfrm>
              <a:off x="-732159" y="3476542"/>
              <a:ext cx="7973637" cy="3592286"/>
              <a:chOff x="375281" y="3019342"/>
              <a:chExt cx="7973637" cy="3592286"/>
            </a:xfrm>
          </p:grpSpPr>
          <p:pic>
            <p:nvPicPr>
              <p:cNvPr id="30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54" b="51736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96" y="3019342"/>
                <a:ext cx="4265024" cy="3592286"/>
              </a:xfrm>
              <a:prstGeom prst="rect">
                <a:avLst/>
              </a:prstGeom>
            </p:spPr>
          </p:pic>
          <p:pic>
            <p:nvPicPr>
              <p:cNvPr id="31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06" b="94444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89"/>
              <a:stretch/>
            </p:blipFill>
            <p:spPr>
              <a:xfrm>
                <a:off x="375281" y="4613075"/>
                <a:ext cx="7973637" cy="1686561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723433" y="5177543"/>
              <a:ext cx="5062455" cy="115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5 IcielRukola" panose="02000506050000020003" pitchFamily="2" charset="0"/>
                  <a:ea typeface="Cambria" panose="02040503050406030204" pitchFamily="18" charset="0"/>
                  <a:cs typeface="+mn-cs"/>
                </a:rPr>
                <a:t>Luyện đọc từ khó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99681" y="2395292"/>
            <a:ext cx="8551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nl-NL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rPr>
              <a:t> từ nào trong bài em thấy khó đọc không?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#9Slide05 IcielRukola" panose="02000506050000020003" pitchFamily="2" charset="0"/>
              <a:ea typeface="Cambria" panose="02040503050406030204" pitchFamily="18" charset="0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0" name="TextBox1" r:id="rId2" imgW="7080120" imgH="1066680"/>
        </mc:Choice>
        <mc:Fallback>
          <p:control name="TextBox1" r:id="rId2" imgW="7080120" imgH="1066680">
            <p:pic>
              <p:nvPicPr>
                <p:cNvPr id="33" name="TextBox1"/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52524" y="3369034"/>
                  <a:ext cx="7080649" cy="10664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817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4" name="图片 27" descr="卡通人物&#10;&#10;低可信度描述已自动生成">
            <a:extLst>
              <a:ext uri="{FF2B5EF4-FFF2-40B4-BE49-F238E27FC236}">
                <a16:creationId xmlns:a16="http://schemas.microsoft.com/office/drawing/2014/main" id="{00AAC6C4-3936-4611-84CE-FBCD7F934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>
            <a:off x="8737600" y="0"/>
            <a:ext cx="3454400" cy="25835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827327" y="-318194"/>
            <a:ext cx="5521248" cy="2389272"/>
            <a:chOff x="-732159" y="3476542"/>
            <a:chExt cx="7973637" cy="3592286"/>
          </a:xfrm>
        </p:grpSpPr>
        <p:grpSp>
          <p:nvGrpSpPr>
            <p:cNvPr id="16" name="Group 15"/>
            <p:cNvGrpSpPr/>
            <p:nvPr/>
          </p:nvGrpSpPr>
          <p:grpSpPr>
            <a:xfrm>
              <a:off x="-732159" y="3476542"/>
              <a:ext cx="7973637" cy="3592286"/>
              <a:chOff x="375281" y="3019342"/>
              <a:chExt cx="7973637" cy="3592286"/>
            </a:xfrm>
          </p:grpSpPr>
          <p:pic>
            <p:nvPicPr>
              <p:cNvPr id="18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54" b="51736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96" y="3019342"/>
                <a:ext cx="4265024" cy="3592286"/>
              </a:xfrm>
              <a:prstGeom prst="rect">
                <a:avLst/>
              </a:prstGeom>
            </p:spPr>
          </p:pic>
          <p:pic>
            <p:nvPicPr>
              <p:cNvPr id="19" name="图片 3" descr="卡通人物&#10;&#10;中度可信度描述已自动生成">
                <a:extLst>
                  <a:ext uri="{FF2B5EF4-FFF2-40B4-BE49-F238E27FC236}">
                    <a16:creationId xmlns:a16="http://schemas.microsoft.com/office/drawing/2014/main" id="{0917547E-D89D-46BD-AA1A-F8E6E3C1C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49306" b="94444" l="9954" r="8993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89"/>
              <a:stretch/>
            </p:blipFill>
            <p:spPr>
              <a:xfrm>
                <a:off x="375281" y="4613075"/>
                <a:ext cx="7973637" cy="168656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723433" y="5177543"/>
              <a:ext cx="5043427" cy="115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5 IcielRukola" panose="02000506050000020003" pitchFamily="2" charset="0"/>
                  <a:ea typeface="Cambria" panose="02040503050406030204" pitchFamily="18" charset="0"/>
                  <a:cs typeface="+mn-cs"/>
                </a:rPr>
                <a:t>Luyện đọc câu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873397" y="2071078"/>
            <a:ext cx="6844625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Nơi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</a:rPr>
              <a:t>ấy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/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đưa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tôi</a:t>
            </a:r>
            <a:endParaRPr lang="en-US" sz="5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Buổi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</a:rPr>
              <a:t>tiên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</a:rPr>
              <a:t>/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đến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lớp</a:t>
            </a:r>
            <a:endParaRPr lang="en-US" sz="5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Nay </a:t>
            </a:r>
            <a:r>
              <a:rPr lang="en-US" sz="5400" b="1" dirty="0" smtClean="0">
                <a:solidFill>
                  <a:srgbClr val="C00000"/>
                </a:solidFill>
              </a:rPr>
              <a:t>/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</a:rPr>
              <a:t>con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đường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xa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</a:rPr>
              <a:t>tắp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2" name="图片 8" descr="图片包含 乐高, 玩具, 游戏机, 小&#10;&#10;描述已自动生成">
            <a:extLst>
              <a:ext uri="{FF2B5EF4-FFF2-40B4-BE49-F238E27FC236}">
                <a16:creationId xmlns:a16="http://schemas.microsoft.com/office/drawing/2014/main" id="{4E9677CA-45AD-4E82-AEE9-6F8AB7636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3460" y="2513422"/>
            <a:ext cx="5504542" cy="550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6"/>
          <a:stretch/>
        </p:blipFill>
        <p:spPr>
          <a:xfrm>
            <a:off x="8122918" y="-98396"/>
            <a:ext cx="3931921" cy="6956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图片 31" descr="卡通人物&#10;&#10;低可信度描述已自动生成">
            <a:extLst>
              <a:ext uri="{FF2B5EF4-FFF2-40B4-BE49-F238E27FC236}">
                <a16:creationId xmlns:a16="http://schemas.microsoft.com/office/drawing/2014/main" id="{2ECB0466-1E0E-4A14-85FB-0D62C07F0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67" b="62328"/>
          <a:stretch/>
        </p:blipFill>
        <p:spPr>
          <a:xfrm flipH="1">
            <a:off x="-166479" y="8721"/>
            <a:ext cx="3454400" cy="2583543"/>
          </a:xfrm>
          <a:prstGeom prst="rect">
            <a:avLst/>
          </a:prstGeom>
        </p:spPr>
      </p:pic>
      <p:pic>
        <p:nvPicPr>
          <p:cNvPr id="31" name="图片 30" descr="几个人在黑暗中&#10;&#10;低可信度描述已自动生成">
            <a:extLst>
              <a:ext uri="{FF2B5EF4-FFF2-40B4-BE49-F238E27FC236}">
                <a16:creationId xmlns:a16="http://schemas.microsoft.com/office/drawing/2014/main" id="{33FDE6E7-B618-4BEA-B934-D67D1C537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r="27211" b="50320"/>
          <a:stretch/>
        </p:blipFill>
        <p:spPr>
          <a:xfrm flipH="1">
            <a:off x="7228187" y="67651"/>
            <a:ext cx="1939719" cy="1324281"/>
          </a:xfrm>
          <a:prstGeom prst="rect">
            <a:avLst/>
          </a:prstGeom>
        </p:spPr>
      </p:pic>
      <p:pic>
        <p:nvPicPr>
          <p:cNvPr id="47" name="图片 46" descr="卡通人物&#10;&#10;低可信度描述已自动生成">
            <a:extLst>
              <a:ext uri="{FF2B5EF4-FFF2-40B4-BE49-F238E27FC236}">
                <a16:creationId xmlns:a16="http://schemas.microsoft.com/office/drawing/2014/main" id="{83A9FCFA-D689-4BAB-A3D2-669FD4EF2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91" t="12732" b="62328"/>
          <a:stretch/>
        </p:blipFill>
        <p:spPr>
          <a:xfrm>
            <a:off x="-238602" y="12727"/>
            <a:ext cx="2598058" cy="1710404"/>
          </a:xfrm>
          <a:custGeom>
            <a:avLst/>
            <a:gdLst>
              <a:gd name="connsiteX0" fmla="*/ 0 w 2598058"/>
              <a:gd name="connsiteY0" fmla="*/ 0 h 1710404"/>
              <a:gd name="connsiteX1" fmla="*/ 2598058 w 2598058"/>
              <a:gd name="connsiteY1" fmla="*/ 0 h 1710404"/>
              <a:gd name="connsiteX2" fmla="*/ 2598058 w 2598058"/>
              <a:gd name="connsiteY2" fmla="*/ 1710404 h 1710404"/>
              <a:gd name="connsiteX3" fmla="*/ 0 w 2598058"/>
              <a:gd name="connsiteY3" fmla="*/ 1710404 h 171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058" h="1710404">
                <a:moveTo>
                  <a:pt x="0" y="0"/>
                </a:moveTo>
                <a:lnTo>
                  <a:pt x="2598058" y="0"/>
                </a:lnTo>
                <a:lnTo>
                  <a:pt x="2598058" y="1710404"/>
                </a:lnTo>
                <a:lnTo>
                  <a:pt x="0" y="1710404"/>
                </a:lnTo>
                <a:close/>
              </a:path>
            </a:pathLst>
          </a:cu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>
            <a:off x="10639701" y="1391932"/>
            <a:ext cx="3697692" cy="5679428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82879" y="1920240"/>
            <a:ext cx="7940039" cy="4937760"/>
          </a:xfrm>
          <a:prstGeom prst="rect">
            <a:avLst/>
          </a:prstGeom>
          <a:noFill/>
          <a:ln w="57150">
            <a:noFill/>
            <a:prstDash val="sysDash"/>
          </a:ln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 ai cũng quen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Ngay từ thời tấm bé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tay bà, tay mẹ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 dắt vòng đi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bố mẹ ngày đêm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Lúc nào qua cũng vội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bạn bé chạy tới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 lúc nào cũng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ấy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 đưa tôi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Buổi đầu tiên đến lớp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Nay con đường xa tắp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Vẫn đang chờ tôi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khuya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khuya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0538" y="521466"/>
            <a:ext cx="3276600" cy="1558052"/>
          </a:xfrm>
          <a:prstGeom prst="flowChartTerminator">
            <a:avLst/>
          </a:prstGeom>
          <a:noFill/>
          <a:ln w="38100">
            <a:noFill/>
            <a:prstDash val="dash"/>
          </a:ln>
        </p:spPr>
        <p:txBody>
          <a:bodyPr wrap="square" lIns="0" tIns="0" rIns="0" bIns="0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Ngưỡng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cửa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#9Slide05 Awesome Display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trích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492" b="98062" l="15675" r="24625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85060" r="75497" b="1949"/>
          <a:stretch/>
        </p:blipFill>
        <p:spPr>
          <a:xfrm>
            <a:off x="0" y="-98397"/>
            <a:ext cx="1170289" cy="117028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9465062" y="-3151470"/>
            <a:ext cx="3697692" cy="567942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7367434" y="-3219783"/>
            <a:ext cx="3697692" cy="56794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332" b="99810" l="62531" r="9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76"/>
          <a:stretch/>
        </p:blipFill>
        <p:spPr>
          <a:xfrm rot="10800000">
            <a:off x="6377721" y="-2887316"/>
            <a:ext cx="3697692" cy="567942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7755" y="5989320"/>
            <a:ext cx="4343401" cy="762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LUYỆN ĐỌC THEO CẶP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989045" y="774783"/>
            <a:ext cx="10991461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205153" y="2705588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9502052" y="2668046"/>
            <a:ext cx="3005421" cy="4545918"/>
          </a:xfrm>
          <a:prstGeom prst="rect">
            <a:avLst/>
          </a:prstGeom>
        </p:spPr>
      </p:pic>
      <p:sp>
        <p:nvSpPr>
          <p:cNvPr id="17" name="矩形 12">
            <a:extLst>
              <a:ext uri="{FF2B5EF4-FFF2-40B4-BE49-F238E27FC236}">
                <a16:creationId xmlns:a16="http://schemas.microsoft.com/office/drawing/2014/main" id="{EC7B0485-E2F8-4C90-9AA5-12A39097D7C9}"/>
              </a:ext>
            </a:extLst>
          </p:cNvPr>
          <p:cNvSpPr/>
          <p:nvPr/>
        </p:nvSpPr>
        <p:spPr>
          <a:xfrm rot="21235976">
            <a:off x="2322538" y="2807043"/>
            <a:ext cx="827601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Tìm</a:t>
            </a:r>
            <a:r>
              <a:rPr kumimoji="0" lang="en-US" altLang="zh-CN" sz="11500" b="0" i="0" u="none" strike="noStrike" kern="1200" cap="none" spc="0" normalizeH="0" noProof="0" dirty="0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hiểu</a:t>
            </a:r>
            <a:r>
              <a:rPr kumimoji="0" lang="en-US" altLang="zh-CN" sz="11500" b="0" i="0" u="none" strike="noStrike" kern="1200" cap="none" spc="0" normalizeH="0" noProof="0" dirty="0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 w="285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#9Slide07 SVNBillo" panose="00000400000000000000" pitchFamily="2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rPr>
              <a:t>bài</a:t>
            </a:r>
            <a:endParaRPr kumimoji="0" lang="zh-CN" altLang="zh-CN" sz="11500" b="0" i="0" u="none" strike="noStrike" kern="1200" cap="none" spc="0" normalizeH="0" baseline="0" noProof="0" dirty="0">
              <a:ln w="285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92D050"/>
              </a:solidFill>
              <a:effectLst/>
              <a:uLnTx/>
              <a:uFillTx/>
              <a:latin typeface="#9Slide07 SVNBillo" panose="00000400000000000000" pitchFamily="2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5D587AB-459C-A11B-5BD7-B79D0C20355C}"/>
              </a:ext>
            </a:extLst>
          </p:cNvPr>
          <p:cNvGrpSpPr/>
          <p:nvPr/>
        </p:nvGrpSpPr>
        <p:grpSpPr>
          <a:xfrm>
            <a:off x="1420122" y="2457880"/>
            <a:ext cx="8779253" cy="3467676"/>
            <a:chOff x="129540" y="128016"/>
            <a:chExt cx="11932920" cy="460501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9CFA3DB-B7F3-2597-BB00-5E7732F62336}"/>
                </a:ext>
              </a:extLst>
            </p:cNvPr>
            <p:cNvSpPr/>
            <p:nvPr/>
          </p:nvSpPr>
          <p:spPr>
            <a:xfrm>
              <a:off x="129540" y="128016"/>
              <a:ext cx="11932920" cy="460501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chemeClr val="bg2">
                <a:alpha val="80000"/>
              </a:schemeClr>
            </a:solidFill>
            <a:ln w="28575" cap="flat" cmpd="sng" algn="ctr">
              <a:solidFill>
                <a:srgbClr val="43671B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>
                  <a:solidFill>
                    <a:prstClr val="white"/>
                  </a:solidFill>
                  <a:latin typeface="Calibri" panose="020F0502020204030204"/>
                  <a:cs typeface="Arial"/>
                  <a:sym typeface="Arial"/>
                </a:rPr>
                <a:t>*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49C732-004C-7D6C-65CE-4829F0F70DA0}"/>
                </a:ext>
              </a:extLst>
            </p:cNvPr>
            <p:cNvSpPr txBox="1"/>
            <p:nvPr/>
          </p:nvSpPr>
          <p:spPr>
            <a:xfrm>
              <a:off x="366416" y="196216"/>
              <a:ext cx="11462999" cy="3555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/>
                <a:t>Ngưỡng cửa đã nhắc bạn nhỏ nhớ tới:</a:t>
              </a:r>
            </a:p>
            <a:p>
              <a:r>
                <a:rPr lang="vi-VN" sz="2800" dirty="0"/>
                <a:t>- </a:t>
              </a:r>
              <a:r>
                <a:rPr lang="vi-VN" sz="2800" b="1" dirty="0"/>
                <a:t>Bà, bố và mẹ: </a:t>
              </a:r>
              <a:r>
                <a:rPr lang="vi-VN" sz="2800" dirty="0"/>
                <a:t>Giúp bạn ấy cảm nhận được tình yêu thương, sự chăm sóc mà gia đình dành cho mình</a:t>
              </a:r>
            </a:p>
            <a:p>
              <a:r>
                <a:rPr lang="vi-VN" sz="2800" dirty="0"/>
                <a:t>- </a:t>
              </a:r>
              <a:r>
                <a:rPr lang="vi-VN" sz="2800" b="1" dirty="0"/>
                <a:t>Bạn bè: </a:t>
              </a:r>
              <a:r>
                <a:rPr lang="vi-VN" sz="2800" dirty="0"/>
                <a:t>Giúp bạn ấy cảm nhận được niềm vui khi có các </a:t>
              </a:r>
              <a:r>
                <a:rPr lang="vi-VN" sz="2800" dirty="0" smtClean="0"/>
                <a:t>bạn</a:t>
              </a:r>
              <a:endParaRPr lang="vi-VN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17723" y="-408185"/>
            <a:ext cx="12242012" cy="2446410"/>
            <a:chOff x="-313292" y="-306138"/>
            <a:chExt cx="9181509" cy="1834807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065092" y="369487"/>
              <a:ext cx="7238078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lvl="0"/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Ngưỡng</a:t>
              </a: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3200" b="1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nhắc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endParaRPr lang="en-US" sz="4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 descr="A picture containing diagram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35" b="50715" l="19633" r="34807">
                          <a14:foregroundMark x1="23405" y1="33765" x2="28588" y2="34725"/>
                          <a14:foregroundMark x1="27324" y1="29014" x2="28750" y2="35037"/>
                          <a14:foregroundMark x1="24344" y1="30910" x2="23712" y2="36957"/>
                          <a14:foregroundMark x1="22935" y1="32493" x2="22935" y2="32493"/>
                          <a14:foregroundMark x1="28280" y1="30910" x2="28588" y2="32181"/>
                          <a14:foregroundMark x1="27956" y1="33453" x2="27956" y2="33453"/>
                          <a14:foregroundMark x1="26709" y1="30598" x2="23405" y2="33453"/>
                          <a14:foregroundMark x1="27178" y1="32829" x2="27178" y2="32829"/>
                          <a14:foregroundMark x1="27178" y1="32829" x2="27178" y2="32829"/>
                          <a14:foregroundMark x1="27017" y1="31557" x2="27017" y2="31557"/>
                          <a14:foregroundMark x1="26855" y1="31557" x2="26855" y2="31557"/>
                          <a14:foregroundMark x1="27810" y1="34077" x2="27810" y2="34077"/>
                          <a14:foregroundMark x1="27810" y1="34077" x2="27810" y2="34077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36" r="63296" b="57369"/>
            <a:stretch/>
          </p:blipFill>
          <p:spPr>
            <a:xfrm rot="21208351" flipH="1">
              <a:off x="-313292" y="-306138"/>
              <a:ext cx="1672414" cy="1818025"/>
            </a:xfrm>
            <a:prstGeom prst="rect">
              <a:avLst/>
            </a:prstGeom>
          </p:spPr>
        </p:pic>
      </p:grpSp>
      <p:pic>
        <p:nvPicPr>
          <p:cNvPr id="90" name="Picture 89" descr="A picture containing 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BD7029AF-0FB8-8355-4F05-03C1D340B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5" b="50715" l="19633" r="34807">
                        <a14:foregroundMark x1="23405" y1="33765" x2="28588" y2="34725"/>
                        <a14:foregroundMark x1="27324" y1="29014" x2="28750" y2="35037"/>
                        <a14:foregroundMark x1="24344" y1="30910" x2="23712" y2="36957"/>
                        <a14:foregroundMark x1="22935" y1="32493" x2="22935" y2="32493"/>
                        <a14:foregroundMark x1="28280" y1="30910" x2="28588" y2="32181"/>
                        <a14:foregroundMark x1="27956" y1="33453" x2="27956" y2="33453"/>
                        <a14:foregroundMark x1="26709" y1="30598" x2="23405" y2="33453"/>
                        <a14:foregroundMark x1="27178" y1="32829" x2="27178" y2="32829"/>
                        <a14:foregroundMark x1="27178" y1="32829" x2="27178" y2="32829"/>
                        <a14:foregroundMark x1="27017" y1="31557" x2="27017" y2="31557"/>
                        <a14:foregroundMark x1="26855" y1="31557" x2="26855" y2="31557"/>
                        <a14:foregroundMark x1="27810" y1="34077" x2="27810" y2="34077"/>
                        <a14:foregroundMark x1="27810" y1="34077" x2="27810" y2="3407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36" r="63296" b="57369"/>
          <a:stretch/>
        </p:blipFill>
        <p:spPr>
          <a:xfrm rot="21208351" flipH="1">
            <a:off x="8923038" y="4133290"/>
            <a:ext cx="1854997" cy="2016505"/>
          </a:xfrm>
          <a:prstGeom prst="rect">
            <a:avLst/>
          </a:prstGeom>
        </p:spPr>
      </p:pic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3725353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328</Words>
  <Application>Microsoft Office PowerPoint</Application>
  <PresentationFormat>Widescreen</PresentationFormat>
  <Paragraphs>88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50" baseType="lpstr">
      <vt:lpstr>Calibri Light</vt:lpstr>
      <vt:lpstr>#9Slide07 SVNZiclets</vt:lpstr>
      <vt:lpstr>DengXian</vt:lpstr>
      <vt:lpstr>UVN Dzung Dakao</vt:lpstr>
      <vt:lpstr>M PLUS Rounded 1c</vt:lpstr>
      <vt:lpstr>Arial</vt:lpstr>
      <vt:lpstr>#9Slide05 SVNShowcase Script</vt:lpstr>
      <vt:lpstr>DengXian</vt:lpstr>
      <vt:lpstr>#9Slide07 Altus</vt:lpstr>
      <vt:lpstr>#9Slide05 IcielRukola</vt:lpstr>
      <vt:lpstr>#9Slide07 HoneyCream</vt:lpstr>
      <vt:lpstr>Wingdings</vt:lpstr>
      <vt:lpstr>字魂52号-阿开漫画体</vt:lpstr>
      <vt:lpstr>Fredoka One</vt:lpstr>
      <vt:lpstr>#9Slide05 Bodega Script</vt:lpstr>
      <vt:lpstr>字魂27号-布丁体</vt:lpstr>
      <vt:lpstr>等线 Light</vt:lpstr>
      <vt:lpstr>思源黑体 CN Medium</vt:lpstr>
      <vt:lpstr>#9Slide05 Awesome Display</vt:lpstr>
      <vt:lpstr>SVN-Poky's</vt:lpstr>
      <vt:lpstr>Calibri</vt:lpstr>
      <vt:lpstr>#9Slide07 SVNBillo</vt:lpstr>
      <vt:lpstr>Times New Roman</vt:lpstr>
      <vt:lpstr>#9Slide05 Dancing Script</vt:lpstr>
      <vt:lpstr>SVN-Newton</vt:lpstr>
      <vt:lpstr>Cambria</vt:lpstr>
      <vt:lpstr>字魂152号-机甲超级黑</vt:lpstr>
      <vt:lpstr>#9Slide04 Trirong</vt:lpstr>
      <vt:lpstr>1_Office Theme</vt:lpstr>
      <vt:lpstr>Office 主题​​</vt:lpstr>
      <vt:lpstr>Office 主题</vt:lpstr>
      <vt:lpstr>3_Office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40</cp:revision>
  <dcterms:created xsi:type="dcterms:W3CDTF">2022-08-06T15:41:25Z</dcterms:created>
  <dcterms:modified xsi:type="dcterms:W3CDTF">2025-04-11T13:01:32Z</dcterms:modified>
</cp:coreProperties>
</file>