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76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9" r:id="rId24"/>
  </p:sldIdLst>
  <p:sldSz cx="12192000" cy="6858000"/>
  <p:notesSz cx="6858000" cy="9144000"/>
  <p:embeddedFontLst>
    <p:embeddedFont>
      <p:font typeface="#9Slide07 IcielBC Cubano Normal" panose="00000500000000000000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#9Slide07 HoneyCream" pitchFamily="2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#9Slide07 IcielPony" panose="02000000000000000000" pitchFamily="2" charset="0"/>
      <p:regular r:id="rId34"/>
    </p:embeddedFont>
    <p:embeddedFont>
      <p:font typeface="SVN-Poky's" panose="020B0606040200020203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VN Bui Doi" panose="03060902040502090204" pitchFamily="66" charset="0"/>
      <p:regular r:id="rId40"/>
    </p:embeddedFont>
    <p:embeddedFont>
      <p:font typeface="#9Slide05 Bodega Script" pitchFamily="2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UTM Cookies" panose="02040603050506020204" pitchFamily="18" charset="0"/>
      <p:regular r:id="rId46"/>
    </p:embeddedFont>
    <p:embeddedFont>
      <p:font typeface="SVN-Dancing Script" panose="0204060305050602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DC9"/>
    <a:srgbClr val="EC7F97"/>
    <a:srgbClr val="F5B9C6"/>
    <a:srgbClr val="EA6671"/>
    <a:srgbClr val="F5EBE1"/>
    <a:srgbClr val="E6E6E6"/>
    <a:srgbClr val="5E4D6F"/>
    <a:srgbClr val="7F6895"/>
    <a:srgbClr val="1BA2AD"/>
    <a:srgbClr val="EE8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>
        <p:scale>
          <a:sx n="60" d="100"/>
          <a:sy n="60" d="100"/>
        </p:scale>
        <p:origin x="27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FF3FA-13F0-48C8-AECF-A93D73BA72CD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13F8F-41F3-4107-9304-65A289301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9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GV </a:t>
            </a:r>
            <a:r>
              <a:rPr lang="en-GB" b="1" dirty="0" err="1" smtClean="0"/>
              <a:t>nhấn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vào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biểu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tượng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dấu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câu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để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đến</a:t>
            </a:r>
            <a:r>
              <a:rPr lang="en-GB" b="1" baseline="0" dirty="0" smtClean="0"/>
              <a:t> slide </a:t>
            </a:r>
            <a:r>
              <a:rPr lang="en-GB" b="1" baseline="0" dirty="0" err="1" smtClean="0"/>
              <a:t>câu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hỏi</a:t>
            </a:r>
            <a:r>
              <a:rPr lang="en-GB" b="1" baseline="0" dirty="0" smtClean="0"/>
              <a:t>. </a:t>
            </a:r>
            <a:r>
              <a:rPr lang="en-GB" b="1" baseline="0" dirty="0" err="1" smtClean="0"/>
              <a:t>Nhấn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vào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hình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mặt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trời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để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đến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bài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mới</a:t>
            </a:r>
            <a:r>
              <a:rPr lang="en-GB" b="1" baseline="0" dirty="0" smtClean="0"/>
              <a:t>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3F8F-41F3-4107-9304-65A289301D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7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 smtClean="0"/>
              <a:t>Nhấn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vào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hình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mặt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trời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để</a:t>
            </a:r>
            <a:r>
              <a:rPr lang="en-GB" b="1" baseline="0" dirty="0" smtClean="0"/>
              <a:t> quay </a:t>
            </a:r>
            <a:r>
              <a:rPr lang="en-GB" b="1" baseline="0" dirty="0" err="1" smtClean="0"/>
              <a:t>về</a:t>
            </a:r>
            <a:r>
              <a:rPr lang="en-GB" b="1" baseline="0" dirty="0" smtClean="0"/>
              <a:t> slide </a:t>
            </a:r>
            <a:r>
              <a:rPr lang="en-GB" b="1" baseline="0" dirty="0" err="1" smtClean="0"/>
              <a:t>trò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chơi</a:t>
            </a:r>
            <a:r>
              <a:rPr lang="en-GB" b="1" baseline="0" dirty="0" smtClean="0"/>
              <a:t>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3F8F-41F3-4107-9304-65A289301D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531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 smtClean="0"/>
              <a:t>Nhấn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vào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hình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mặt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trời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để</a:t>
            </a:r>
            <a:r>
              <a:rPr lang="en-GB" b="1" baseline="0" dirty="0" smtClean="0"/>
              <a:t> quay </a:t>
            </a:r>
            <a:r>
              <a:rPr lang="en-GB" b="1" baseline="0" dirty="0" err="1" smtClean="0"/>
              <a:t>về</a:t>
            </a:r>
            <a:r>
              <a:rPr lang="en-GB" b="1" baseline="0" dirty="0" smtClean="0"/>
              <a:t> slide </a:t>
            </a:r>
            <a:r>
              <a:rPr lang="en-GB" b="1" baseline="0" dirty="0" err="1" smtClean="0"/>
              <a:t>trò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chơi</a:t>
            </a:r>
            <a:r>
              <a:rPr lang="en-GB" b="1" baseline="0" dirty="0" smtClean="0"/>
              <a:t>.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3F8F-41F3-4107-9304-65A289301D4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06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 smtClean="0"/>
              <a:t>Nhấn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vào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hình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mặt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trời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để</a:t>
            </a:r>
            <a:r>
              <a:rPr lang="en-GB" b="1" baseline="0" dirty="0" smtClean="0"/>
              <a:t> quay </a:t>
            </a:r>
            <a:r>
              <a:rPr lang="en-GB" b="1" baseline="0" dirty="0" err="1" smtClean="0"/>
              <a:t>về</a:t>
            </a:r>
            <a:r>
              <a:rPr lang="en-GB" b="1" baseline="0" dirty="0" smtClean="0"/>
              <a:t> slide </a:t>
            </a:r>
            <a:r>
              <a:rPr lang="en-GB" b="1" baseline="0" dirty="0" err="1" smtClean="0"/>
              <a:t>trò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chơi</a:t>
            </a:r>
            <a:r>
              <a:rPr lang="en-GB" b="1" baseline="0" dirty="0" smtClean="0"/>
              <a:t>.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3F8F-41F3-4107-9304-65A289301D4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52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nên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dặn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tự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vẽ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tấm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thẻ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lớp</a:t>
            </a:r>
            <a:r>
              <a:rPr lang="en-GB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3F8F-41F3-4107-9304-65A289301D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2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01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3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18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01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81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89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55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47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63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75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A6D3-FF0F-47C6-899C-C987CA877EDA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811000" y="6538912"/>
            <a:ext cx="1564262" cy="1613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971421" y="-1754856"/>
            <a:ext cx="1564262" cy="1613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726062" y="-1754856"/>
            <a:ext cx="1564262" cy="161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08193" y="6356350"/>
            <a:ext cx="1564262" cy="161399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47630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BDC9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BDC9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F5BDC9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209800" y="-9478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EC7F97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090610" y="-9478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EC7F97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072632" y="763171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EC7F97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2747768" y="744705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C7F97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EC7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2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tmp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6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6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80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0631" y="36896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28337" y="368968"/>
            <a:ext cx="11983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u="sng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</a:t>
            </a:r>
            <a:r>
              <a:rPr lang="nl-NL" sz="3600" b="1" dirty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Quan sát tranh và đóng vai bạn nhỏ giới thiệu về bạn </a:t>
            </a:r>
            <a:r>
              <a:rPr lang="nl-NL" sz="3600" b="1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ấy.</a:t>
            </a:r>
            <a:endParaRPr lang="en-GB" sz="3600" dirty="0">
              <a:solidFill>
                <a:srgbClr val="7F6895"/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85" y="1118639"/>
            <a:ext cx="6635074" cy="37365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26547" y="5015376"/>
            <a:ext cx="10587032" cy="1289414"/>
            <a:chOff x="10101" y="5937956"/>
            <a:chExt cx="12181899" cy="920044"/>
          </a:xfrm>
        </p:grpSpPr>
        <p:sp>
          <p:nvSpPr>
            <p:cNvPr id="2" name="Rounded Rectangle 1"/>
            <p:cNvSpPr/>
            <p:nvPr/>
          </p:nvSpPr>
          <p:spPr>
            <a:xfrm>
              <a:off x="10101" y="5937956"/>
              <a:ext cx="12181899" cy="920044"/>
            </a:xfrm>
            <a:prstGeom prst="roundRect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274" y="6013660"/>
              <a:ext cx="11983453" cy="768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Thảo luận nhóm 4 và trả lời câu hỏi: Tranh vẽ gì? Em hãy đoán xem nội dung bức tranh nói về ai và nói gì về bạn ấy?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28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3824" y="162232"/>
            <a:ext cx="12721390" cy="651878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" y="3533423"/>
            <a:ext cx="5545589" cy="312301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854067" y="564444"/>
            <a:ext cx="6152444" cy="5531556"/>
          </a:xfrm>
          <a:prstGeom prst="roundRect">
            <a:avLst/>
          </a:prstGeom>
          <a:solidFill>
            <a:srgbClr val="EC7F97"/>
          </a:solidFill>
          <a:ln>
            <a:solidFill>
              <a:srgbClr val="EA6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150743" y="4401524"/>
            <a:ext cx="5594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nl-NL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của bạn ấy chúc bạn ấy trở thành diễn viên múa ba lê, khen bạn ấy múa rất đẹp. </a:t>
            </a:r>
            <a:r>
              <a:rPr lang="nl-NL" sz="24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có thể bạn </a:t>
            </a:r>
            <a:r>
              <a:rPr lang="nl-NL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 có sở thích múa ba lê. </a:t>
            </a: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9107" l="69919" r="98049">
                        <a14:backgroundMark x1="72683" y1="25893" x2="75610" y2="19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36" t="18307"/>
          <a:stretch/>
        </p:blipFill>
        <p:spPr>
          <a:xfrm>
            <a:off x="3900222" y="4110160"/>
            <a:ext cx="1692175" cy="255856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875" b="72199" l="28844" r="44336">
                        <a14:backgroundMark x1="40000" y1="52232" x2="45203" y2="61607"/>
                        <a14:backgroundMark x1="35122" y1="51339" x2="41626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44834" r="53728" b="24760"/>
          <a:stretch/>
        </p:blipFill>
        <p:spPr>
          <a:xfrm>
            <a:off x="1557045" y="4946819"/>
            <a:ext cx="1046824" cy="92561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9" b="25000" l="30081" r="47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75" t="940" r="50168" b="72311"/>
          <a:stretch/>
        </p:blipFill>
        <p:spPr>
          <a:xfrm>
            <a:off x="1688046" y="3566146"/>
            <a:ext cx="1128889" cy="83537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3" b="23921" l="21003" r="29959">
                        <a14:backgroundMark x1="22602" y1="20089" x2="24553" y2="21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3" t="3100" r="68921" b="73766"/>
          <a:stretch/>
        </p:blipFill>
        <p:spPr>
          <a:xfrm>
            <a:off x="1172376" y="3620041"/>
            <a:ext cx="620890" cy="722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736" y="997615"/>
            <a:ext cx="5629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 vẽ cảnh sinh nhật bạn mặc áo vàng. 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115736" y="1491200"/>
            <a:ext cx="583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bánh sinh nhật có </a:t>
            </a:r>
            <a:r>
              <a:rPr lang="nl-NL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cái </a:t>
            </a:r>
            <a:r>
              <a:rPr lang="nl-NL" sz="24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nến, vậy bạn </a:t>
            </a:r>
            <a:r>
              <a:rPr lang="nl-NL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 8 tuổi, 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6115736" y="2471859"/>
            <a:ext cx="5611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cặp in dòng chữ Bùi Tuệ Minh. Vậy tên bạn ấy là Bùi Tuệ Minh.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6115736" y="350668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 lịch ghi </a:t>
            </a:r>
            <a:r>
              <a:rPr lang="nl-NL" sz="24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29/7, vậy ngày sinh nhật của bạn ấy là ngày 29 tháng 7.</a:t>
            </a:r>
            <a:endParaRPr lang="en-GB" sz="2400" dirty="0"/>
          </a:p>
        </p:txBody>
      </p:sp>
      <p:sp>
        <p:nvSpPr>
          <p:cNvPr id="14" name="Oval 13"/>
          <p:cNvSpPr/>
          <p:nvPr/>
        </p:nvSpPr>
        <p:spPr>
          <a:xfrm>
            <a:off x="0" y="3774967"/>
            <a:ext cx="1493444" cy="11254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1801" y="5474901"/>
            <a:ext cx="1493444" cy="11254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82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32526 -0.525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-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324 L 0.01315 -0.5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10755 -0.279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7396 -0.289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12" grpId="0"/>
      <p:bldP spid="13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9646" y="34697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63" y="346978"/>
            <a:ext cx="7175372" cy="4040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01" y="4575859"/>
            <a:ext cx="12181899" cy="1679067"/>
            <a:chOff x="-89124" y="4763911"/>
            <a:chExt cx="12181899" cy="1679067"/>
          </a:xfrm>
          <a:solidFill>
            <a:schemeClr val="bg1"/>
          </a:solidFill>
        </p:grpSpPr>
        <p:sp>
          <p:nvSpPr>
            <p:cNvPr id="2" name="Rounded Rectangle 1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9322" y="4999672"/>
              <a:ext cx="11983453" cy="116955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nl-NL" sz="3500" i="1" dirty="0" smtClean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hãy quan sát và cho biết trong lời giới thiệu của bạn nhỏ, bạn ấy đã nói những thông tin gì về mình?</a:t>
              </a:r>
              <a:endParaRPr lang="en-GB" sz="3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5749" y="4548244"/>
            <a:ext cx="8610600" cy="1706684"/>
            <a:chOff x="-89124" y="4839281"/>
            <a:chExt cx="12191992" cy="1359088"/>
          </a:xfrm>
        </p:grpSpPr>
        <p:sp>
          <p:nvSpPr>
            <p:cNvPr id="10" name="Rounded Rectangle 9"/>
            <p:cNvSpPr/>
            <p:nvPr/>
          </p:nvSpPr>
          <p:spPr>
            <a:xfrm>
              <a:off x="-89124" y="4861273"/>
              <a:ext cx="12181899" cy="1337096"/>
            </a:xfrm>
            <a:prstGeom prst="roundRect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9415" y="4839281"/>
              <a:ext cx="11983453" cy="1256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ấy nói </a:t>
              </a:r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về: - Họ </a:t>
              </a:r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</a:p>
            <a:p>
              <a:pPr algn="just"/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			- Ngày sinh và tuổi </a:t>
              </a:r>
            </a:p>
            <a:p>
              <a:pPr algn="just"/>
              <a:r>
                <a:rPr lang="nl-NL" sz="36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	</a:t>
              </a:r>
              <a:r>
                <a:rPr lang="nl-NL" sz="3600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Sở thích</a:t>
              </a:r>
              <a:endParaRPr lang="en-GB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6053414" y="158926"/>
            <a:ext cx="3347884" cy="13991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9646" y="34697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234688" y="2068373"/>
            <a:ext cx="4207146" cy="3009900"/>
            <a:chOff x="762000" y="1714500"/>
            <a:chExt cx="3676650" cy="3009900"/>
          </a:xfrm>
        </p:grpSpPr>
        <p:sp>
          <p:nvSpPr>
            <p:cNvPr id="5" name="Cloud 4"/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09650" y="2342287"/>
              <a:ext cx="31813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GB" sz="36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endParaRPr lang="en-GB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GB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6" name="Curved Connector 15"/>
          <p:cNvCxnSpPr>
            <a:stCxn id="5" idx="0"/>
          </p:cNvCxnSpPr>
          <p:nvPr/>
        </p:nvCxnSpPr>
        <p:spPr>
          <a:xfrm flipV="1">
            <a:off x="4438328" y="1827937"/>
            <a:ext cx="1943522" cy="174538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314582" y="837337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endParaRPr lang="en-GB" sz="4000" dirty="0">
              <a:solidFill>
                <a:srgbClr val="EA66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Curved Connector 17"/>
          <p:cNvCxnSpPr>
            <a:stCxn id="5" idx="0"/>
          </p:cNvCxnSpPr>
          <p:nvPr/>
        </p:nvCxnSpPr>
        <p:spPr>
          <a:xfrm flipV="1">
            <a:off x="4438328" y="3286710"/>
            <a:ext cx="1876254" cy="286613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6"/>
          <p:cNvSpPr/>
          <p:nvPr/>
        </p:nvSpPr>
        <p:spPr>
          <a:xfrm>
            <a:off x="6348216" y="2531924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GB" sz="4000" dirty="0">
              <a:solidFill>
                <a:srgbClr val="EA66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Curved Connector 19"/>
          <p:cNvCxnSpPr>
            <a:stCxn id="5" idx="0"/>
          </p:cNvCxnSpPr>
          <p:nvPr/>
        </p:nvCxnSpPr>
        <p:spPr>
          <a:xfrm>
            <a:off x="4438328" y="3573323"/>
            <a:ext cx="1888068" cy="1586344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6"/>
          <p:cNvSpPr/>
          <p:nvPr/>
        </p:nvSpPr>
        <p:spPr>
          <a:xfrm>
            <a:off x="6359736" y="4323487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GB" sz="4000" dirty="0">
              <a:solidFill>
                <a:srgbClr val="EA66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093" y="38254"/>
            <a:ext cx="3274723" cy="9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0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95079" y="36896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1868156" y="1569297"/>
            <a:ext cx="8394920" cy="4419983"/>
            <a:chOff x="1161560" y="1714838"/>
            <a:chExt cx="8394920" cy="44199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560" y="1714838"/>
              <a:ext cx="8394920" cy="44199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72068" y="3485952"/>
              <a:ext cx="21375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dán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dirty="0" err="1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dirty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8337" y="368968"/>
            <a:ext cx="11983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u="sng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r>
              <a:rPr lang="nl-NL" sz="3600" b="1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Viết một đoạn văn giới thiệu bản thân vào một tấm thẻ rồi trang trí thật đẹp.</a:t>
            </a:r>
            <a:endParaRPr lang="en-GB" sz="3600" dirty="0">
              <a:solidFill>
                <a:srgbClr val="7F689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90" y="2243410"/>
            <a:ext cx="2112498" cy="7921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38806" y="3068397"/>
            <a:ext cx="42952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thiệu: </a:t>
            </a:r>
          </a:p>
          <a:p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 và tên </a:t>
            </a:r>
          </a:p>
          <a:p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ngày sinh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</a:p>
          <a:p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 </a:t>
            </a:r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của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</a:p>
          <a:p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nl-NL" sz="2800" b="1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Uớc </a:t>
            </a:r>
            <a:r>
              <a:rPr lang="nl-NL" sz="2800" b="1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 của mình </a:t>
            </a:r>
            <a:endParaRPr lang="en-GB" sz="2800" b="1" dirty="0">
              <a:solidFill>
                <a:srgbClr val="5E4D6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2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0632" y="386869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28337" y="368968"/>
            <a:ext cx="11983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u="sng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 vụ: </a:t>
            </a:r>
            <a:r>
              <a:rPr lang="nl-NL" sz="3600" b="1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đoạn văn giới thiệu bản thân vào tấm thẻ của mình trong thời gian 3 phút.</a:t>
            </a:r>
            <a:endParaRPr lang="en-GB" sz="3600" dirty="0">
              <a:solidFill>
                <a:srgbClr val="7F6895"/>
              </a:solidFill>
            </a:endParaRPr>
          </a:p>
        </p:txBody>
      </p:sp>
      <p:pic>
        <p:nvPicPr>
          <p:cNvPr id="8" name="Color wheel &amp; 3 Minute Countdown With Music - 3 phút đếm ngượ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7340" y="2778957"/>
            <a:ext cx="2640071" cy="1644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" name="Group 31"/>
          <p:cNvGrpSpPr/>
          <p:nvPr/>
        </p:nvGrpSpPr>
        <p:grpSpPr>
          <a:xfrm>
            <a:off x="531368" y="1784007"/>
            <a:ext cx="8394920" cy="4419983"/>
            <a:chOff x="2088494" y="1514213"/>
            <a:chExt cx="8394920" cy="4419983"/>
          </a:xfrm>
        </p:grpSpPr>
        <p:grpSp>
          <p:nvGrpSpPr>
            <p:cNvPr id="33" name="Group 32"/>
            <p:cNvGrpSpPr/>
            <p:nvPr/>
          </p:nvGrpSpPr>
          <p:grpSpPr>
            <a:xfrm>
              <a:off x="2088494" y="1514213"/>
              <a:ext cx="8394920" cy="4419983"/>
              <a:chOff x="1161560" y="1714838"/>
              <a:chExt cx="8394920" cy="441998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1560" y="1714838"/>
                <a:ext cx="8394920" cy="4419983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2172068" y="3485952"/>
                <a:ext cx="213751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dán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dirty="0" err="1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nhé</a:t>
                </a:r>
                <a:r>
                  <a:rPr lang="en-GB" dirty="0">
                    <a:solidFill>
                      <a:srgbClr val="EA66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  <a:endParaRPr lang="en-GB" dirty="0">
                  <a:solidFill>
                    <a:srgbClr val="EA667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37071"/>
            <a:stretch/>
          </p:blipFill>
          <p:spPr>
            <a:xfrm>
              <a:off x="5569651" y="2046037"/>
              <a:ext cx="4389598" cy="341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21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9646" y="34697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28337" y="368968"/>
            <a:ext cx="11983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u="sng" dirty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3600" b="1" u="sng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3600" b="1" dirty="0" smtClean="0">
                <a:solidFill>
                  <a:srgbClr val="7F689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Đọc lại đoạn văn em viết, phát hiện lỗi và sửa lỗi (dùng từ, đặt câu, sắp xếp ý,...)</a:t>
            </a:r>
            <a:endParaRPr lang="en-GB" sz="3600" dirty="0">
              <a:solidFill>
                <a:srgbClr val="7F689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79943" y="1844843"/>
            <a:ext cx="7459579" cy="4010526"/>
            <a:chOff x="2179943" y="1844843"/>
            <a:chExt cx="7459579" cy="4010526"/>
          </a:xfrm>
        </p:grpSpPr>
        <p:sp>
          <p:nvSpPr>
            <p:cNvPr id="2" name="Cloud 1"/>
            <p:cNvSpPr/>
            <p:nvPr/>
          </p:nvSpPr>
          <p:spPr>
            <a:xfrm>
              <a:off x="2179943" y="1844843"/>
              <a:ext cx="7459579" cy="4010526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74533" y="2550333"/>
              <a:ext cx="44704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7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việc nhóm </a:t>
              </a:r>
              <a:r>
                <a:rPr lang="nl-NL" sz="7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lang="en-GB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70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367" y="349038"/>
            <a:ext cx="5102794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18" y="264165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8666" y="1803824"/>
            <a:ext cx="10664371" cy="1708160"/>
            <a:chOff x="-375086" y="4749364"/>
            <a:chExt cx="12467861" cy="1708160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75086" y="4749364"/>
              <a:ext cx="11983452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500" i="1" dirty="0" smtClean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 nhỏ rồi lại ngăn to</a:t>
              </a:r>
            </a:p>
            <a:p>
              <a:pPr algn="ctr"/>
              <a:r>
                <a:rPr lang="nl-NL" sz="3500" i="1" dirty="0" smtClean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Đựng vở, đựng bút, đựng kho sách đầy.</a:t>
              </a:r>
            </a:p>
            <a:p>
              <a:pPr algn="r"/>
              <a:r>
                <a:rPr lang="nl-NL" sz="3500" i="1" dirty="0" smtClean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(Là cái gì?)</a:t>
              </a:r>
              <a:endParaRPr lang="en-GB" sz="3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Viết đoạn văn tả chiếc cặp sách của em | SGK Tiếng Việt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9" b="9945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3" y="3722599"/>
            <a:ext cx="4538418" cy="238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6"/>
          <p:cNvSpPr/>
          <p:nvPr/>
        </p:nvSpPr>
        <p:spPr>
          <a:xfrm>
            <a:off x="5108621" y="4160768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GB" sz="4000" dirty="0">
              <a:solidFill>
                <a:srgbClr val="EA66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4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18" y="264165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0265" y="1818371"/>
            <a:ext cx="6191440" cy="3925204"/>
            <a:chOff x="-89124" y="4763911"/>
            <a:chExt cx="12503845" cy="392520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3925204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1268" y="4903463"/>
              <a:ext cx="11983453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suôn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đuồn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đuột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ruột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thui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nít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lui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cui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Dẫm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i="1" dirty="0"/>
                <a:t>!</a:t>
              </a:r>
              <a:r>
                <a:rPr lang="en-GB" sz="4800" dirty="0"/>
                <a:t/>
              </a:r>
              <a:br>
                <a:rPr lang="en-GB" sz="4800" dirty="0"/>
              </a:br>
              <a:r>
                <a:rPr lang="en-GB" sz="4800" dirty="0" smtClean="0"/>
                <a:t>                       </a:t>
              </a:r>
              <a:r>
                <a:rPr lang="en-GB" sz="28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GB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lang="en-GB" sz="2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út chì Vẽ Clip nghệ thuật - Hình Ảnh Của Một Cây Bút Chì 474*597 minh bạch  Png Tải về miễn phí - Cây Bút, Xanh, Bút Bi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59556" y1="10333" x2="65222" y2="14333"/>
                        <a14:backgroundMark x1="74889" y1="34000" x2="30222" y2="9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983" y="1818371"/>
            <a:ext cx="3552927" cy="23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6"/>
          <p:cNvSpPr/>
          <p:nvPr/>
        </p:nvSpPr>
        <p:spPr>
          <a:xfrm>
            <a:off x="7288306" y="4412152"/>
            <a:ext cx="4036343" cy="1090864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GB" sz="4000" dirty="0">
              <a:solidFill>
                <a:srgbClr val="EA66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4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687" y="520247"/>
            <a:ext cx="5529551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3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8666" y="1739320"/>
            <a:ext cx="10664371" cy="1693614"/>
            <a:chOff x="-375086" y="4749364"/>
            <a:chExt cx="12467861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75086" y="4749364"/>
              <a:ext cx="11983452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i="1" dirty="0">
                  <a:latin typeface="Cambria" panose="02040503050406030204" pitchFamily="18" charset="0"/>
                  <a:ea typeface="Cambria" panose="02040503050406030204" pitchFamily="18" charset="0"/>
                </a:rPr>
                <a:t>Mười hai tên đựng một hòm</a:t>
              </a:r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40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Thương cho đời chúng hao mòn mãi </a:t>
              </a:r>
              <a:r>
                <a:rPr lang="vi-VN" sz="4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endParaRPr lang="en-GB" sz="4000" i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nl-NL" sz="2400" i="1" dirty="0" smtClean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(Là cái gì?)</a:t>
              </a:r>
              <a:endParaRPr lang="en-GB" sz="2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GB" sz="4000" dirty="0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EA66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GB" sz="4000" dirty="0">
              <a:solidFill>
                <a:srgbClr val="EA66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út sáp màu Thiên Long CR-C016 12 màu - Văn phòng phẩm Sơn C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17" y="2761838"/>
            <a:ext cx="3422393" cy="342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9646" y="34697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5" y="814093"/>
            <a:ext cx="1758922" cy="13562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31154" y="1217306"/>
            <a:ext cx="8208509" cy="4734674"/>
            <a:chOff x="2331154" y="1217306"/>
            <a:chExt cx="8208509" cy="4734674"/>
          </a:xfrm>
        </p:grpSpPr>
        <p:sp>
          <p:nvSpPr>
            <p:cNvPr id="9" name="Cloud 8"/>
            <p:cNvSpPr/>
            <p:nvPr/>
          </p:nvSpPr>
          <p:spPr>
            <a:xfrm>
              <a:off x="2711116" y="1321760"/>
              <a:ext cx="7828547" cy="463022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2521135" y="1217306"/>
              <a:ext cx="7828547" cy="4630220"/>
            </a:xfrm>
            <a:prstGeom prst="cloud">
              <a:avLst/>
            </a:prstGeom>
            <a:solidFill>
              <a:srgbClr val="F5B9C6"/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Cloud 4"/>
            <p:cNvSpPr/>
            <p:nvPr/>
          </p:nvSpPr>
          <p:spPr>
            <a:xfrm>
              <a:off x="2331154" y="1222353"/>
              <a:ext cx="7828547" cy="4630220"/>
            </a:xfrm>
            <a:prstGeom prst="cloud">
              <a:avLst/>
            </a:prstGeom>
            <a:noFill/>
            <a:ln w="28575">
              <a:solidFill>
                <a:srgbClr val="EA667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4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4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69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9646" y="346978"/>
            <a:ext cx="12721390" cy="6096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496964" y="1393769"/>
            <a:ext cx="10130590" cy="4734674"/>
            <a:chOff x="2331154" y="1217306"/>
            <a:chExt cx="8208509" cy="4734674"/>
          </a:xfrm>
        </p:grpSpPr>
        <p:sp>
          <p:nvSpPr>
            <p:cNvPr id="9" name="Cloud 8"/>
            <p:cNvSpPr/>
            <p:nvPr/>
          </p:nvSpPr>
          <p:spPr>
            <a:xfrm>
              <a:off x="2711116" y="1321760"/>
              <a:ext cx="7828547" cy="463022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2521135" y="1217306"/>
              <a:ext cx="7828547" cy="4630220"/>
            </a:xfrm>
            <a:prstGeom prst="cloud">
              <a:avLst/>
            </a:prstGeom>
            <a:solidFill>
              <a:srgbClr val="F5B9C6"/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Cloud 4"/>
            <p:cNvSpPr/>
            <p:nvPr/>
          </p:nvSpPr>
          <p:spPr>
            <a:xfrm>
              <a:off x="2331154" y="1222353"/>
              <a:ext cx="7828547" cy="4630220"/>
            </a:xfrm>
            <a:prstGeom prst="cloud">
              <a:avLst/>
            </a:prstGeom>
            <a:noFill/>
            <a:ln w="28575">
              <a:solidFill>
                <a:srgbClr val="EA667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ctr">
                <a:buFontTx/>
                <a:buChar char="-"/>
              </a:pP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71500" indent="-571500" algn="ctr">
                <a:buFontTx/>
                <a:buChar char="-"/>
              </a:pP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thiêu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71500" indent="-571500" algn="ctr">
                <a:buFontTx/>
                <a:buChar char="-"/>
              </a:pP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3600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3369">
            <a:off x="1066379" y="976410"/>
            <a:ext cx="318848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9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563" y="564914"/>
            <a:ext cx="3318069" cy="1107996"/>
          </a:xfrm>
          <a:custGeom>
            <a:avLst/>
            <a:gdLst>
              <a:gd name="connsiteX0" fmla="*/ 0 w 2868173"/>
              <a:gd name="connsiteY0" fmla="*/ 0 h 1446550"/>
              <a:gd name="connsiteX1" fmla="*/ 2868173 w 2868173"/>
              <a:gd name="connsiteY1" fmla="*/ 0 h 1446550"/>
              <a:gd name="connsiteX2" fmla="*/ 2868173 w 2868173"/>
              <a:gd name="connsiteY2" fmla="*/ 1446550 h 1446550"/>
              <a:gd name="connsiteX3" fmla="*/ 0 w 2868173"/>
              <a:gd name="connsiteY3" fmla="*/ 1446550 h 1446550"/>
              <a:gd name="connsiteX4" fmla="*/ 0 w 2868173"/>
              <a:gd name="connsiteY4" fmla="*/ 0 h 1446550"/>
              <a:gd name="connsiteX0" fmla="*/ 0 w 2868173"/>
              <a:gd name="connsiteY0" fmla="*/ 495 h 1447045"/>
              <a:gd name="connsiteX1" fmla="*/ 1509994 w 2868173"/>
              <a:gd name="connsiteY1" fmla="*/ 71304 h 1447045"/>
              <a:gd name="connsiteX2" fmla="*/ 2868173 w 2868173"/>
              <a:gd name="connsiteY2" fmla="*/ 495 h 1447045"/>
              <a:gd name="connsiteX3" fmla="*/ 2868173 w 2868173"/>
              <a:gd name="connsiteY3" fmla="*/ 1447045 h 1447045"/>
              <a:gd name="connsiteX4" fmla="*/ 0 w 2868173"/>
              <a:gd name="connsiteY4" fmla="*/ 1447045 h 1447045"/>
              <a:gd name="connsiteX5" fmla="*/ 0 w 2868173"/>
              <a:gd name="connsiteY5" fmla="*/ 495 h 1447045"/>
              <a:gd name="connsiteX0" fmla="*/ 147918 w 2868173"/>
              <a:gd name="connsiteY0" fmla="*/ 53788 h 1446550"/>
              <a:gd name="connsiteX1" fmla="*/ 1509994 w 2868173"/>
              <a:gd name="connsiteY1" fmla="*/ 70809 h 1446550"/>
              <a:gd name="connsiteX2" fmla="*/ 2868173 w 2868173"/>
              <a:gd name="connsiteY2" fmla="*/ 0 h 1446550"/>
              <a:gd name="connsiteX3" fmla="*/ 2868173 w 2868173"/>
              <a:gd name="connsiteY3" fmla="*/ 1446550 h 1446550"/>
              <a:gd name="connsiteX4" fmla="*/ 0 w 2868173"/>
              <a:gd name="connsiteY4" fmla="*/ 1446550 h 1446550"/>
              <a:gd name="connsiteX5" fmla="*/ 147918 w 2868173"/>
              <a:gd name="connsiteY5" fmla="*/ 53788 h 1446550"/>
              <a:gd name="connsiteX0" fmla="*/ 147918 w 3137114"/>
              <a:gd name="connsiteY0" fmla="*/ 53788 h 1446550"/>
              <a:gd name="connsiteX1" fmla="*/ 1509994 w 3137114"/>
              <a:gd name="connsiteY1" fmla="*/ 70809 h 1446550"/>
              <a:gd name="connsiteX2" fmla="*/ 2868173 w 3137114"/>
              <a:gd name="connsiteY2" fmla="*/ 0 h 1446550"/>
              <a:gd name="connsiteX3" fmla="*/ 3137114 w 3137114"/>
              <a:gd name="connsiteY3" fmla="*/ 1352420 h 1446550"/>
              <a:gd name="connsiteX4" fmla="*/ 0 w 3137114"/>
              <a:gd name="connsiteY4" fmla="*/ 1446550 h 1446550"/>
              <a:gd name="connsiteX5" fmla="*/ 147918 w 3137114"/>
              <a:gd name="connsiteY5" fmla="*/ 53788 h 1446550"/>
              <a:gd name="connsiteX0" fmla="*/ 147918 w 3137114"/>
              <a:gd name="connsiteY0" fmla="*/ 53788 h 1471799"/>
              <a:gd name="connsiteX1" fmla="*/ 1509994 w 3137114"/>
              <a:gd name="connsiteY1" fmla="*/ 70809 h 1471799"/>
              <a:gd name="connsiteX2" fmla="*/ 2868173 w 3137114"/>
              <a:gd name="connsiteY2" fmla="*/ 0 h 1471799"/>
              <a:gd name="connsiteX3" fmla="*/ 3137114 w 3137114"/>
              <a:gd name="connsiteY3" fmla="*/ 1352420 h 1471799"/>
              <a:gd name="connsiteX4" fmla="*/ 0 w 3137114"/>
              <a:gd name="connsiteY4" fmla="*/ 1446550 h 1471799"/>
              <a:gd name="connsiteX5" fmla="*/ 147918 w 3137114"/>
              <a:gd name="connsiteY5" fmla="*/ 53788 h 1471799"/>
              <a:gd name="connsiteX0" fmla="*/ 147918 w 3137114"/>
              <a:gd name="connsiteY0" fmla="*/ 53788 h 1471799"/>
              <a:gd name="connsiteX1" fmla="*/ 1509994 w 3137114"/>
              <a:gd name="connsiteY1" fmla="*/ 70809 h 1471799"/>
              <a:gd name="connsiteX2" fmla="*/ 2868173 w 3137114"/>
              <a:gd name="connsiteY2" fmla="*/ 0 h 1471799"/>
              <a:gd name="connsiteX3" fmla="*/ 3137114 w 3137114"/>
              <a:gd name="connsiteY3" fmla="*/ 1352420 h 1471799"/>
              <a:gd name="connsiteX4" fmla="*/ 0 w 3137114"/>
              <a:gd name="connsiteY4" fmla="*/ 1446550 h 1471799"/>
              <a:gd name="connsiteX5" fmla="*/ 147918 w 3137114"/>
              <a:gd name="connsiteY5" fmla="*/ 53788 h 1471799"/>
              <a:gd name="connsiteX0" fmla="*/ 147918 w 3137114"/>
              <a:gd name="connsiteY0" fmla="*/ 53788 h 1535721"/>
              <a:gd name="connsiteX1" fmla="*/ 1509994 w 3137114"/>
              <a:gd name="connsiteY1" fmla="*/ 70809 h 1535721"/>
              <a:gd name="connsiteX2" fmla="*/ 2868173 w 3137114"/>
              <a:gd name="connsiteY2" fmla="*/ 0 h 1535721"/>
              <a:gd name="connsiteX3" fmla="*/ 3137114 w 3137114"/>
              <a:gd name="connsiteY3" fmla="*/ 1352420 h 1535721"/>
              <a:gd name="connsiteX4" fmla="*/ 1012452 w 3137114"/>
              <a:gd name="connsiteY4" fmla="*/ 1361726 h 1535721"/>
              <a:gd name="connsiteX5" fmla="*/ 0 w 3137114"/>
              <a:gd name="connsiteY5" fmla="*/ 1446550 h 1535721"/>
              <a:gd name="connsiteX6" fmla="*/ 147918 w 3137114"/>
              <a:gd name="connsiteY6" fmla="*/ 53788 h 1535721"/>
              <a:gd name="connsiteX0" fmla="*/ 164622 w 3153818"/>
              <a:gd name="connsiteY0" fmla="*/ 53788 h 1509352"/>
              <a:gd name="connsiteX1" fmla="*/ 1526698 w 3153818"/>
              <a:gd name="connsiteY1" fmla="*/ 70809 h 1509352"/>
              <a:gd name="connsiteX2" fmla="*/ 2884877 w 3153818"/>
              <a:gd name="connsiteY2" fmla="*/ 0 h 1509352"/>
              <a:gd name="connsiteX3" fmla="*/ 3153818 w 3153818"/>
              <a:gd name="connsiteY3" fmla="*/ 1352420 h 1509352"/>
              <a:gd name="connsiteX4" fmla="*/ 1029156 w 3153818"/>
              <a:gd name="connsiteY4" fmla="*/ 1361726 h 1509352"/>
              <a:gd name="connsiteX5" fmla="*/ 16704 w 3153818"/>
              <a:gd name="connsiteY5" fmla="*/ 1446550 h 1509352"/>
              <a:gd name="connsiteX6" fmla="*/ 7179 w 3153818"/>
              <a:gd name="connsiteY6" fmla="*/ 339750 h 1509352"/>
              <a:gd name="connsiteX7" fmla="*/ 164622 w 3153818"/>
              <a:gd name="connsiteY7" fmla="*/ 53788 h 1509352"/>
              <a:gd name="connsiteX0" fmla="*/ 164622 w 3153818"/>
              <a:gd name="connsiteY0" fmla="*/ 53788 h 1509352"/>
              <a:gd name="connsiteX1" fmla="*/ 1217415 w 3153818"/>
              <a:gd name="connsiteY1" fmla="*/ 164938 h 1509352"/>
              <a:gd name="connsiteX2" fmla="*/ 1526698 w 3153818"/>
              <a:gd name="connsiteY2" fmla="*/ 70809 h 1509352"/>
              <a:gd name="connsiteX3" fmla="*/ 2884877 w 3153818"/>
              <a:gd name="connsiteY3" fmla="*/ 0 h 1509352"/>
              <a:gd name="connsiteX4" fmla="*/ 3153818 w 3153818"/>
              <a:gd name="connsiteY4" fmla="*/ 1352420 h 1509352"/>
              <a:gd name="connsiteX5" fmla="*/ 1029156 w 3153818"/>
              <a:gd name="connsiteY5" fmla="*/ 1361726 h 1509352"/>
              <a:gd name="connsiteX6" fmla="*/ 16704 w 3153818"/>
              <a:gd name="connsiteY6" fmla="*/ 1446550 h 1509352"/>
              <a:gd name="connsiteX7" fmla="*/ 7179 w 3153818"/>
              <a:gd name="connsiteY7" fmla="*/ 339750 h 1509352"/>
              <a:gd name="connsiteX8" fmla="*/ 164622 w 3153818"/>
              <a:gd name="connsiteY8" fmla="*/ 53788 h 1509352"/>
              <a:gd name="connsiteX0" fmla="*/ 164622 w 3153818"/>
              <a:gd name="connsiteY0" fmla="*/ 53788 h 1509352"/>
              <a:gd name="connsiteX1" fmla="*/ 1217415 w 3153818"/>
              <a:gd name="connsiteY1" fmla="*/ 164938 h 1509352"/>
              <a:gd name="connsiteX2" fmla="*/ 1526698 w 3153818"/>
              <a:gd name="connsiteY2" fmla="*/ 70809 h 1509352"/>
              <a:gd name="connsiteX3" fmla="*/ 2441097 w 3153818"/>
              <a:gd name="connsiteY3" fmla="*/ 124597 h 1509352"/>
              <a:gd name="connsiteX4" fmla="*/ 2884877 w 3153818"/>
              <a:gd name="connsiteY4" fmla="*/ 0 h 1509352"/>
              <a:gd name="connsiteX5" fmla="*/ 3153818 w 3153818"/>
              <a:gd name="connsiteY5" fmla="*/ 1352420 h 1509352"/>
              <a:gd name="connsiteX6" fmla="*/ 1029156 w 3153818"/>
              <a:gd name="connsiteY6" fmla="*/ 1361726 h 1509352"/>
              <a:gd name="connsiteX7" fmla="*/ 16704 w 3153818"/>
              <a:gd name="connsiteY7" fmla="*/ 1446550 h 1509352"/>
              <a:gd name="connsiteX8" fmla="*/ 7179 w 3153818"/>
              <a:gd name="connsiteY8" fmla="*/ 339750 h 1509352"/>
              <a:gd name="connsiteX9" fmla="*/ 164622 w 3153818"/>
              <a:gd name="connsiteY9" fmla="*/ 53788 h 1509352"/>
              <a:gd name="connsiteX0" fmla="*/ 164622 w 3283297"/>
              <a:gd name="connsiteY0" fmla="*/ 53788 h 1509352"/>
              <a:gd name="connsiteX1" fmla="*/ 1217415 w 3283297"/>
              <a:gd name="connsiteY1" fmla="*/ 164938 h 1509352"/>
              <a:gd name="connsiteX2" fmla="*/ 1526698 w 3283297"/>
              <a:gd name="connsiteY2" fmla="*/ 70809 h 1509352"/>
              <a:gd name="connsiteX3" fmla="*/ 2441097 w 3283297"/>
              <a:gd name="connsiteY3" fmla="*/ 124597 h 1509352"/>
              <a:gd name="connsiteX4" fmla="*/ 2884877 w 3283297"/>
              <a:gd name="connsiteY4" fmla="*/ 0 h 1509352"/>
              <a:gd name="connsiteX5" fmla="*/ 3059662 w 3283297"/>
              <a:gd name="connsiteY5" fmla="*/ 380091 h 1509352"/>
              <a:gd name="connsiteX6" fmla="*/ 3153818 w 3283297"/>
              <a:gd name="connsiteY6" fmla="*/ 1352420 h 1509352"/>
              <a:gd name="connsiteX7" fmla="*/ 1029156 w 3283297"/>
              <a:gd name="connsiteY7" fmla="*/ 1361726 h 1509352"/>
              <a:gd name="connsiteX8" fmla="*/ 16704 w 3283297"/>
              <a:gd name="connsiteY8" fmla="*/ 1446550 h 1509352"/>
              <a:gd name="connsiteX9" fmla="*/ 7179 w 3283297"/>
              <a:gd name="connsiteY9" fmla="*/ 339750 h 1509352"/>
              <a:gd name="connsiteX10" fmla="*/ 164622 w 3283297"/>
              <a:gd name="connsiteY10" fmla="*/ 53788 h 150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83297" h="1509352">
                <a:moveTo>
                  <a:pt x="164622" y="53788"/>
                </a:moveTo>
                <a:cubicBezTo>
                  <a:pt x="281163" y="2241"/>
                  <a:pt x="990402" y="162101"/>
                  <a:pt x="1217415" y="164938"/>
                </a:cubicBezTo>
                <a:cubicBezTo>
                  <a:pt x="1444428" y="167775"/>
                  <a:pt x="1324992" y="95462"/>
                  <a:pt x="1526698" y="70809"/>
                </a:cubicBezTo>
                <a:cubicBezTo>
                  <a:pt x="1827015" y="52879"/>
                  <a:pt x="2140780" y="142527"/>
                  <a:pt x="2441097" y="124597"/>
                </a:cubicBezTo>
                <a:lnTo>
                  <a:pt x="2884877" y="0"/>
                </a:lnTo>
                <a:cubicBezTo>
                  <a:pt x="2970042" y="42582"/>
                  <a:pt x="3014839" y="154688"/>
                  <a:pt x="3059662" y="380091"/>
                </a:cubicBezTo>
                <a:cubicBezTo>
                  <a:pt x="3104486" y="605494"/>
                  <a:pt x="3474306" y="1188814"/>
                  <a:pt x="3153818" y="1352420"/>
                </a:cubicBezTo>
                <a:cubicBezTo>
                  <a:pt x="2846772" y="1597304"/>
                  <a:pt x="1552008" y="1346038"/>
                  <a:pt x="1029156" y="1361726"/>
                </a:cubicBezTo>
                <a:cubicBezTo>
                  <a:pt x="506304" y="1377414"/>
                  <a:pt x="171345" y="1621362"/>
                  <a:pt x="16704" y="1446550"/>
                </a:cubicBezTo>
                <a:cubicBezTo>
                  <a:pt x="44906" y="1068652"/>
                  <a:pt x="-21023" y="717648"/>
                  <a:pt x="7179" y="339750"/>
                </a:cubicBezTo>
                <a:lnTo>
                  <a:pt x="164622" y="53788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lIns="360000" rtlCol="0">
            <a:spAutoFit/>
          </a:bodyPr>
          <a:lstStyle/>
          <a:p>
            <a:r>
              <a:rPr lang="en-GB" sz="6600" b="1" dirty="0" err="1" smtClean="0">
                <a:ln w="22225">
                  <a:solidFill>
                    <a:schemeClr val="tx1"/>
                  </a:solidFill>
                </a:ln>
                <a:solidFill>
                  <a:srgbClr val="C00000"/>
                </a:solidFill>
                <a:latin typeface="UVN Bui Doi" panose="03060902040502090204" pitchFamily="66" charset="0"/>
              </a:rPr>
              <a:t>Trò</a:t>
            </a:r>
            <a:r>
              <a:rPr lang="en-GB" sz="6600" b="1" dirty="0" smtClean="0">
                <a:ln w="22225">
                  <a:solidFill>
                    <a:schemeClr val="tx1"/>
                  </a:solidFill>
                </a:ln>
                <a:solidFill>
                  <a:srgbClr val="C00000"/>
                </a:solidFill>
                <a:latin typeface="UVN Bui Doi" panose="03060902040502090204" pitchFamily="66" charset="0"/>
              </a:rPr>
              <a:t> </a:t>
            </a:r>
            <a:r>
              <a:rPr lang="en-GB" sz="6600" b="1" dirty="0" err="1" smtClean="0">
                <a:ln w="22225">
                  <a:solidFill>
                    <a:schemeClr val="tx1"/>
                  </a:solidFill>
                </a:ln>
                <a:solidFill>
                  <a:srgbClr val="C00000"/>
                </a:solidFill>
                <a:latin typeface="UVN Bui Doi" panose="03060902040502090204" pitchFamily="66" charset="0"/>
              </a:rPr>
              <a:t>chơi</a:t>
            </a:r>
            <a:r>
              <a:rPr lang="en-GB" sz="6600" b="1" dirty="0" smtClean="0">
                <a:ln w="22225">
                  <a:solidFill>
                    <a:schemeClr val="tx1"/>
                  </a:solidFill>
                </a:ln>
                <a:solidFill>
                  <a:srgbClr val="C00000"/>
                </a:solidFill>
                <a:latin typeface="UVN Bui Doi" panose="03060902040502090204" pitchFamily="66" charset="0"/>
              </a:rPr>
              <a:t>:</a:t>
            </a:r>
            <a:endParaRPr lang="en-GB" sz="6600" b="1" dirty="0">
              <a:ln w="22225">
                <a:solidFill>
                  <a:schemeClr val="tx1"/>
                </a:solidFill>
              </a:ln>
              <a:solidFill>
                <a:srgbClr val="C00000"/>
              </a:solidFill>
              <a:latin typeface="UVN Bui Doi" panose="0306090204050209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56810" y="149416"/>
            <a:ext cx="6665494" cy="1938992"/>
            <a:chOff x="3356810" y="541421"/>
            <a:chExt cx="6665494" cy="1938992"/>
          </a:xfrm>
        </p:grpSpPr>
        <p:sp>
          <p:nvSpPr>
            <p:cNvPr id="6" name="TextBox 5"/>
            <p:cNvSpPr txBox="1"/>
            <p:nvPr/>
          </p:nvSpPr>
          <p:spPr>
            <a:xfrm>
              <a:off x="3356811" y="541421"/>
              <a:ext cx="66654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 smtClean="0">
                  <a:ln w="254000">
                    <a:solidFill>
                      <a:schemeClr val="tx1"/>
                    </a:solidFill>
                  </a:ln>
                  <a:solidFill>
                    <a:srgbClr val="7F6895"/>
                  </a:solidFill>
                  <a:latin typeface="UTM Cookies" panose="02040603050506020204" pitchFamily="18" charset="0"/>
                </a:rPr>
                <a:t>NHỮNG DẤU CÂU NGỘ NGHĨNH</a:t>
              </a:r>
              <a:endParaRPr lang="en-GB" sz="6000" dirty="0">
                <a:ln w="254000">
                  <a:solidFill>
                    <a:schemeClr val="tx1"/>
                  </a:solidFill>
                </a:ln>
                <a:solidFill>
                  <a:srgbClr val="7F6895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6810" y="541421"/>
              <a:ext cx="66654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 smtClean="0">
                  <a:ln w="19050">
                    <a:solidFill>
                      <a:schemeClr val="bg1"/>
                    </a:solidFill>
                  </a:ln>
                  <a:solidFill>
                    <a:srgbClr val="7F6895"/>
                  </a:solidFill>
                  <a:latin typeface="UTM Cookies" panose="02040603050506020204" pitchFamily="18" charset="0"/>
                </a:rPr>
                <a:t>NHỮNG DẤU CÂU NGỘ NGHĨNH</a:t>
              </a:r>
              <a:endParaRPr lang="en-GB" sz="6000" dirty="0">
                <a:ln w="19050">
                  <a:solidFill>
                    <a:schemeClr val="bg1"/>
                  </a:solidFill>
                </a:ln>
                <a:solidFill>
                  <a:srgbClr val="7F6895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26600" t="39317" r="46733" b="29743"/>
          <a:stretch/>
        </p:blipFill>
        <p:spPr>
          <a:xfrm>
            <a:off x="1200470" y="3631357"/>
            <a:ext cx="1620254" cy="2037347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29592" t="42523" r="46462" b="38125"/>
          <a:stretch/>
        </p:blipFill>
        <p:spPr>
          <a:xfrm>
            <a:off x="3622830" y="4026599"/>
            <a:ext cx="1411705" cy="123524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3733" t="20407" r="36285" b="38125"/>
          <a:stretch/>
        </p:blipFill>
        <p:spPr>
          <a:xfrm>
            <a:off x="5614734" y="2971449"/>
            <a:ext cx="1507959" cy="2646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198" y="3114159"/>
            <a:ext cx="4633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3200" dirty="0" smtClean="0">
                <a:solidFill>
                  <a:srgbClr val="7F689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GB" sz="3200" dirty="0">
              <a:solidFill>
                <a:srgbClr val="7F689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27" y="-559213"/>
            <a:ext cx="3033489" cy="30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2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2104" y="366240"/>
            <a:ext cx="9873371" cy="2152371"/>
            <a:chOff x="802104" y="366240"/>
            <a:chExt cx="9873371" cy="21523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81" b="33010" l="39294" r="723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13" t="13251" r="27275" b="64445"/>
            <a:stretch/>
          </p:blipFill>
          <p:spPr>
            <a:xfrm>
              <a:off x="802104" y="366240"/>
              <a:ext cx="9873371" cy="2152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55495" y="679607"/>
              <a:ext cx="7074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câu a"/>
          <p:cNvGrpSpPr/>
          <p:nvPr/>
        </p:nvGrpSpPr>
        <p:grpSpPr>
          <a:xfrm>
            <a:off x="1620252" y="2348500"/>
            <a:ext cx="8382000" cy="1446550"/>
            <a:chOff x="1620252" y="2348500"/>
            <a:chExt cx="8382000" cy="1446550"/>
          </a:xfrm>
        </p:grpSpPr>
        <p:sp>
          <p:nvSpPr>
            <p:cNvPr id="4" name="Rectangle 3"/>
            <p:cNvSpPr/>
            <p:nvPr/>
          </p:nvSpPr>
          <p:spPr>
            <a:xfrm>
              <a:off x="2045368" y="2518611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0252" y="2348500"/>
              <a:ext cx="8502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latin typeface="SVN-Poky's" panose="020B0606040200020203" pitchFamily="34" charset="0"/>
                </a:rPr>
                <a:t>A</a:t>
              </a:r>
              <a:endParaRPr lang="en-GB" sz="8800" dirty="0">
                <a:latin typeface="SVN-Poky's" panose="020B0606040200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50695" y="2687054"/>
              <a:ext cx="7158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Dùng </a:t>
              </a: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để giới thiệu</a:t>
              </a:r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kể </a:t>
              </a: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tả,... 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câu b"/>
          <p:cNvGrpSpPr/>
          <p:nvPr/>
        </p:nvGrpSpPr>
        <p:grpSpPr>
          <a:xfrm>
            <a:off x="1620252" y="3795050"/>
            <a:ext cx="8382000" cy="1446550"/>
            <a:chOff x="1620252" y="3795050"/>
            <a:chExt cx="8382000" cy="1446550"/>
          </a:xfrm>
        </p:grpSpPr>
        <p:sp>
          <p:nvSpPr>
            <p:cNvPr id="14" name="Rectangle 13"/>
            <p:cNvSpPr/>
            <p:nvPr/>
          </p:nvSpPr>
          <p:spPr>
            <a:xfrm>
              <a:off x="2045368" y="3916457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0252" y="3795050"/>
              <a:ext cx="8502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>
                  <a:latin typeface="SVN-Poky's" panose="020B0606040200020203" pitchFamily="34" charset="0"/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44405" y="4054360"/>
              <a:ext cx="7158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Dùng </a:t>
              </a: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câu c"/>
          <p:cNvGrpSpPr/>
          <p:nvPr/>
        </p:nvGrpSpPr>
        <p:grpSpPr>
          <a:xfrm>
            <a:off x="1620252" y="5102739"/>
            <a:ext cx="8382000" cy="1446550"/>
            <a:chOff x="1620252" y="5102739"/>
            <a:chExt cx="8382000" cy="1446550"/>
          </a:xfrm>
        </p:grpSpPr>
        <p:sp>
          <p:nvSpPr>
            <p:cNvPr id="15" name="Rectangle 14"/>
            <p:cNvSpPr/>
            <p:nvPr/>
          </p:nvSpPr>
          <p:spPr>
            <a:xfrm>
              <a:off x="2045368" y="5314303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0252" y="5102739"/>
              <a:ext cx="8502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>
                  <a:latin typeface="SVN-Poky's" panose="020B0606040200020203" pitchFamily="34" charset="0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56973" y="5441293"/>
              <a:ext cx="7158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Dùng </a:t>
              </a: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bộc lộ cảm xúc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2094" y="3583161"/>
            <a:ext cx="1853540" cy="1853540"/>
          </a:xfrm>
          <a:prstGeom prst="rect">
            <a:avLst/>
          </a:prstGeom>
        </p:spPr>
      </p:pic>
      <p:pic>
        <p:nvPicPr>
          <p:cNvPr id="34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2010" y="2147014"/>
            <a:ext cx="1689605" cy="1694985"/>
          </a:xfrm>
          <a:prstGeom prst="rect">
            <a:avLst/>
          </a:prstGeom>
        </p:spPr>
      </p:pic>
      <p:pic>
        <p:nvPicPr>
          <p:cNvPr id="35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0042" y="4906549"/>
            <a:ext cx="1853540" cy="1853540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641" y="-815887"/>
            <a:ext cx="3033489" cy="30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9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02104" y="366240"/>
            <a:ext cx="9873371" cy="2152371"/>
            <a:chOff x="802104" y="366240"/>
            <a:chExt cx="9873371" cy="21523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81" b="33010" l="39294" r="723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13" t="13251" r="27275" b="64445"/>
            <a:stretch/>
          </p:blipFill>
          <p:spPr>
            <a:xfrm>
              <a:off x="802104" y="366240"/>
              <a:ext cx="9873371" cy="2152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55495" y="679607"/>
              <a:ext cx="7074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câu a"/>
          <p:cNvGrpSpPr/>
          <p:nvPr/>
        </p:nvGrpSpPr>
        <p:grpSpPr>
          <a:xfrm>
            <a:off x="1620252" y="5110044"/>
            <a:ext cx="10319085" cy="1569660"/>
            <a:chOff x="1620252" y="2348500"/>
            <a:chExt cx="10319085" cy="1569660"/>
          </a:xfrm>
        </p:grpSpPr>
        <p:sp>
          <p:nvSpPr>
            <p:cNvPr id="4" name="Rectangle 3"/>
            <p:cNvSpPr/>
            <p:nvPr/>
          </p:nvSpPr>
          <p:spPr>
            <a:xfrm>
              <a:off x="2045368" y="2518611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0252" y="2348500"/>
              <a:ext cx="850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 smtClean="0">
                  <a:latin typeface="SVN-Poky's" panose="020B0606040200020203" pitchFamily="34" charset="0"/>
                </a:rPr>
                <a:t>C</a:t>
              </a:r>
              <a:endParaRPr lang="en-GB" sz="9600" dirty="0">
                <a:latin typeface="SVN-Poky's" panose="020B0606040200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547" y="2717993"/>
              <a:ext cx="7158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Dấu chấm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câu b"/>
          <p:cNvGrpSpPr/>
          <p:nvPr/>
        </p:nvGrpSpPr>
        <p:grpSpPr>
          <a:xfrm>
            <a:off x="1592179" y="3715178"/>
            <a:ext cx="10571748" cy="1569660"/>
            <a:chOff x="1620252" y="3795050"/>
            <a:chExt cx="10571748" cy="1569660"/>
          </a:xfrm>
        </p:grpSpPr>
        <p:sp>
          <p:nvSpPr>
            <p:cNvPr id="14" name="Rectangle 13"/>
            <p:cNvSpPr/>
            <p:nvPr/>
          </p:nvSpPr>
          <p:spPr>
            <a:xfrm>
              <a:off x="2045368" y="3916457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0252" y="3795050"/>
              <a:ext cx="850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latin typeface="SVN-Poky's" panose="020B0606040200020203" pitchFamily="34" charset="0"/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33210" y="4070614"/>
              <a:ext cx="7158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Dấu hỏi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câu c"/>
          <p:cNvGrpSpPr/>
          <p:nvPr/>
        </p:nvGrpSpPr>
        <p:grpSpPr>
          <a:xfrm>
            <a:off x="1592179" y="2141813"/>
            <a:ext cx="9647674" cy="1569660"/>
            <a:chOff x="1620252" y="5102739"/>
            <a:chExt cx="9647674" cy="1569660"/>
          </a:xfrm>
        </p:grpSpPr>
        <p:sp>
          <p:nvSpPr>
            <p:cNvPr id="15" name="Rectangle 14"/>
            <p:cNvSpPr/>
            <p:nvPr/>
          </p:nvSpPr>
          <p:spPr>
            <a:xfrm>
              <a:off x="2045368" y="5314303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0252" y="5102739"/>
              <a:ext cx="850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 smtClean="0">
                  <a:latin typeface="SVN-Poky's" panose="020B0606040200020203" pitchFamily="34" charset="0"/>
                </a:rPr>
                <a:t>A</a:t>
              </a:r>
              <a:endParaRPr lang="en-GB" sz="9600" dirty="0">
                <a:latin typeface="SVN-Poky's" panose="020B060604020002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09136" y="5441164"/>
              <a:ext cx="7158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Dấu chấm than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2094" y="3583161"/>
            <a:ext cx="1853540" cy="1853540"/>
          </a:xfrm>
          <a:prstGeom prst="rect">
            <a:avLst/>
          </a:prstGeom>
        </p:spPr>
      </p:pic>
      <p:pic>
        <p:nvPicPr>
          <p:cNvPr id="34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7449" y="4997256"/>
            <a:ext cx="1689605" cy="1694985"/>
          </a:xfrm>
          <a:prstGeom prst="rect">
            <a:avLst/>
          </a:prstGeom>
        </p:spPr>
      </p:pic>
      <p:pic>
        <p:nvPicPr>
          <p:cNvPr id="35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9395" y="1968967"/>
            <a:ext cx="1853540" cy="1853540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641" y="-815887"/>
            <a:ext cx="3033489" cy="30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02104" y="366240"/>
            <a:ext cx="9873371" cy="2152371"/>
            <a:chOff x="802104" y="366240"/>
            <a:chExt cx="9873371" cy="21523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81" b="33010" l="39294" r="723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13" t="13251" r="27275" b="64445"/>
            <a:stretch/>
          </p:blipFill>
          <p:spPr>
            <a:xfrm>
              <a:off x="802104" y="366240"/>
              <a:ext cx="9873371" cy="2152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55495" y="679607"/>
              <a:ext cx="7074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câu a"/>
          <p:cNvGrpSpPr/>
          <p:nvPr/>
        </p:nvGrpSpPr>
        <p:grpSpPr>
          <a:xfrm>
            <a:off x="1620252" y="3606269"/>
            <a:ext cx="8382000" cy="1446550"/>
            <a:chOff x="1620252" y="2348500"/>
            <a:chExt cx="8382000" cy="1446550"/>
          </a:xfrm>
        </p:grpSpPr>
        <p:sp>
          <p:nvSpPr>
            <p:cNvPr id="4" name="Rectangle 3"/>
            <p:cNvSpPr/>
            <p:nvPr/>
          </p:nvSpPr>
          <p:spPr>
            <a:xfrm>
              <a:off x="2045368" y="2518611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0252" y="2348500"/>
              <a:ext cx="8502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latin typeface="SVN-Poky's" panose="020B0606040200020203" pitchFamily="34" charset="0"/>
                </a:rPr>
                <a:t>B</a:t>
              </a:r>
              <a:endParaRPr lang="en-GB" sz="8800" dirty="0">
                <a:latin typeface="SVN-Poky's" panose="020B0606040200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50695" y="2687054"/>
              <a:ext cx="7158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Dùng để bộc lộ cảm xúc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câu b"/>
          <p:cNvGrpSpPr/>
          <p:nvPr/>
        </p:nvGrpSpPr>
        <p:grpSpPr>
          <a:xfrm>
            <a:off x="1564105" y="2239672"/>
            <a:ext cx="8382000" cy="1446550"/>
            <a:chOff x="1620252" y="3795050"/>
            <a:chExt cx="8382000" cy="1446550"/>
          </a:xfrm>
        </p:grpSpPr>
        <p:sp>
          <p:nvSpPr>
            <p:cNvPr id="14" name="Rectangle 13"/>
            <p:cNvSpPr/>
            <p:nvPr/>
          </p:nvSpPr>
          <p:spPr>
            <a:xfrm>
              <a:off x="2045368" y="3916457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0252" y="3795050"/>
              <a:ext cx="8502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latin typeface="SVN-Poky's" panose="020B0606040200020203" pitchFamily="34" charset="0"/>
                </a:rPr>
                <a:t>A</a:t>
              </a:r>
              <a:endParaRPr lang="en-GB" sz="8800" dirty="0">
                <a:latin typeface="SVN-Poky's" panose="020B060604020002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44405" y="4054360"/>
              <a:ext cx="7158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Dùng </a:t>
              </a: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câu c"/>
          <p:cNvGrpSpPr/>
          <p:nvPr/>
        </p:nvGrpSpPr>
        <p:grpSpPr>
          <a:xfrm>
            <a:off x="1620252" y="5102739"/>
            <a:ext cx="8382000" cy="1446550"/>
            <a:chOff x="1620252" y="5102739"/>
            <a:chExt cx="8382000" cy="1446550"/>
          </a:xfrm>
        </p:grpSpPr>
        <p:sp>
          <p:nvSpPr>
            <p:cNvPr id="15" name="Rectangle 14"/>
            <p:cNvSpPr/>
            <p:nvPr/>
          </p:nvSpPr>
          <p:spPr>
            <a:xfrm>
              <a:off x="2045368" y="5314303"/>
              <a:ext cx="7956884" cy="1155032"/>
            </a:xfrm>
            <a:prstGeom prst="rect">
              <a:avLst/>
            </a:prstGeom>
            <a:solidFill>
              <a:srgbClr val="EC7F97"/>
            </a:solidFill>
            <a:ln>
              <a:solidFill>
                <a:srgbClr val="EC7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20252" y="5102739"/>
              <a:ext cx="8502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>
                  <a:latin typeface="SVN-Poky's" panose="020B0606040200020203" pitchFamily="34" charset="0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56973" y="5441293"/>
              <a:ext cx="71587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Dùng để giới thiệu, kể , tả,...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5947" y="1995141"/>
            <a:ext cx="1853540" cy="1853540"/>
          </a:xfrm>
          <a:prstGeom prst="rect">
            <a:avLst/>
          </a:prstGeom>
        </p:spPr>
      </p:pic>
      <p:pic>
        <p:nvPicPr>
          <p:cNvPr id="34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2009" y="3539364"/>
            <a:ext cx="1689605" cy="1694985"/>
          </a:xfrm>
          <a:prstGeom prst="rect">
            <a:avLst/>
          </a:prstGeom>
        </p:spPr>
      </p:pic>
      <p:pic>
        <p:nvPicPr>
          <p:cNvPr id="35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0042" y="4906549"/>
            <a:ext cx="1853540" cy="1853540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641" y="-815887"/>
            <a:ext cx="3033489" cy="30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1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416" y="0"/>
            <a:ext cx="6870787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5243" y="1444932"/>
            <a:ext cx="989797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</a:t>
            </a:r>
            <a:r>
              <a:rPr lang="nl-NL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giới thiệu bản </a:t>
            </a: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GB" sz="3200" dirty="0">
              <a:solidFill>
                <a:srgbClr val="5E4D6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nl-NL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thức nâng cao tính cẩn thận.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5E4D6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</a:t>
            </a:r>
            <a:r>
              <a:rPr lang="nl-NL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theo yêu cầu.</a:t>
            </a:r>
            <a:endParaRPr lang="en-GB" sz="3200" dirty="0" smtClean="0">
              <a:solidFill>
                <a:srgbClr val="5E4D6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</a:t>
            </a:r>
            <a:r>
              <a:rPr lang="nl-NL" sz="3200" dirty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 năng lực ngôn ngữ</a:t>
            </a: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nl-NL" sz="3200" dirty="0" smtClean="0">
                <a:solidFill>
                  <a:srgbClr val="5E4D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triển các phẩm chất yêu nước, nhân ái, chăm chỉ, trách nhiệm</a:t>
            </a:r>
            <a:endParaRPr lang="en-GB" sz="3200" dirty="0">
              <a:solidFill>
                <a:srgbClr val="5E4D6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812" y="637847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737</Words>
  <Application>Microsoft Office PowerPoint</Application>
  <PresentationFormat>Widescreen</PresentationFormat>
  <Paragraphs>89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#9Slide07 IcielBC Cubano Normal</vt:lpstr>
      <vt:lpstr>UTM Avo</vt:lpstr>
      <vt:lpstr>#9Slide07 HoneyCream</vt:lpstr>
      <vt:lpstr>Calibri Light</vt:lpstr>
      <vt:lpstr>#9Slide07 IcielPony</vt:lpstr>
      <vt:lpstr>SVN-Poky's</vt:lpstr>
      <vt:lpstr>Times New Roman</vt:lpstr>
      <vt:lpstr>Calibri</vt:lpstr>
      <vt:lpstr>UVN Bui Doi</vt:lpstr>
      <vt:lpstr>Arial</vt:lpstr>
      <vt:lpstr>#9Slide05 Bodega Script</vt:lpstr>
      <vt:lpstr>Cambria</vt:lpstr>
      <vt:lpstr>UTM Cookies</vt:lpstr>
      <vt:lpstr>SVN-Dancing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2TA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2TA</dc:subject>
  <dc:creator>Mang Non</dc:creator>
  <cp:keywords>2TA</cp:keywords>
  <dc:description>2TA</dc:description>
  <cp:lastModifiedBy>admin</cp:lastModifiedBy>
  <cp:revision>2TA</cp:revision>
  <dcterms:created xsi:type="dcterms:W3CDTF">2022-09-20T12:02:41Z</dcterms:created>
  <dcterms:modified xsi:type="dcterms:W3CDTF">2022-09-25T16:17:29Z</dcterms:modified>
  <cp:category>2TA</cp:category>
  <cp:version>2TA</cp:version>
</cp:coreProperties>
</file>