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5" r:id="rId2"/>
  </p:sldMasterIdLst>
  <p:notesMasterIdLst>
    <p:notesMasterId r:id="rId19"/>
  </p:notesMasterIdLst>
  <p:sldIdLst>
    <p:sldId id="256" r:id="rId3"/>
    <p:sldId id="520" r:id="rId4"/>
    <p:sldId id="266" r:id="rId5"/>
    <p:sldId id="519" r:id="rId6"/>
    <p:sldId id="257" r:id="rId7"/>
    <p:sldId id="258" r:id="rId8"/>
    <p:sldId id="259" r:id="rId9"/>
    <p:sldId id="261" r:id="rId10"/>
    <p:sldId id="262" r:id="rId11"/>
    <p:sldId id="263" r:id="rId12"/>
    <p:sldId id="515" r:id="rId13"/>
    <p:sldId id="516" r:id="rId14"/>
    <p:sldId id="517" r:id="rId15"/>
    <p:sldId id="518" r:id="rId16"/>
    <p:sldId id="375" r:id="rId17"/>
    <p:sldId id="51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17" autoAdjust="0"/>
    <p:restoredTop sz="88015" autoAdjust="0"/>
  </p:normalViewPr>
  <p:slideViewPr>
    <p:cSldViewPr snapToGrid="0">
      <p:cViewPr varScale="1">
        <p:scale>
          <a:sx n="77" d="100"/>
          <a:sy n="77" d="100"/>
        </p:scale>
        <p:origin x="78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1-11-19T02:47:45.72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17339 10971 0,'18'0'203,"-36"0"-172,-17 0-15,17 0 0,-35-17-1,36 17-15,-1 0 16,0 0-1,1 0 1,-1 0-16,0-18 16,1 18-1,-1 0-15,0 0 32,1-18-32,-1 18 15,-17-17-15,17 17 16,1 0-1,-19 0-15,19 0 16,-36-18-16,35 18 0,0 0 16,-70 0-1,71 0-15,-19 0 16,19 0-16,-36 0 16,35-17-1,-17-1-15,-18 18 16,0-18-16,0 18 15,-35 0 1,70 0-16,-17 0 16,-18 0-16,18 0 15,17 0 17,1 0 30,-1 0-62,0 0 16,-17 0 15,17 0-31,1 0 16,-1 0-1,0 0 1,1 0-1,-1 0-15,1 0 32,-1 0-32,0 0 15,-17 0 1,17 0 0,1 18-16,-1-18 15,0 0-15,-17 0 16,-18 18-1,0-1 1,36-17 0,-19 0-1,19 0 1,-1 0-16,0 0 16,1 0-1,-1 0 1,1 0-1,-1 18 1,-17-1 0,17-17-16,0 36 15,1-36-15,-1 0 16,0 0 0,-17 35 62,18-17-63,17-1 1,-36 36 0,36-35 15,0-1-31,0 1 15,0 0-15,-17 35 32,17-36-17,0 1 1,0 0 0,0-1 15,0 1-31,0 0 15,0-1 1,0 1-16,0-1 16,0 1-1,17 17 1,-17-17 0,0 0-16,18-1 15,0 19 1,17-19-16,-35 1 15,0-1-15,0 1 16,35 0-16,-35-1 16,0 19-16,18-36 15,-18 35-15,17 18 16,1-53-16,17 35 16,-35-17-1,0-1-15,36 19 16,-19-19-16,1-17 15,17 0-15,-17 18 16,17 0-16,-17-18 16,-1 0-16,1 17 15,17 19 1,-17-36-16,70 17 16,-53 1-16,54 17 15,16 0-15,-87-35 16,158 53-16,-140-53 15,17 18-15,88 0 16,-106-1-16,53-17 16,-70 0-16,35 35 15,35-35 1,-53 0-16,-17 0 0,-1 0 16,1 0-16,17 0 15,1 0-15,-19 0 16,1 0-16,53 0 15,17 0 1,-53 0-16,106 0 16,-123-17-16,17-1 15,36-17-15,-36 35 16,-18 0-16,1 0 16,0 0-16,17 0 15,-17 0-15,-1-18 16,1 1-16,17 17 15,1-18-15,-19 18 16,1-18 0,-1 18-16,1-17 0,53-36 15,-54 53 1,1 0-16,17-35 16,0 17-1,-17 18-15,0-35 0,-1 35 16,1 0-1,-18-18-15,35 0 16,-17 1 15,-18-1-15,18 0-16,-18 1 16,0-19-1,0 19-15,0-1 16,0 1-1,0-1-15,0 0 16,0 1 0,0-1-1,0 0-15,-18 1 0,0-1 16,1-17 0,-1-18-1,0 53-15,1-18 16,-1 1-1,0-1 1,1 0-16,17 1 16,-18 17-1,1-18-15,-1 18 16,-17-18 0,17 1-1,-17-1 16,17 1-31,0-1 16,1 18 0,-1-18-16,1 1 15,-19-1 1,19 0 15,-19 1 0,36-1-15,-17 18 0,-1-35-1,18 17-15,-18 18 16,18-18 0,0 1-1,-17-1 1,-1-35-1,0 53 1,18-17 0,0-1-1,-17 0 17,-1 18-17,18-17 95,-17 17-79,-1 0 16,0 0-32,1 0-15,-1 0 63,0 0 93,1 0-109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đám</a:t>
            </a:r>
            <a:r>
              <a:rPr lang="en-US" dirty="0"/>
              <a:t> </a:t>
            </a:r>
            <a:r>
              <a:rPr lang="en-US" dirty="0" err="1"/>
              <a:t>mây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ngữ</a:t>
            </a:r>
            <a:r>
              <a:rPr lang="en-US" dirty="0"/>
              <a:t> bay </a:t>
            </a:r>
            <a:r>
              <a:rPr lang="en-US" dirty="0" err="1"/>
              <a:t>vào</a:t>
            </a:r>
            <a:r>
              <a:rPr lang="en-US" dirty="0"/>
              <a:t> ô </a:t>
            </a:r>
            <a:r>
              <a:rPr lang="en-US" dirty="0" err="1"/>
              <a:t>thích</a:t>
            </a:r>
            <a:r>
              <a:rPr lang="en-US" dirty="0"/>
              <a:t> </a:t>
            </a:r>
            <a:r>
              <a:rPr lang="en-US" dirty="0" err="1"/>
              <a:t>hợp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6019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988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50429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5521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0158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799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7174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0226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0198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3047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6502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5485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0948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0938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8219D-55DF-45EB-B25E-1C948F6C6EA0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032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8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9.png"/><Relationship Id="rId11" Type="http://schemas.openxmlformats.org/officeDocument/2006/relationships/image" Target="../media/image47.gif"/><Relationship Id="rId5" Type="http://schemas.openxmlformats.org/officeDocument/2006/relationships/image" Target="../media/image32.png"/><Relationship Id="rId10" Type="http://schemas.microsoft.com/office/2007/relationships/hdphoto" Target="../media/hdphoto7.wdp"/><Relationship Id="rId4" Type="http://schemas.openxmlformats.org/officeDocument/2006/relationships/image" Target="../media/image28.jpeg"/><Relationship Id="rId9" Type="http://schemas.openxmlformats.org/officeDocument/2006/relationships/image" Target="../media/image44.png"/><Relationship Id="rId1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0.png"/><Relationship Id="rId12" Type="http://schemas.microsoft.com/office/2007/relationships/hdphoto" Target="../media/hdphoto14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11" Type="http://schemas.openxmlformats.org/officeDocument/2006/relationships/image" Target="../media/image52.png"/><Relationship Id="rId5" Type="http://schemas.openxmlformats.org/officeDocument/2006/relationships/image" Target="../media/image49.png"/><Relationship Id="rId10" Type="http://schemas.microsoft.com/office/2007/relationships/hdphoto" Target="../media/hdphoto13.wdp"/><Relationship Id="rId4" Type="http://schemas.microsoft.com/office/2007/relationships/hdphoto" Target="../media/hdphoto10.wdp"/><Relationship Id="rId9" Type="http://schemas.openxmlformats.org/officeDocument/2006/relationships/image" Target="../media/image51.png"/><Relationship Id="rId14" Type="http://schemas.microsoft.com/office/2007/relationships/hdphoto" Target="../media/hdphoto15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1.em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9.xml"/><Relationship Id="rId6" Type="http://schemas.openxmlformats.org/officeDocument/2006/relationships/customXml" Target="../ink/ink1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2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9.png"/><Relationship Id="rId11" Type="http://schemas.openxmlformats.org/officeDocument/2006/relationships/image" Target="../media/image21.png"/><Relationship Id="rId5" Type="http://schemas.openxmlformats.org/officeDocument/2006/relationships/image" Target="../media/image62.png"/><Relationship Id="rId10" Type="http://schemas.openxmlformats.org/officeDocument/2006/relationships/image" Target="../media/image20.png"/><Relationship Id="rId4" Type="http://schemas.openxmlformats.org/officeDocument/2006/relationships/image" Target="../media/image7.png"/><Relationship Id="rId9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3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4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9.png"/><Relationship Id="rId11" Type="http://schemas.microsoft.com/office/2007/relationships/hdphoto" Target="../media/hdphoto1.wdp"/><Relationship Id="rId5" Type="http://schemas.openxmlformats.org/officeDocument/2006/relationships/image" Target="../media/image32.png"/><Relationship Id="rId10" Type="http://schemas.openxmlformats.org/officeDocument/2006/relationships/image" Target="../media/image36.png"/><Relationship Id="rId4" Type="http://schemas.openxmlformats.org/officeDocument/2006/relationships/image" Target="../media/image28.jpeg"/><Relationship Id="rId9" Type="http://schemas.openxmlformats.org/officeDocument/2006/relationships/image" Target="../media/image35.png"/><Relationship Id="rId1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33.png"/><Relationship Id="rId12" Type="http://schemas.microsoft.com/office/2007/relationships/hdphoto" Target="../media/hdphoto3.wdp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9.png"/><Relationship Id="rId11" Type="http://schemas.openxmlformats.org/officeDocument/2006/relationships/image" Target="../media/image40.png"/><Relationship Id="rId5" Type="http://schemas.openxmlformats.org/officeDocument/2006/relationships/image" Target="../media/image32.png"/><Relationship Id="rId15" Type="http://schemas.openxmlformats.org/officeDocument/2006/relationships/image" Target="../media/image31.png"/><Relationship Id="rId10" Type="http://schemas.microsoft.com/office/2007/relationships/hdphoto" Target="../media/hdphoto2.wdp"/><Relationship Id="rId4" Type="http://schemas.openxmlformats.org/officeDocument/2006/relationships/image" Target="../media/image28.jpeg"/><Relationship Id="rId9" Type="http://schemas.openxmlformats.org/officeDocument/2006/relationships/image" Target="../media/image39.png"/><Relationship Id="rId14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33.png"/><Relationship Id="rId12" Type="http://schemas.microsoft.com/office/2007/relationships/hdphoto" Target="../media/hdphoto5.wdp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9.png"/><Relationship Id="rId11" Type="http://schemas.openxmlformats.org/officeDocument/2006/relationships/image" Target="../media/image42.png"/><Relationship Id="rId5" Type="http://schemas.openxmlformats.org/officeDocument/2006/relationships/image" Target="../media/image32.png"/><Relationship Id="rId15" Type="http://schemas.openxmlformats.org/officeDocument/2006/relationships/image" Target="../media/image31.png"/><Relationship Id="rId10" Type="http://schemas.microsoft.com/office/2007/relationships/hdphoto" Target="../media/hdphoto4.wdp"/><Relationship Id="rId4" Type="http://schemas.openxmlformats.org/officeDocument/2006/relationships/image" Target="../media/image28.jpeg"/><Relationship Id="rId9" Type="http://schemas.openxmlformats.org/officeDocument/2006/relationships/image" Target="../media/image41.png"/><Relationship Id="rId1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33.png"/><Relationship Id="rId12" Type="http://schemas.microsoft.com/office/2007/relationships/hdphoto" Target="../media/hdphoto7.wdp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9.png"/><Relationship Id="rId11" Type="http://schemas.openxmlformats.org/officeDocument/2006/relationships/image" Target="../media/image44.png"/><Relationship Id="rId5" Type="http://schemas.openxmlformats.org/officeDocument/2006/relationships/image" Target="../media/image32.png"/><Relationship Id="rId15" Type="http://schemas.openxmlformats.org/officeDocument/2006/relationships/image" Target="../media/image31.png"/><Relationship Id="rId10" Type="http://schemas.microsoft.com/office/2007/relationships/hdphoto" Target="../media/hdphoto6.wdp"/><Relationship Id="rId4" Type="http://schemas.openxmlformats.org/officeDocument/2006/relationships/image" Target="../media/image28.jpeg"/><Relationship Id="rId9" Type="http://schemas.openxmlformats.org/officeDocument/2006/relationships/image" Target="../media/image43.png"/><Relationship Id="rId1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33.png"/><Relationship Id="rId12" Type="http://schemas.microsoft.com/office/2007/relationships/hdphoto" Target="../media/hdphoto8.wdp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9.png"/><Relationship Id="rId11" Type="http://schemas.openxmlformats.org/officeDocument/2006/relationships/image" Target="../media/image45.png"/><Relationship Id="rId5" Type="http://schemas.openxmlformats.org/officeDocument/2006/relationships/image" Target="../media/image32.png"/><Relationship Id="rId15" Type="http://schemas.openxmlformats.org/officeDocument/2006/relationships/image" Target="../media/image31.png"/><Relationship Id="rId10" Type="http://schemas.microsoft.com/office/2007/relationships/hdphoto" Target="../media/hdphoto5.wdp"/><Relationship Id="rId4" Type="http://schemas.openxmlformats.org/officeDocument/2006/relationships/image" Target="../media/image28.jpeg"/><Relationship Id="rId9" Type="http://schemas.openxmlformats.org/officeDocument/2006/relationships/image" Target="../media/image42.png"/><Relationship Id="rId1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33.png"/><Relationship Id="rId12" Type="http://schemas.microsoft.com/office/2007/relationships/hdphoto" Target="../media/hdphoto9.wdp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9.png"/><Relationship Id="rId11" Type="http://schemas.openxmlformats.org/officeDocument/2006/relationships/image" Target="../media/image46.png"/><Relationship Id="rId5" Type="http://schemas.openxmlformats.org/officeDocument/2006/relationships/image" Target="../media/image32.png"/><Relationship Id="rId15" Type="http://schemas.openxmlformats.org/officeDocument/2006/relationships/image" Target="../media/image31.png"/><Relationship Id="rId10" Type="http://schemas.microsoft.com/office/2007/relationships/hdphoto" Target="../media/hdphoto3.wdp"/><Relationship Id="rId4" Type="http://schemas.openxmlformats.org/officeDocument/2006/relationships/image" Target="../media/image28.jpeg"/><Relationship Id="rId9" Type="http://schemas.openxmlformats.org/officeDocument/2006/relationships/image" Target="../media/image40.png"/><Relationship Id="rId1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 mừng thầy cô và các em </a:t>
            </a:r>
          </a:p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 với môn Tiếng 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184" y="-152223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30800" y="1346200"/>
            <a:ext cx="2438400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6807201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1219170">
              <a:spcBef>
                <a:spcPct val="0"/>
              </a:spcBef>
              <a:buNone/>
            </a:pPr>
            <a:r>
              <a:rPr lang="en-US" altLang="en-US" sz="4000" dirty="0">
                <a:solidFill>
                  <a:prstClr val="black"/>
                </a:solidFill>
                <a:latin typeface="Arial" charset="0"/>
              </a:rPr>
              <a:t>B</a:t>
            </a:r>
            <a:r>
              <a:rPr lang="en-US" altLang="en-US" sz="4133" dirty="0">
                <a:solidFill>
                  <a:prstClr val="black"/>
                </a:solidFill>
                <a:latin typeface="Arial" charset="0"/>
              </a:rPr>
              <a:t>. </a:t>
            </a:r>
            <a:r>
              <a:rPr lang="en-US" altLang="en-US" sz="2400" dirty="0" err="1">
                <a:solidFill>
                  <a:prstClr val="black"/>
                </a:solidFill>
                <a:latin typeface="Arial" charset="0"/>
              </a:rPr>
              <a:t>Đá</a:t>
            </a:r>
            <a:r>
              <a:rPr lang="en-US" altLang="en-US" sz="24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Arial" charset="0"/>
              </a:rPr>
              <a:t>bóng</a:t>
            </a:r>
            <a:endParaRPr lang="en-US" altLang="en-US" sz="24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3251201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None/>
            </a:pPr>
            <a:r>
              <a:rPr lang="en-US" altLang="en-US" sz="4000" dirty="0">
                <a:solidFill>
                  <a:prstClr val="black"/>
                </a:solidFill>
                <a:latin typeface="Arial" charset="0"/>
              </a:rPr>
              <a:t>A</a:t>
            </a:r>
            <a:r>
              <a:rPr lang="en-US" altLang="en-US" sz="2400" dirty="0">
                <a:solidFill>
                  <a:prstClr val="black"/>
                </a:solidFill>
                <a:latin typeface="Arial" charset="0"/>
              </a:rPr>
              <a:t>. </a:t>
            </a:r>
            <a:r>
              <a:rPr lang="en-US" altLang="en-US" sz="2400" dirty="0" err="1">
                <a:solidFill>
                  <a:prstClr val="black"/>
                </a:solidFill>
                <a:latin typeface="Arial" charset="0"/>
              </a:rPr>
              <a:t>Quả</a:t>
            </a:r>
            <a:r>
              <a:rPr lang="en-US" altLang="en-US" sz="24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Arial" charset="0"/>
              </a:rPr>
              <a:t>bóng</a:t>
            </a:r>
            <a:endParaRPr lang="en-US" altLang="en-US" sz="24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31218" y="4343400"/>
            <a:ext cx="3440365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endParaRPr lang="en-US" sz="2667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Explosion 2 4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8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816" y="33524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1" y="4030253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123" name="Picture 3" descr="C:\Users\ADMIN\Desktop\Phan Thi Do Uyen\Giai cuu dai duong\alga-clipart-6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1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0350">
            <a:off x="4992655" y="-155492"/>
            <a:ext cx="1513908" cy="154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ADMIN\Desktop\Tai nguyen thiet ke tro choi\Doreamon cau ca\allison-mcgrath-crayonsswimming.gif"/>
          <p:cNvPicPr>
            <a:picLocks noChangeAspect="1" noChangeArrowheads="1" noCrop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7627">
            <a:off x="3925675" y="-169211"/>
            <a:ext cx="1530039" cy="1785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6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240762" y="584200"/>
            <a:ext cx="2096039" cy="911669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3087378"/>
            <a:ext cx="186535" cy="203293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743866" y="2606996"/>
            <a:ext cx="186535" cy="203293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09601" y="2616107"/>
            <a:ext cx="186535" cy="203293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199146" y="2574161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Explosion 2 48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  <p:pic>
        <p:nvPicPr>
          <p:cNvPr id="50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008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47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4" grpId="0"/>
      <p:bldP spid="5" grpId="0" animBg="1"/>
      <p:bldP spid="5" grpId="1" animBg="1"/>
      <p:bldP spid="24" grpId="0" animBg="1"/>
      <p:bldP spid="24" grpId="1" animBg="1"/>
      <p:bldP spid="49" grpId="0" animBg="1"/>
      <p:bldP spid="49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3530010" y="2945218"/>
            <a:ext cx="52950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/>
              <a:t>Tiết</a:t>
            </a:r>
            <a:r>
              <a:rPr lang="en-US" sz="6000" dirty="0"/>
              <a:t> 4</a:t>
            </a:r>
          </a:p>
          <a:p>
            <a:pPr algn="ctr"/>
            <a:r>
              <a:rPr lang="en-US" sz="6000" dirty="0" err="1"/>
              <a:t>Luyện</a:t>
            </a:r>
            <a:r>
              <a:rPr lang="en-US" sz="6000" dirty="0"/>
              <a:t> </a:t>
            </a:r>
            <a:r>
              <a:rPr lang="en-US" sz="6000" dirty="0" err="1"/>
              <a:t>từ</a:t>
            </a:r>
            <a:r>
              <a:rPr lang="en-US" sz="6000" dirty="0"/>
              <a:t> </a:t>
            </a:r>
            <a:r>
              <a:rPr lang="en-US" sz="6000" dirty="0" err="1"/>
              <a:t>và</a:t>
            </a:r>
            <a:r>
              <a:rPr lang="en-US" sz="6000" dirty="0"/>
              <a:t> </a:t>
            </a:r>
            <a:r>
              <a:rPr lang="en-US" sz="6000" dirty="0" err="1"/>
              <a:t>câu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4">
            <a:extLst>
              <a:ext uri="{FF2B5EF4-FFF2-40B4-BE49-F238E27FC236}">
                <a16:creationId xmlns:a16="http://schemas.microsoft.com/office/drawing/2014/main" id="{B92937DD-7C65-4D2A-8D43-693230F31B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1940718"/>
              </p:ext>
            </p:extLst>
          </p:nvPr>
        </p:nvGraphicFramePr>
        <p:xfrm>
          <a:off x="1063256" y="1257800"/>
          <a:ext cx="9681468" cy="3535680"/>
        </p:xfrm>
        <a:graphic>
          <a:graphicData uri="http://schemas.openxmlformats.org/drawingml/2006/table">
            <a:tbl>
              <a:tblPr firstRow="1" bandRow="1"/>
              <a:tblGrid>
                <a:gridCol w="4840734">
                  <a:extLst>
                    <a:ext uri="{9D8B030D-6E8A-4147-A177-3AD203B41FA5}">
                      <a16:colId xmlns:a16="http://schemas.microsoft.com/office/drawing/2014/main" val="3299483142"/>
                    </a:ext>
                  </a:extLst>
                </a:gridCol>
                <a:gridCol w="4840734">
                  <a:extLst>
                    <a:ext uri="{9D8B030D-6E8A-4147-A177-3AD203B41FA5}">
                      <a16:colId xmlns:a16="http://schemas.microsoft.com/office/drawing/2014/main" val="3025024103"/>
                    </a:ext>
                  </a:extLst>
                </a:gridCol>
              </a:tblGrid>
              <a:tr h="250036"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ngữ chỉ hoạt động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ngữ chỉ đặc điểm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76617747"/>
                  </a:ext>
                </a:extLst>
              </a:tr>
              <a:tr h="2383680">
                <a:tc>
                  <a:txBody>
                    <a:bodyPr/>
                    <a:lstStyle/>
                    <a:p>
                      <a:endParaRPr lang="en-US" sz="2800" dirty="0">
                        <a:latin typeface="+mj-lt"/>
                      </a:endParaRPr>
                    </a:p>
                    <a:p>
                      <a:endParaRPr lang="en-VN" sz="2800" dirty="0">
                        <a:latin typeface="+mj-lt"/>
                      </a:endParaRPr>
                    </a:p>
                    <a:p>
                      <a:endParaRPr lang="en-VN" sz="2800" dirty="0">
                        <a:latin typeface="+mj-lt"/>
                      </a:endParaRPr>
                    </a:p>
                    <a:p>
                      <a:endParaRPr lang="en-VN" sz="2800" dirty="0">
                        <a:latin typeface="+mj-lt"/>
                      </a:endParaRPr>
                    </a:p>
                    <a:p>
                      <a:endParaRPr lang="en-VN" sz="2800" dirty="0">
                        <a:latin typeface="+mj-lt"/>
                      </a:endParaRPr>
                    </a:p>
                    <a:p>
                      <a:endParaRPr lang="en-VN" sz="2800" dirty="0">
                        <a:latin typeface="+mj-lt"/>
                      </a:endParaRPr>
                    </a:p>
                    <a:p>
                      <a:endParaRPr lang="en-VN" sz="2800" dirty="0">
                        <a:latin typeface="+mj-lt"/>
                      </a:endParaRPr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VN" sz="2800" dirty="0">
                        <a:latin typeface="+mj-lt"/>
                      </a:endParaRPr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5116313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38F5158A-55A2-474A-831E-B75686D631D0}"/>
              </a:ext>
            </a:extLst>
          </p:cNvPr>
          <p:cNvSpPr txBox="1"/>
          <p:nvPr/>
        </p:nvSpPr>
        <p:spPr>
          <a:xfrm>
            <a:off x="984204" y="604328"/>
            <a:ext cx="8450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DFE8707-B0DB-4AE7-841F-5F48C32092CE}"/>
              </a:ext>
            </a:extLst>
          </p:cNvPr>
          <p:cNvGrpSpPr/>
          <p:nvPr/>
        </p:nvGrpSpPr>
        <p:grpSpPr>
          <a:xfrm>
            <a:off x="1742137" y="4805427"/>
            <a:ext cx="3150355" cy="838634"/>
            <a:chOff x="548959" y="3083251"/>
            <a:chExt cx="1808980" cy="751142"/>
          </a:xfrm>
        </p:grpSpPr>
        <p:pic>
          <p:nvPicPr>
            <p:cNvPr id="5" name="Picture 2" descr="Blue Cute Cloud Clipart, Cute, Cloud, Clipart PNG and Vector with  Transparent Background for Free Download | Cloud vector png, Cloud vector,  Image cloud">
              <a:extLst>
                <a:ext uri="{FF2B5EF4-FFF2-40B4-BE49-F238E27FC236}">
                  <a16:creationId xmlns:a16="http://schemas.microsoft.com/office/drawing/2014/main" id="{05550536-BED0-46F8-8DCE-DA8DE76CB5F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8611" r="90556">
                          <a14:foregroundMark x1="90833" y1="59444" x2="90833" y2="59444"/>
                          <a14:foregroundMark x1="8611" y1="58056" x2="8611" y2="58056"/>
                        </a14:backgroundRemoval>
                      </a14:imgEffect>
                      <a14:imgEffect>
                        <a14:sharpenSoften amount="47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0" t="28036" r="2346" b="25434"/>
            <a:stretch/>
          </p:blipFill>
          <p:spPr bwMode="auto">
            <a:xfrm>
              <a:off x="548959" y="3083251"/>
              <a:ext cx="1808980" cy="7511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3754DCB-FB71-4E8D-B6BD-703CD629DCC7}"/>
                </a:ext>
              </a:extLst>
            </p:cNvPr>
            <p:cNvSpPr txBox="1"/>
            <p:nvPr/>
          </p:nvSpPr>
          <p:spPr>
            <a:xfrm>
              <a:off x="975089" y="3266173"/>
              <a:ext cx="948266" cy="4135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r>
                <a:rPr lang="en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hường bạn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569D7B0-AFF3-45F1-9AC9-83DEB7AD8612}"/>
              </a:ext>
            </a:extLst>
          </p:cNvPr>
          <p:cNvGrpSpPr/>
          <p:nvPr/>
        </p:nvGrpSpPr>
        <p:grpSpPr>
          <a:xfrm>
            <a:off x="5164939" y="5652854"/>
            <a:ext cx="2909835" cy="895743"/>
            <a:chOff x="3018088" y="3566909"/>
            <a:chExt cx="1670870" cy="802294"/>
          </a:xfrm>
        </p:grpSpPr>
        <p:pic>
          <p:nvPicPr>
            <p:cNvPr id="8" name="Picture 2" descr="Blue Cute Cloud Clipart, Cute, Cloud, Clipart PNG and Vector with  Transparent Background for Free Download | Cloud vector png, Cloud vector,  Image cloud">
              <a:extLst>
                <a:ext uri="{FF2B5EF4-FFF2-40B4-BE49-F238E27FC236}">
                  <a16:creationId xmlns:a16="http://schemas.microsoft.com/office/drawing/2014/main" id="{A343045A-4821-46F5-86A5-A3821C0EF29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8611" r="90556">
                          <a14:foregroundMark x1="90833" y1="59444" x2="90833" y2="59444"/>
                          <a14:foregroundMark x1="8611" y1="58056" x2="8611" y2="58056"/>
                        </a14:backgroundRemoval>
                      </a14:imgEffect>
                      <a14:imgEffect>
                        <a14:sharpenSoften amount="4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0" t="28036" r="2346" b="25434"/>
            <a:stretch/>
          </p:blipFill>
          <p:spPr bwMode="auto">
            <a:xfrm>
              <a:off x="3018088" y="3566909"/>
              <a:ext cx="1670870" cy="8022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A268B59-A911-4B82-BFD8-D7DEE44CA729}"/>
                </a:ext>
              </a:extLst>
            </p:cNvPr>
            <p:cNvSpPr txBox="1"/>
            <p:nvPr/>
          </p:nvSpPr>
          <p:spPr>
            <a:xfrm>
              <a:off x="3507212" y="3761305"/>
              <a:ext cx="591125" cy="4135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chia sẻ</a:t>
              </a:r>
              <a:endParaRPr lang="en-VN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6D89F3C-A9B6-4F7E-99E5-4643FFB911C3}"/>
              </a:ext>
            </a:extLst>
          </p:cNvPr>
          <p:cNvGrpSpPr/>
          <p:nvPr/>
        </p:nvGrpSpPr>
        <p:grpSpPr>
          <a:xfrm>
            <a:off x="7986438" y="4666179"/>
            <a:ext cx="2758284" cy="872250"/>
            <a:chOff x="4780150" y="2978288"/>
            <a:chExt cx="1583847" cy="781252"/>
          </a:xfrm>
        </p:grpSpPr>
        <p:pic>
          <p:nvPicPr>
            <p:cNvPr id="11" name="Picture 2" descr="Blue Cute Cloud Clipart, Cute, Cloud, Clipart PNG and Vector with  Transparent Background for Free Download | Cloud vector png, Cloud vector,  Image cloud">
              <a:extLst>
                <a:ext uri="{FF2B5EF4-FFF2-40B4-BE49-F238E27FC236}">
                  <a16:creationId xmlns:a16="http://schemas.microsoft.com/office/drawing/2014/main" id="{92518B49-24D6-43D4-8C4C-3A55E0AFDC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8611" r="90556">
                          <a14:foregroundMark x1="90833" y1="59444" x2="90833" y2="59444"/>
                          <a14:foregroundMark x1="8611" y1="58056" x2="8611" y2="58056"/>
                        </a14:backgroundRemoval>
                      </a14:imgEffect>
                      <a14:imgEffect>
                        <a14:sharpenSoften amount="3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0" t="28036" r="2346" b="25434"/>
            <a:stretch/>
          </p:blipFill>
          <p:spPr bwMode="auto">
            <a:xfrm>
              <a:off x="4780150" y="2978288"/>
              <a:ext cx="1583847" cy="7812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BF233AE-43FC-4868-81F8-9CD3E93B58E7}"/>
                </a:ext>
              </a:extLst>
            </p:cNvPr>
            <p:cNvSpPr txBox="1"/>
            <p:nvPr/>
          </p:nvSpPr>
          <p:spPr>
            <a:xfrm>
              <a:off x="5225366" y="3212001"/>
              <a:ext cx="646353" cy="4135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giúp đỡ</a:t>
              </a:r>
              <a:endParaRPr lang="en-VN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81D1B8A-6314-4CC1-B206-F29D7A9D0A85}"/>
              </a:ext>
            </a:extLst>
          </p:cNvPr>
          <p:cNvGrpSpPr/>
          <p:nvPr/>
        </p:nvGrpSpPr>
        <p:grpSpPr>
          <a:xfrm>
            <a:off x="2326963" y="5743014"/>
            <a:ext cx="2799335" cy="921113"/>
            <a:chOff x="1296209" y="4151193"/>
            <a:chExt cx="1607419" cy="825017"/>
          </a:xfrm>
        </p:grpSpPr>
        <p:pic>
          <p:nvPicPr>
            <p:cNvPr id="14" name="Picture 2" descr="Blue Cute Cloud Clipart, Cute, Cloud, Clipart PNG and Vector with  Transparent Background for Free Download | Cloud vector png, Cloud vector,  Image cloud">
              <a:extLst>
                <a:ext uri="{FF2B5EF4-FFF2-40B4-BE49-F238E27FC236}">
                  <a16:creationId xmlns:a16="http://schemas.microsoft.com/office/drawing/2014/main" id="{33E092D5-0BEB-4B82-9A19-4846628E6B8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8611" r="90556">
                          <a14:foregroundMark x1="90833" y1="59444" x2="90833" y2="59444"/>
                          <a14:foregroundMark x1="8611" y1="58056" x2="8611" y2="58056"/>
                        </a14:backgroundRemoval>
                      </a14:imgEffect>
                      <a14:imgEffect>
                        <a14:sharpenSoften amount="5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0" t="28036" r="2346" b="25434"/>
            <a:stretch/>
          </p:blipFill>
          <p:spPr bwMode="auto">
            <a:xfrm>
              <a:off x="1296209" y="4151193"/>
              <a:ext cx="1607419" cy="8250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C21150E-6562-4EDA-A66D-0776855882E8}"/>
                </a:ext>
              </a:extLst>
            </p:cNvPr>
            <p:cNvSpPr txBox="1"/>
            <p:nvPr/>
          </p:nvSpPr>
          <p:spPr>
            <a:xfrm>
              <a:off x="1684886" y="4356950"/>
              <a:ext cx="854378" cy="4686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chăm chỉ</a:t>
              </a:r>
              <a:endParaRPr lang="en-VN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56943CB-BC05-4D7C-9444-32F5746035B8}"/>
              </a:ext>
            </a:extLst>
          </p:cNvPr>
          <p:cNvGrpSpPr/>
          <p:nvPr/>
        </p:nvGrpSpPr>
        <p:grpSpPr>
          <a:xfrm>
            <a:off x="8041557" y="5757993"/>
            <a:ext cx="2804537" cy="924337"/>
            <a:chOff x="4739992" y="4151355"/>
            <a:chExt cx="1610406" cy="827905"/>
          </a:xfrm>
        </p:grpSpPr>
        <p:pic>
          <p:nvPicPr>
            <p:cNvPr id="17" name="Picture 2" descr="Blue Cute Cloud Clipart, Cute, Cloud, Clipart PNG and Vector with  Transparent Background for Free Download | Cloud vector png, Cloud vector,  Image cloud">
              <a:extLst>
                <a:ext uri="{FF2B5EF4-FFF2-40B4-BE49-F238E27FC236}">
                  <a16:creationId xmlns:a16="http://schemas.microsoft.com/office/drawing/2014/main" id="{EE280168-5605-4525-B35E-725B65ECD55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8611" r="90556">
                          <a14:foregroundMark x1="90833" y1="59444" x2="90833" y2="59444"/>
                          <a14:foregroundMark x1="8611" y1="58056" x2="8611" y2="58056"/>
                        </a14:backgroundRemoval>
                      </a14:imgEffect>
                      <a14:imgEffect>
                        <a14:sharpenSoften amount="4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0" t="28036" r="2346" b="25434"/>
            <a:stretch/>
          </p:blipFill>
          <p:spPr bwMode="auto">
            <a:xfrm>
              <a:off x="4739992" y="4151355"/>
              <a:ext cx="1610406" cy="8279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A1C9281-CD58-4160-A720-684298EFF288}"/>
                </a:ext>
              </a:extLst>
            </p:cNvPr>
            <p:cNvSpPr txBox="1"/>
            <p:nvPr/>
          </p:nvSpPr>
          <p:spPr>
            <a:xfrm>
              <a:off x="5194081" y="4373435"/>
              <a:ext cx="662921" cy="4135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tươi vui</a:t>
              </a:r>
              <a:endParaRPr lang="en-VN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60CA6AC-3F54-4D2A-AD2A-2F78C3B86633}"/>
              </a:ext>
            </a:extLst>
          </p:cNvPr>
          <p:cNvGrpSpPr/>
          <p:nvPr/>
        </p:nvGrpSpPr>
        <p:grpSpPr>
          <a:xfrm>
            <a:off x="5105737" y="4704058"/>
            <a:ext cx="2969037" cy="875432"/>
            <a:chOff x="1193891" y="4197349"/>
            <a:chExt cx="1704864" cy="784102"/>
          </a:xfrm>
        </p:grpSpPr>
        <p:pic>
          <p:nvPicPr>
            <p:cNvPr id="20" name="Picture 2" descr="Blue Cute Cloud Clipart, Cute, Cloud, Clipart PNG and Vector with  Transparent Background for Free Download | Cloud vector png, Cloud vector,  Image cloud">
              <a:extLst>
                <a:ext uri="{FF2B5EF4-FFF2-40B4-BE49-F238E27FC236}">
                  <a16:creationId xmlns:a16="http://schemas.microsoft.com/office/drawing/2014/main" id="{183F8F46-B7C0-4559-AC43-9541574D7D1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8611" r="90556">
                          <a14:foregroundMark x1="90833" y1="59444" x2="90833" y2="59444"/>
                          <a14:foregroundMark x1="8611" y1="58056" x2="8611" y2="58056"/>
                        </a14:backgroundRemoval>
                      </a14:imgEffect>
                      <a14:imgEffect>
                        <a14:sharpenSoften amount="4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0" t="28036" r="2346" b="25434"/>
            <a:stretch/>
          </p:blipFill>
          <p:spPr bwMode="auto">
            <a:xfrm>
              <a:off x="1193891" y="4197349"/>
              <a:ext cx="1704864" cy="7841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C191A4A-8E25-4384-B302-C75FCAFA1963}"/>
                </a:ext>
              </a:extLst>
            </p:cNvPr>
            <p:cNvSpPr txBox="1"/>
            <p:nvPr/>
          </p:nvSpPr>
          <p:spPr>
            <a:xfrm>
              <a:off x="1695810" y="4404605"/>
              <a:ext cx="757729" cy="4135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hiền lành</a:t>
              </a:r>
              <a:endParaRPr lang="en-VN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5084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7.40741E-7 -4.5679E-6 L 0.04699 0.008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8" y="43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autoRev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2.22222E-6 -1.48148E-6 L -0.05533 -0.0003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78" y="-3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autoRev="1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1.48148E-6 1.11111E-6 L 0.0294 -0.0027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" y="-15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59259E-6 1.7284E-6 L 0.01991 0.0043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5" y="21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repeatCount="indefinite" accel="50000" decel="50000" autoRev="1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1.11111E-6 3.82716E-6 L -0.03079 -0.0021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1" y="-12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accel="50000" decel="50000" autoRev="1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 7.40741E-7 L -0.03727 0.0209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5" y="10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40741E-7 -4.5679E-6 L -0.00162 -0.3993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" y="-199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1.11111E-6 L 0.13634 -0.3688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06" y="-18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9259E-6 1.7284E-6 L -0.38055 -0.26204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28" y="-131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0602 L -0.10065 -0.30995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1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82716E-6 L 0.51111 -0.4342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56" y="-217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33333E-6 L -0.30417 -0.2912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08" y="-1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5B2DCE3E-64A7-4194-92F7-F32CFD3785CE}"/>
              </a:ext>
            </a:extLst>
          </p:cNvPr>
          <p:cNvSpPr txBox="1"/>
          <p:nvPr/>
        </p:nvSpPr>
        <p:spPr>
          <a:xfrm>
            <a:off x="657955" y="709912"/>
            <a:ext cx="1125906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  <a:buClr>
                <a:srgbClr val="000000"/>
              </a:buClr>
              <a:buFont typeface="Arial"/>
              <a:buNone/>
            </a:pP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2. </a:t>
            </a:r>
            <a:r>
              <a:rPr lang="vi-VN" sz="2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Chọn từ ngữ chỉ hoạt động đã tìm được ở bài tập 1 thay cho ô vuông.</a:t>
            </a:r>
            <a:endParaRPr lang="en-US" sz="2800" b="1" kern="0" dirty="0"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55796" y="1805970"/>
            <a:ext cx="10952797" cy="1338609"/>
            <a:chOff x="655796" y="1805970"/>
            <a:chExt cx="10952797" cy="1338609"/>
          </a:xfrm>
        </p:grpSpPr>
        <p:sp>
          <p:nvSpPr>
            <p:cNvPr id="21" name="Rounded Rectangle 2">
              <a:extLst>
                <a:ext uri="{FF2B5EF4-FFF2-40B4-BE49-F238E27FC236}">
                  <a16:creationId xmlns:a16="http://schemas.microsoft.com/office/drawing/2014/main" id="{8D77CEC7-088C-4974-A6E7-FF3DFCBD91D0}"/>
                </a:ext>
              </a:extLst>
            </p:cNvPr>
            <p:cNvSpPr/>
            <p:nvPr/>
          </p:nvSpPr>
          <p:spPr>
            <a:xfrm>
              <a:off x="655796" y="1860782"/>
              <a:ext cx="10952797" cy="1264974"/>
            </a:xfrm>
            <a:prstGeom prst="roundRect">
              <a:avLst/>
            </a:prstGeom>
            <a:solidFill>
              <a:srgbClr val="FFAB40">
                <a:lumMod val="20000"/>
                <a:lumOff val="80000"/>
                <a:alpha val="83000"/>
              </a:srgbClr>
            </a:solidFill>
            <a:ln w="25400" cap="flat" cmpd="sng" algn="ctr">
              <a:solidFill>
                <a:srgbClr val="FFAB40">
                  <a:lumMod val="40000"/>
                  <a:lumOff val="6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C67E439-F5A5-4C50-AB3A-F69632AE39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402948" y="1805970"/>
              <a:ext cx="2205645" cy="1338609"/>
            </a:xfrm>
            <a:prstGeom prst="round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CD47AA3-A322-4B90-8ADB-89860D245918}"/>
                </a:ext>
              </a:extLst>
            </p:cNvPr>
            <p:cNvSpPr txBox="1"/>
            <p:nvPr/>
          </p:nvSpPr>
          <p:spPr>
            <a:xfrm>
              <a:off x="725557" y="1904302"/>
              <a:ext cx="860686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600"/>
                </a:spcAft>
                <a:buClr>
                  <a:srgbClr val="000000"/>
                </a:buClr>
                <a:buFont typeface="Arial"/>
                <a:buNone/>
              </a:pPr>
              <a:r>
                <a:rPr lang="en-US" sz="20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a</a:t>
              </a:r>
              <a:r>
                <a:rPr lang="en-US" sz="24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. </a:t>
              </a:r>
              <a:r>
                <a:rPr lang="en-US" sz="2400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Mẹ</a:t>
              </a:r>
              <a:r>
                <a:rPr lang="en-US" sz="24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cho</a:t>
              </a:r>
              <a:r>
                <a:rPr lang="en-US" sz="24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Hải</a:t>
              </a:r>
              <a:r>
                <a:rPr lang="en-US" sz="24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cái</a:t>
              </a:r>
              <a:r>
                <a:rPr lang="en-US" sz="24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bánh</a:t>
              </a:r>
              <a:r>
                <a:rPr lang="en-US" sz="24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rất</a:t>
              </a:r>
              <a:r>
                <a:rPr lang="en-US" sz="24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ngon</a:t>
              </a:r>
              <a:r>
                <a:rPr lang="en-US" sz="24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. </a:t>
              </a:r>
              <a:r>
                <a:rPr lang="en-US" sz="2400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Hải</a:t>
              </a:r>
              <a:r>
                <a:rPr lang="en-US" sz="24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mang</a:t>
              </a:r>
              <a:r>
                <a:rPr lang="en-US" sz="24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đến</a:t>
              </a:r>
              <a:r>
                <a:rPr lang="en-US" sz="24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cho</a:t>
              </a:r>
              <a:r>
                <a:rPr lang="en-US" sz="24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Hà</a:t>
              </a:r>
              <a:r>
                <a:rPr lang="en-US" sz="24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và</a:t>
              </a:r>
              <a:r>
                <a:rPr lang="en-US" sz="24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Xuân</a:t>
              </a:r>
              <a:r>
                <a:rPr lang="en-US" sz="24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cùng</a:t>
              </a:r>
              <a:r>
                <a:rPr lang="en-US" sz="24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ăn</a:t>
              </a:r>
              <a:r>
                <a:rPr lang="en-US" sz="24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. </a:t>
              </a:r>
              <a:r>
                <a:rPr lang="en-US" sz="2400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Mẹ</a:t>
              </a:r>
              <a:r>
                <a:rPr lang="en-US" sz="24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khen</a:t>
              </a:r>
              <a:r>
                <a:rPr lang="en-US" sz="24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: “Con </a:t>
              </a:r>
              <a:r>
                <a:rPr lang="en-US" sz="2400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biết</a:t>
              </a:r>
              <a:r>
                <a:rPr lang="en-US" sz="24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                   </a:t>
              </a:r>
              <a:r>
                <a:rPr lang="en-US" sz="2400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cùng</a:t>
              </a:r>
              <a:r>
                <a:rPr lang="en-US" sz="24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bạn</a:t>
              </a:r>
              <a:r>
                <a:rPr lang="en-US" sz="24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bè</a:t>
              </a:r>
              <a:r>
                <a:rPr lang="en-US" sz="24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rồi</a:t>
              </a:r>
              <a:r>
                <a:rPr lang="en-US" sz="24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đấy</a:t>
              </a:r>
              <a:r>
                <a:rPr lang="en-US" sz="24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.”.</a:t>
              </a:r>
              <a:endParaRPr lang="en-VN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47691" y="3230678"/>
            <a:ext cx="10963061" cy="1303436"/>
            <a:chOff x="647691" y="3230678"/>
            <a:chExt cx="10963061" cy="1303436"/>
          </a:xfrm>
        </p:grpSpPr>
        <p:sp>
          <p:nvSpPr>
            <p:cNvPr id="22" name="Rounded Rectangle 22">
              <a:extLst>
                <a:ext uri="{FF2B5EF4-FFF2-40B4-BE49-F238E27FC236}">
                  <a16:creationId xmlns:a16="http://schemas.microsoft.com/office/drawing/2014/main" id="{D7239857-F3F1-4860-A777-D2E5FD8F298A}"/>
                </a:ext>
              </a:extLst>
            </p:cNvPr>
            <p:cNvSpPr/>
            <p:nvPr/>
          </p:nvSpPr>
          <p:spPr>
            <a:xfrm>
              <a:off x="647691" y="3247054"/>
              <a:ext cx="10963061" cy="1264975"/>
            </a:xfrm>
            <a:prstGeom prst="roundRect">
              <a:avLst/>
            </a:prstGeom>
            <a:solidFill>
              <a:srgbClr val="FFAB40">
                <a:lumMod val="20000"/>
                <a:lumOff val="80000"/>
                <a:alpha val="83000"/>
              </a:srgbClr>
            </a:solidFill>
            <a:ln w="25400" cap="flat" cmpd="sng" algn="ctr">
              <a:solidFill>
                <a:srgbClr val="FFAB40">
                  <a:lumMod val="40000"/>
                  <a:lumOff val="6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07DF627-7BE5-4921-8C6D-671B4265E8B9}"/>
                </a:ext>
              </a:extLst>
            </p:cNvPr>
            <p:cNvGrpSpPr/>
            <p:nvPr/>
          </p:nvGrpSpPr>
          <p:grpSpPr>
            <a:xfrm>
              <a:off x="9332426" y="3230678"/>
              <a:ext cx="2258180" cy="1303436"/>
              <a:chOff x="1698170" y="1346200"/>
              <a:chExt cx="3902529" cy="2451100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EA17DB1A-E643-452A-A2C3-0DD1F73E6DB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0150"/>
              <a:stretch/>
            </p:blipFill>
            <p:spPr>
              <a:xfrm>
                <a:off x="1698170" y="1346200"/>
                <a:ext cx="3902529" cy="2451100"/>
              </a:xfrm>
              <a:prstGeom prst="roundRect">
                <a:avLst/>
              </a:prstGeom>
            </p:spPr>
          </p:pic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1DBF6FE2-C8E2-4080-BE97-366192B3BE81}"/>
                  </a:ext>
                </a:extLst>
              </p:cNvPr>
              <p:cNvSpPr/>
              <p:nvPr/>
            </p:nvSpPr>
            <p:spPr>
              <a:xfrm>
                <a:off x="1698170" y="1847461"/>
                <a:ext cx="279920" cy="1147666"/>
              </a:xfrm>
              <a:prstGeom prst="rect">
                <a:avLst/>
              </a:prstGeom>
              <a:solidFill>
                <a:srgbClr val="FFAB40">
                  <a:lumMod val="20000"/>
                  <a:lumOff val="8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VN" b="0" i="0" u="none" strike="noStrike" kern="0" cap="none" spc="0" normalizeH="0" baseline="0" noProof="0">
                  <a:ln>
                    <a:noFill/>
                  </a:ln>
                  <a:solidFill>
                    <a:srgbClr val="BAE5E4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A4CFAC1-B911-40FC-A65E-E4DF0B8D474D}"/>
                </a:ext>
              </a:extLst>
            </p:cNvPr>
            <p:cNvSpPr txBox="1"/>
            <p:nvPr/>
          </p:nvSpPr>
          <p:spPr>
            <a:xfrm>
              <a:off x="954158" y="3310186"/>
              <a:ext cx="835812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600"/>
                </a:spcAft>
                <a:buClr>
                  <a:srgbClr val="000000"/>
                </a:buClr>
                <a:buFont typeface="Arial"/>
                <a:buNone/>
              </a:pPr>
              <a:r>
                <a:rPr lang="en-US" sz="24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b. </a:t>
              </a:r>
              <a:r>
                <a:rPr lang="en-US" sz="2400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Biết</a:t>
              </a:r>
              <a:r>
                <a:rPr lang="en-US" sz="24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Hải</a:t>
              </a:r>
              <a:r>
                <a:rPr lang="en-US" sz="24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ốm</a:t>
              </a:r>
              <a:r>
                <a:rPr lang="en-US" sz="24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, </a:t>
              </a:r>
              <a:r>
                <a:rPr lang="en-US" sz="2400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phải</a:t>
              </a:r>
              <a:r>
                <a:rPr lang="en-US" sz="24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nghỉ</a:t>
              </a:r>
              <a:r>
                <a:rPr lang="en-US" sz="24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học</a:t>
              </a:r>
              <a:r>
                <a:rPr lang="en-US" sz="24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, </a:t>
              </a:r>
              <a:r>
                <a:rPr lang="en-US" sz="2400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Xuân</a:t>
              </a:r>
              <a:r>
                <a:rPr lang="en-US" sz="24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mang</a:t>
              </a:r>
              <a:r>
                <a:rPr lang="en-US" sz="24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sách</a:t>
              </a:r>
              <a:r>
                <a:rPr lang="en-US" sz="24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vở</a:t>
              </a:r>
              <a:r>
                <a:rPr lang="en-US" sz="24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sang, </a:t>
              </a:r>
              <a:r>
                <a:rPr lang="en-US" sz="2400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giảng</a:t>
              </a:r>
              <a:r>
                <a:rPr lang="en-US" sz="24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bài</a:t>
              </a:r>
              <a:r>
                <a:rPr lang="en-US" sz="24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cho</a:t>
              </a:r>
              <a:r>
                <a:rPr lang="en-US" sz="24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bạn</a:t>
              </a:r>
              <a:r>
                <a:rPr lang="en-US" sz="24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. </a:t>
              </a:r>
              <a:r>
                <a:rPr lang="en-US" sz="2400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Hải</a:t>
              </a:r>
              <a:r>
                <a:rPr lang="en-US" sz="24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xúc</a:t>
              </a:r>
              <a:r>
                <a:rPr lang="en-US" sz="24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động</a:t>
              </a:r>
              <a:r>
                <a:rPr lang="en-US" sz="24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vì</a:t>
              </a:r>
              <a:r>
                <a:rPr lang="en-US" sz="24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bạn</a:t>
              </a:r>
              <a:r>
                <a:rPr lang="en-US" sz="24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đã</a:t>
              </a:r>
              <a:r>
                <a:rPr lang="en-US" sz="24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                    </a:t>
              </a:r>
              <a:r>
                <a:rPr lang="en-US" sz="2400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khi</a:t>
              </a:r>
              <a:r>
                <a:rPr lang="en-US" sz="24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mình</a:t>
              </a:r>
              <a:r>
                <a:rPr lang="en-US" sz="24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bị</a:t>
              </a:r>
              <a:r>
                <a:rPr lang="en-US" sz="24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ốm</a:t>
              </a:r>
              <a:r>
                <a:rPr lang="en-US" sz="24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.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47691" y="4485063"/>
            <a:ext cx="10963061" cy="1432877"/>
            <a:chOff x="647691" y="4485063"/>
            <a:chExt cx="10963061" cy="1432877"/>
          </a:xfrm>
        </p:grpSpPr>
        <p:sp>
          <p:nvSpPr>
            <p:cNvPr id="23" name="Rounded Rectangle 23">
              <a:extLst>
                <a:ext uri="{FF2B5EF4-FFF2-40B4-BE49-F238E27FC236}">
                  <a16:creationId xmlns:a16="http://schemas.microsoft.com/office/drawing/2014/main" id="{8BA31611-BF72-4673-AC81-C81F65A5BD8B}"/>
                </a:ext>
              </a:extLst>
            </p:cNvPr>
            <p:cNvSpPr/>
            <p:nvPr/>
          </p:nvSpPr>
          <p:spPr>
            <a:xfrm>
              <a:off x="647691" y="4652965"/>
              <a:ext cx="10963061" cy="1264975"/>
            </a:xfrm>
            <a:prstGeom prst="roundRect">
              <a:avLst/>
            </a:prstGeom>
            <a:solidFill>
              <a:srgbClr val="FFAB40">
                <a:lumMod val="20000"/>
                <a:lumOff val="80000"/>
                <a:alpha val="83000"/>
              </a:srgbClr>
            </a:solidFill>
            <a:ln w="25400" cap="flat" cmpd="sng" algn="ctr">
              <a:solidFill>
                <a:srgbClr val="FFAB40">
                  <a:lumMod val="40000"/>
                  <a:lumOff val="6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72F23758-60B5-4F5A-8412-DDBDEEF951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04600" y="4485063"/>
              <a:ext cx="1898091" cy="1407566"/>
            </a:xfrm>
            <a:prstGeom prst="round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F6CA1E2-FF38-45FB-9FEB-B72B0F7CC9F6}"/>
                </a:ext>
              </a:extLst>
            </p:cNvPr>
            <p:cNvSpPr txBox="1"/>
            <p:nvPr/>
          </p:nvSpPr>
          <p:spPr>
            <a:xfrm>
              <a:off x="768071" y="4651451"/>
              <a:ext cx="875044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600"/>
                </a:spcAft>
                <a:buClr>
                  <a:srgbClr val="000000"/>
                </a:buClr>
                <a:buFont typeface="Arial"/>
                <a:buNone/>
              </a:pPr>
              <a:r>
                <a:rPr lang="vi-VN" sz="24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c. Hải và Xuân đều muốn ngồi bàn đầu. Nhưng ở đó chỉ còn một chỗ. Xuân xin cô cho Hải được ngồi chỗ mới. Cô khen Xuân đã biết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8682313" y="5276430"/>
            <a:ext cx="1779203" cy="461665"/>
            <a:chOff x="8998731" y="1130989"/>
            <a:chExt cx="1779203" cy="461665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1049DFAD-7C5C-412A-BCEB-322736A75754}"/>
                </a:ext>
              </a:extLst>
            </p:cNvPr>
            <p:cNvSpPr/>
            <p:nvPr/>
          </p:nvSpPr>
          <p:spPr>
            <a:xfrm>
              <a:off x="8998731" y="1215794"/>
              <a:ext cx="1705297" cy="366588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solidFill>
                <a:srgbClr val="213054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50FF8F6-CD95-4216-AC60-2C17A5B00EC0}"/>
                </a:ext>
              </a:extLst>
            </p:cNvPr>
            <p:cNvSpPr txBox="1"/>
            <p:nvPr/>
          </p:nvSpPr>
          <p:spPr>
            <a:xfrm>
              <a:off x="9081593" y="1130989"/>
              <a:ext cx="169634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-US" sz="2400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</a:t>
              </a:r>
              <a:r>
                <a:rPr lang="en-VN" sz="2400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hường bạn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452493" y="3954548"/>
            <a:ext cx="1490870" cy="573857"/>
            <a:chOff x="3798662" y="1299158"/>
            <a:chExt cx="1267407" cy="461665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7AEC33C-8619-41CE-B5FB-BB079923F618}"/>
                </a:ext>
              </a:extLst>
            </p:cNvPr>
            <p:cNvSpPr/>
            <p:nvPr/>
          </p:nvSpPr>
          <p:spPr>
            <a:xfrm>
              <a:off x="3798662" y="1361534"/>
              <a:ext cx="1193695" cy="307911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solidFill>
                <a:srgbClr val="213054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9BF9035-5D01-4D8D-8F94-97F619229EC6}"/>
                </a:ext>
              </a:extLst>
            </p:cNvPr>
            <p:cNvSpPr txBox="1"/>
            <p:nvPr/>
          </p:nvSpPr>
          <p:spPr>
            <a:xfrm>
              <a:off x="3923582" y="1299158"/>
              <a:ext cx="11424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-US" sz="2400" kern="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giúp</a:t>
              </a:r>
              <a:r>
                <a:rPr lang="en-US" sz="2400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đỡ</a:t>
              </a:r>
              <a:endParaRPr lang="en-VN" sz="24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775770" y="2586124"/>
            <a:ext cx="1353451" cy="461664"/>
            <a:chOff x="6409010" y="1349771"/>
            <a:chExt cx="1162579" cy="357562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EB24A377-AF02-4071-B8D8-C4543269E89C}"/>
                </a:ext>
              </a:extLst>
            </p:cNvPr>
            <p:cNvSpPr/>
            <p:nvPr/>
          </p:nvSpPr>
          <p:spPr>
            <a:xfrm>
              <a:off x="6409010" y="1366691"/>
              <a:ext cx="1162579" cy="307911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solidFill>
                <a:srgbClr val="213054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78EFCB9-4223-4754-BCEA-E637CF2763DA}"/>
                </a:ext>
              </a:extLst>
            </p:cNvPr>
            <p:cNvSpPr txBox="1"/>
            <p:nvPr/>
          </p:nvSpPr>
          <p:spPr>
            <a:xfrm>
              <a:off x="6516310" y="1349771"/>
              <a:ext cx="947976" cy="3575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-US" sz="2400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</a:t>
              </a:r>
              <a:r>
                <a:rPr lang="en-VN" sz="2400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hia sẻ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24817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E0D3864-C5F1-411A-8036-A785D9C40738}"/>
              </a:ext>
            </a:extLst>
          </p:cNvPr>
          <p:cNvSpPr txBox="1"/>
          <p:nvPr/>
        </p:nvSpPr>
        <p:spPr>
          <a:xfrm>
            <a:off x="1545372" y="824647"/>
            <a:ext cx="934236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321EE3-2324-4657-BDD8-11CA69ABC7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5372" y="1686421"/>
            <a:ext cx="4642649" cy="2102438"/>
          </a:xfrm>
          <a:prstGeom prst="round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A6B636E-A021-45D3-B8D3-DE2DDA34A7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88" t="3629" r="4655" b="5872"/>
          <a:stretch/>
        </p:blipFill>
        <p:spPr>
          <a:xfrm>
            <a:off x="6374106" y="1686421"/>
            <a:ext cx="4169964" cy="2102438"/>
          </a:xfrm>
          <a:prstGeom prst="roundRect">
            <a:avLst>
              <a:gd name="adj" fmla="val 11680"/>
            </a:avLst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B87C54-F2C7-4464-984B-D3B812B856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88" t="5533" r="2659" b="3629"/>
          <a:stretch/>
        </p:blipFill>
        <p:spPr>
          <a:xfrm>
            <a:off x="1780110" y="4493406"/>
            <a:ext cx="4133418" cy="1953883"/>
          </a:xfrm>
          <a:prstGeom prst="roundRect">
            <a:avLst>
              <a:gd name="adj" fmla="val 7152"/>
            </a:avLst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E05E4C-323E-418E-872F-996E0BE7D5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4774" y="4344851"/>
            <a:ext cx="4348628" cy="21024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439555E-F737-4B13-AD54-F3A05EDAD6FA}"/>
              </a:ext>
            </a:extLst>
          </p:cNvPr>
          <p:cNvSpPr txBox="1"/>
          <p:nvPr/>
        </p:nvSpPr>
        <p:spPr>
          <a:xfrm>
            <a:off x="1098422" y="3805245"/>
            <a:ext cx="66606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M: </a:t>
            </a:r>
            <a:r>
              <a:rPr lang="vi-VN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Lan cho bạn Hải mượn bút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8" name="Ink 7"/>
              <p14:cNvContentPartPr/>
              <p14:nvPr/>
            </p14:nvContentPartPr>
            <p14:xfrm>
              <a:off x="5492880" y="3898800"/>
              <a:ext cx="1003680" cy="489240"/>
            </p14:xfrm>
          </p:contentPart>
        </mc:Choice>
        <mc:Fallback>
          <p:pic>
            <p:nvPicPr>
              <p:cNvPr id="8" name="Ink 7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483520" y="3889440"/>
                <a:ext cx="1022400" cy="507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20385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63819" y="984575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51B321D-C137-4AB9-B2F5-FF741CE7DDF3}"/>
              </a:ext>
            </a:extLst>
          </p:cNvPr>
          <p:cNvSpPr txBox="1"/>
          <p:nvPr/>
        </p:nvSpPr>
        <p:spPr>
          <a:xfrm>
            <a:off x="6560744" y="2464202"/>
            <a:ext cx="4934597" cy="11687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Luyện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viết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vở</a:t>
            </a:r>
            <a:endParaRPr lang="vi-VN" sz="5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11067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D21ED70-8182-47E7-BF30-C2BBB8A7FADE}"/>
              </a:ext>
            </a:extLst>
          </p:cNvPr>
          <p:cNvSpPr txBox="1"/>
          <p:nvPr/>
        </p:nvSpPr>
        <p:spPr>
          <a:xfrm>
            <a:off x="4594034" y="3029639"/>
            <a:ext cx="40211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00B050"/>
                </a:solidFill>
              </a:rPr>
              <a:t>Khởi</a:t>
            </a:r>
            <a:r>
              <a:rPr lang="en-US" sz="5400" dirty="0">
                <a:solidFill>
                  <a:srgbClr val="00B050"/>
                </a:solidFill>
              </a:rPr>
              <a:t> </a:t>
            </a:r>
            <a:r>
              <a:rPr lang="en-US" sz="5400" dirty="0" err="1">
                <a:solidFill>
                  <a:srgbClr val="00B050"/>
                </a:solidFill>
              </a:rPr>
              <a:t>động</a:t>
            </a:r>
            <a:endParaRPr lang="en-US" sz="5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3259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44801" y="3927079"/>
            <a:ext cx="7100021" cy="913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sz="5333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DORAEMON CÂU CÁ</a:t>
            </a:r>
          </a:p>
        </p:txBody>
      </p:sp>
      <p:pic>
        <p:nvPicPr>
          <p:cNvPr id="16" name="Picture 3" descr="C:\Users\ADMIN\Desktop\Tai nguyen thiet ke tro choi\Angry birds epic birds\1505573783630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0" y="4851400"/>
            <a:ext cx="1277379" cy="699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Beat – Dorem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903200" y="56134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710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184" y="-152223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30800" y="1346200"/>
            <a:ext cx="2438400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3234268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None/>
            </a:pPr>
            <a:r>
              <a:rPr lang="en-US" altLang="en-US" sz="4000" dirty="0">
                <a:solidFill>
                  <a:prstClr val="black"/>
                </a:solidFill>
                <a:latin typeface="Arial" charset="0"/>
              </a:rPr>
              <a:t>A</a:t>
            </a:r>
            <a:r>
              <a:rPr lang="en-US" altLang="en-US" sz="4133" dirty="0">
                <a:solidFill>
                  <a:prstClr val="black"/>
                </a:solidFill>
                <a:latin typeface="Arial" charset="0"/>
              </a:rPr>
              <a:t>. </a:t>
            </a:r>
            <a:r>
              <a:rPr lang="en-US" altLang="en-US" sz="2400" dirty="0">
                <a:solidFill>
                  <a:prstClr val="black"/>
                </a:solidFill>
                <a:latin typeface="Arial" charset="0"/>
              </a:rPr>
              <a:t>Sai</a:t>
            </a: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6843184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None/>
            </a:pPr>
            <a:r>
              <a:rPr lang="en-US" altLang="en-US" sz="4000" dirty="0">
                <a:solidFill>
                  <a:prstClr val="black"/>
                </a:solidFill>
                <a:latin typeface="Arial" charset="0"/>
              </a:rPr>
              <a:t>B</a:t>
            </a:r>
            <a:r>
              <a:rPr lang="en-US" altLang="en-US" sz="2400" dirty="0">
                <a:solidFill>
                  <a:prstClr val="black"/>
                </a:solidFill>
                <a:latin typeface="Arial" charset="0"/>
              </a:rPr>
              <a:t>. ĐÚNG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31218" y="4343400"/>
            <a:ext cx="4201791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nhút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nhát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031" name="Picture 7" descr="C:\Users\ADMIN\Desktop\Doremon cau ca ( trac nghiem )\pc58yB99i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32252" flipH="1">
            <a:off x="3771068" y="77169"/>
            <a:ext cx="1633611" cy="1155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xplosion 2 4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8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816" y="33524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C:\Users\ADMIN\Desktop\Doremon cau ca ( trac nghiem )\51688879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5250" y1="24668" x2="39875" y2="33422"/>
                        <a14:foregroundMark x1="51250" y1="30902" x2="35125" y2="41645"/>
                        <a14:foregroundMark x1="7125" y1="20822" x2="71375" y2="55570"/>
                        <a14:foregroundMark x1="32750" y1="10743" x2="41625" y2="15782"/>
                        <a14:foregroundMark x1="35125" y1="30902" x2="37500" y2="35411"/>
                        <a14:foregroundMark x1="32125" y1="48011" x2="24375" y2="56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8252" flipH="1">
            <a:off x="2400470" y="-549500"/>
            <a:ext cx="4038381" cy="468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6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5" name="times up"/>
          <p:cNvGrpSpPr/>
          <p:nvPr/>
        </p:nvGrpSpPr>
        <p:grpSpPr>
          <a:xfrm>
            <a:off x="240762" y="584200"/>
            <a:ext cx="2096039" cy="911669"/>
            <a:chOff x="2989747" y="438150"/>
            <a:chExt cx="1572029" cy="683752"/>
          </a:xfrm>
        </p:grpSpPr>
        <p:sp>
          <p:nvSpPr>
            <p:cNvPr id="96" name="Rounded Rectangle 95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Rounded Rectangle 96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027" name="Picture 3" descr="C:\Users\ADMIN\Desktop\Picture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1" name="Group 10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10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3087378"/>
            <a:ext cx="186535" cy="203293"/>
            <a:chOff x="2455863" y="2411803"/>
            <a:chExt cx="566738" cy="566738"/>
          </a:xfrm>
        </p:grpSpPr>
        <p:sp>
          <p:nvSpPr>
            <p:cNvPr id="10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743866" y="2606996"/>
            <a:ext cx="186535" cy="203293"/>
            <a:chOff x="2455863" y="2411803"/>
            <a:chExt cx="566738" cy="566738"/>
          </a:xfrm>
        </p:grpSpPr>
        <p:sp>
          <p:nvSpPr>
            <p:cNvPr id="11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09601" y="2616107"/>
            <a:ext cx="186535" cy="203293"/>
            <a:chOff x="2455863" y="2411803"/>
            <a:chExt cx="566738" cy="566738"/>
          </a:xfrm>
        </p:grpSpPr>
        <p:sp>
          <p:nvSpPr>
            <p:cNvPr id="12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25" name="Oval 107"/>
          <p:cNvSpPr>
            <a:spLocks noChangeArrowheads="1"/>
          </p:cNvSpPr>
          <p:nvPr/>
        </p:nvSpPr>
        <p:spPr bwMode="auto">
          <a:xfrm>
            <a:off x="1199146" y="2574161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Explosion 2 2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  <p:pic>
        <p:nvPicPr>
          <p:cNvPr id="7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537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47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4" grpId="0"/>
      <p:bldP spid="5" grpId="0" animBg="1"/>
      <p:bldP spid="5" grpId="1" animBg="1"/>
      <p:bldP spid="24" grpId="0" animBg="1"/>
      <p:bldP spid="24" grpId="1" animBg="1"/>
      <p:bldP spid="3" grpId="0" animBg="1"/>
      <p:bldP spid="3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4494">
            <a:off x="4303184" y="-49594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30800" y="1346200"/>
            <a:ext cx="2438400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3234268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1219170">
              <a:spcBef>
                <a:spcPct val="0"/>
              </a:spcBef>
              <a:buNone/>
            </a:pPr>
            <a:r>
              <a:rPr lang="en-US" altLang="en-US" sz="4000" dirty="0">
                <a:solidFill>
                  <a:prstClr val="black"/>
                </a:solidFill>
                <a:latin typeface="Arial" charset="0"/>
              </a:rPr>
              <a:t>A</a:t>
            </a:r>
            <a:r>
              <a:rPr lang="en-US" altLang="en-US" sz="4133" dirty="0">
                <a:solidFill>
                  <a:prstClr val="black"/>
                </a:solidFill>
                <a:latin typeface="Arial" charset="0"/>
              </a:rPr>
              <a:t>. </a:t>
            </a:r>
            <a:r>
              <a:rPr lang="en-US" altLang="en-US" sz="2400" dirty="0" err="1">
                <a:solidFill>
                  <a:prstClr val="black"/>
                </a:solidFill>
                <a:latin typeface="Arial" charset="0"/>
              </a:rPr>
              <a:t>Đúng</a:t>
            </a:r>
            <a:endParaRPr lang="en-US" altLang="en-US" sz="24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6843184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None/>
            </a:pPr>
            <a:r>
              <a:rPr lang="en-US" altLang="en-US" sz="4000" dirty="0">
                <a:solidFill>
                  <a:prstClr val="black"/>
                </a:solidFill>
                <a:latin typeface="Arial" charset="0"/>
              </a:rPr>
              <a:t>B</a:t>
            </a:r>
            <a:r>
              <a:rPr lang="en-US" altLang="en-US" sz="2400" dirty="0">
                <a:solidFill>
                  <a:prstClr val="black"/>
                </a:solidFill>
                <a:latin typeface="Arial" charset="0"/>
              </a:rPr>
              <a:t>. Sai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67200" y="3984265"/>
            <a:ext cx="43631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Hiền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lành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" name="Explosion 2 4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8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819" y="29896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1" y="4030253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074" name="Picture 2" descr="C:\Users\ADMIN\Desktop\Doremon cau ca ( trac nghiem )\historieta-tropical-de-los-pescados-45745897 (2)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17423" flipH="1">
            <a:off x="3010573" y="-310049"/>
            <a:ext cx="2441289" cy="1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Doremon cau ca ( trac nghiem )\old-brown-boot-vector-art-illustration-very-old-shoes-clipart-612_403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841" y="22878"/>
            <a:ext cx="2021417" cy="1331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6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240762" y="584200"/>
            <a:ext cx="2096039" cy="911669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3087378"/>
            <a:ext cx="186535" cy="203293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743866" y="2606996"/>
            <a:ext cx="186535" cy="203293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09601" y="2616107"/>
            <a:ext cx="186535" cy="203293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199146" y="2574161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Explosion 2 48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  <p:pic>
        <p:nvPicPr>
          <p:cNvPr id="50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605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47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4" grpId="0"/>
      <p:bldP spid="5" grpId="0" animBg="1"/>
      <p:bldP spid="5" grpId="1" animBg="1"/>
      <p:bldP spid="24" grpId="0" animBg="1"/>
      <p:bldP spid="24" grpId="1" animBg="1"/>
      <p:bldP spid="49" grpId="0" animBg="1"/>
      <p:bldP spid="4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184" y="-152223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30800" y="1346200"/>
            <a:ext cx="2438400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6807201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1219170">
              <a:spcBef>
                <a:spcPct val="0"/>
              </a:spcBef>
              <a:buNone/>
            </a:pPr>
            <a:r>
              <a:rPr lang="en-US" altLang="en-US" sz="4000" dirty="0">
                <a:solidFill>
                  <a:prstClr val="black"/>
                </a:solidFill>
                <a:latin typeface="Arial" charset="0"/>
              </a:rPr>
              <a:t>B</a:t>
            </a:r>
            <a:r>
              <a:rPr lang="en-US" altLang="en-US" sz="4133" dirty="0">
                <a:solidFill>
                  <a:prstClr val="black"/>
                </a:solidFill>
                <a:latin typeface="Arial" charset="0"/>
              </a:rPr>
              <a:t>. </a:t>
            </a:r>
            <a:r>
              <a:rPr lang="en-US" altLang="en-US" sz="2400" dirty="0" err="1">
                <a:solidFill>
                  <a:prstClr val="black"/>
                </a:solidFill>
                <a:latin typeface="Arial" charset="0"/>
              </a:rPr>
              <a:t>Tốt</a:t>
            </a:r>
            <a:r>
              <a:rPr lang="en-US" altLang="en-US" sz="24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Arial" charset="0"/>
              </a:rPr>
              <a:t>bụng</a:t>
            </a:r>
            <a:endParaRPr lang="en-US" altLang="en-US" sz="24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3251201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None/>
            </a:pPr>
            <a:r>
              <a:rPr lang="en-US" altLang="en-US" sz="4000" dirty="0">
                <a:solidFill>
                  <a:prstClr val="black"/>
                </a:solidFill>
                <a:latin typeface="Arial" charset="0"/>
              </a:rPr>
              <a:t>A</a:t>
            </a:r>
            <a:r>
              <a:rPr lang="en-US" altLang="en-US" sz="2400" dirty="0">
                <a:solidFill>
                  <a:prstClr val="black"/>
                </a:solidFill>
                <a:latin typeface="Arial" charset="0"/>
              </a:rPr>
              <a:t>. </a:t>
            </a:r>
            <a:r>
              <a:rPr lang="en-US" altLang="en-US" sz="2400" dirty="0" err="1">
                <a:solidFill>
                  <a:prstClr val="black"/>
                </a:solidFill>
                <a:latin typeface="Arial" charset="0"/>
              </a:rPr>
              <a:t>Ích</a:t>
            </a:r>
            <a:r>
              <a:rPr lang="en-US" altLang="en-US" sz="24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Arial" charset="0"/>
              </a:rPr>
              <a:t>kỷ</a:t>
            </a:r>
            <a:endParaRPr lang="en-US" altLang="en-US" sz="24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74030" y="3986384"/>
            <a:ext cx="5298998" cy="1323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nhím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nâu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”.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Nhím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trắng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" name="Explosion 2 4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8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816" y="33524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1" y="4030253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098" name="Picture 2" descr="C:\Users\ADMIN\Desktop\Doremon cau ca ( trac nghiem )\depositphotos_151226446-stock-illustration-cartoon-tropical-fish-collection-set (2)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85638" y1="47899" x2="15160" y2="48739"/>
                        <a14:foregroundMark x1="74734" y1="42017" x2="61968" y2="51261"/>
                        <a14:foregroundMark x1="43351" y1="28151" x2="47074" y2="63866"/>
                        <a14:foregroundMark x1="45479" y1="26050" x2="61702" y2="58403"/>
                        <a14:foregroundMark x1="43351" y1="29412" x2="14894" y2="59664"/>
                        <a14:foregroundMark x1="17819" y1="36975" x2="23936" y2="65966"/>
                        <a14:foregroundMark x1="53191" y1="63445" x2="34840" y2="71008"/>
                        <a14:foregroundMark x1="13830" y1="46218" x2="24734" y2="33193"/>
                        <a14:foregroundMark x1="21277" y1="31513" x2="11702" y2="39496"/>
                        <a14:foregroundMark x1="54255" y1="38235" x2="82979" y2="44118"/>
                        <a14:foregroundMark x1="84309" y1="55462" x2="59840" y2="55462"/>
                        <a14:foregroundMark x1="63032" y1="15966" x2="71809" y2="23109"/>
                        <a14:foregroundMark x1="88830" y1="28151" x2="98936" y2="43277"/>
                        <a14:foregroundMark x1="97606" y1="50000" x2="90957" y2="65126"/>
                        <a14:foregroundMark x1="67819" y1="62185" x2="66755" y2="69748"/>
                        <a14:foregroundMark x1="65957" y1="73109" x2="62500" y2="74790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64700" flipH="1">
            <a:off x="3181691" y="-47357"/>
            <a:ext cx="2057432" cy="140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\Desktop\Doremon cau ca ( trac nghiem )\bottle-clipart-green-bottle-clipart-clipart-panda-free-clipart-images-animations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89" b="97556" l="9742" r="89861">
                        <a14:foregroundMark x1="30815" y1="2889" x2="21272" y2="50222"/>
                        <a14:foregroundMark x1="23658" y1="6444" x2="22465" y2="34444"/>
                        <a14:foregroundMark x1="25249" y1="9111" x2="23260" y2="36444"/>
                        <a14:foregroundMark x1="11730" y1="92889" x2="42346" y2="94444"/>
                        <a14:foregroundMark x1="14513" y1="47778" x2="47515" y2="48222"/>
                        <a14:foregroundMark x1="21670" y1="97333" x2="30020" y2="97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424" y="0"/>
            <a:ext cx="1210829" cy="2166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6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240762" y="584200"/>
            <a:ext cx="2096039" cy="911669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3087378"/>
            <a:ext cx="186535" cy="203293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743866" y="2606996"/>
            <a:ext cx="186535" cy="203293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09601" y="2616107"/>
            <a:ext cx="186535" cy="203293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199146" y="2574161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Explosion 2 48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  <p:pic>
        <p:nvPicPr>
          <p:cNvPr id="50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841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47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4" grpId="0"/>
      <p:bldP spid="5" grpId="0" animBg="1"/>
      <p:bldP spid="5" grpId="1" animBg="1"/>
      <p:bldP spid="24" grpId="0" animBg="1"/>
      <p:bldP spid="24" grpId="1" animBg="1"/>
      <p:bldP spid="49" grpId="0" animBg="1"/>
      <p:bldP spid="4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184" y="-152223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30800" y="1346200"/>
            <a:ext cx="2438400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6807201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1219170">
              <a:spcBef>
                <a:spcPct val="0"/>
              </a:spcBef>
              <a:buNone/>
            </a:pPr>
            <a:r>
              <a:rPr lang="en-US" altLang="en-US" sz="4000" dirty="0">
                <a:solidFill>
                  <a:prstClr val="black"/>
                </a:solidFill>
                <a:latin typeface="Arial" charset="0"/>
              </a:rPr>
              <a:t>B</a:t>
            </a:r>
            <a:r>
              <a:rPr lang="en-US" altLang="en-US" sz="4133" dirty="0">
                <a:solidFill>
                  <a:prstClr val="black"/>
                </a:solidFill>
                <a:latin typeface="Arial" charset="0"/>
              </a:rPr>
              <a:t>. </a:t>
            </a:r>
            <a:r>
              <a:rPr lang="en-US" altLang="en-US" sz="2400" dirty="0">
                <a:solidFill>
                  <a:prstClr val="black"/>
                </a:solidFill>
                <a:latin typeface="Arial" charset="0"/>
              </a:rPr>
              <a:t>Chia </a:t>
            </a:r>
            <a:r>
              <a:rPr lang="en-US" altLang="en-US" sz="2400" dirty="0" err="1">
                <a:solidFill>
                  <a:prstClr val="black"/>
                </a:solidFill>
                <a:latin typeface="Arial" charset="0"/>
              </a:rPr>
              <a:t>sẻ</a:t>
            </a:r>
            <a:endParaRPr lang="en-US" altLang="en-US" sz="24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3251201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1219170">
              <a:spcBef>
                <a:spcPct val="0"/>
              </a:spcBef>
              <a:buNone/>
            </a:pPr>
            <a:r>
              <a:rPr lang="en-US" altLang="en-US" sz="4000" dirty="0">
                <a:solidFill>
                  <a:prstClr val="black"/>
                </a:solidFill>
                <a:latin typeface="Arial" charset="0"/>
              </a:rPr>
              <a:t>A</a:t>
            </a:r>
            <a:r>
              <a:rPr lang="en-US" altLang="en-US" sz="2400" dirty="0">
                <a:solidFill>
                  <a:prstClr val="black"/>
                </a:solidFill>
                <a:latin typeface="Arial" charset="0"/>
              </a:rPr>
              <a:t>. </a:t>
            </a:r>
            <a:r>
              <a:rPr lang="en-US" altLang="en-US" sz="2400" dirty="0" err="1">
                <a:solidFill>
                  <a:prstClr val="black"/>
                </a:solidFill>
                <a:latin typeface="Arial" charset="0"/>
              </a:rPr>
              <a:t>Xinh</a:t>
            </a:r>
            <a:r>
              <a:rPr lang="en-US" altLang="en-US" sz="24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Arial" charset="0"/>
              </a:rPr>
              <a:t>đẹp</a:t>
            </a:r>
            <a:endParaRPr lang="en-US" altLang="en-US" sz="24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10407" y="3967954"/>
            <a:ext cx="4835664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Xinh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" name="Explosion 2 4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8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816" y="33524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1" y="4030253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122" name="Picture 2" descr="C:\Users\ADMIN\Desktop\Doremon cau ca ( trac nghiem )\historieta-tropical-de-los-pescados-45745897 (3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36870" flipH="1">
            <a:off x="3478825" y="-64474"/>
            <a:ext cx="1813984" cy="1367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DMIN\Desktop\Phan Thi Do Uyen\Giai cuu dai duong\alga-clipart-6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1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0350">
            <a:off x="4992655" y="-155492"/>
            <a:ext cx="1513908" cy="154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6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240762" y="584200"/>
            <a:ext cx="2096039" cy="911669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3087378"/>
            <a:ext cx="186535" cy="203293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743866" y="2606996"/>
            <a:ext cx="186535" cy="203293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09601" y="2616107"/>
            <a:ext cx="186535" cy="203293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199146" y="2574161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Explosion 2 48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  <p:pic>
        <p:nvPicPr>
          <p:cNvPr id="50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295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47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4" grpId="0"/>
      <p:bldP spid="5" grpId="0" animBg="1"/>
      <p:bldP spid="5" grpId="1" animBg="1"/>
      <p:bldP spid="24" grpId="0" animBg="1"/>
      <p:bldP spid="24" grpId="1" animBg="1"/>
      <p:bldP spid="49" grpId="0" animBg="1"/>
      <p:bldP spid="4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184" y="-152223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30800" y="1346200"/>
            <a:ext cx="2438400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6807201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1219170">
              <a:spcBef>
                <a:spcPct val="0"/>
              </a:spcBef>
              <a:buNone/>
            </a:pPr>
            <a:r>
              <a:rPr lang="en-US" altLang="en-US" sz="4000" dirty="0">
                <a:solidFill>
                  <a:prstClr val="black"/>
                </a:solidFill>
                <a:latin typeface="Arial" charset="0"/>
              </a:rPr>
              <a:t>B</a:t>
            </a:r>
            <a:r>
              <a:rPr lang="en-US" altLang="en-US" sz="4133" dirty="0">
                <a:solidFill>
                  <a:prstClr val="black"/>
                </a:solidFill>
                <a:latin typeface="Arial" charset="0"/>
              </a:rPr>
              <a:t>. </a:t>
            </a:r>
            <a:r>
              <a:rPr lang="en-US" altLang="en-US" sz="2400" dirty="0" err="1">
                <a:solidFill>
                  <a:prstClr val="black"/>
                </a:solidFill>
                <a:latin typeface="Arial" charset="0"/>
              </a:rPr>
              <a:t>sặc</a:t>
            </a:r>
            <a:r>
              <a:rPr lang="en-US" altLang="en-US" sz="24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Arial" charset="0"/>
              </a:rPr>
              <a:t>sỡ</a:t>
            </a:r>
            <a:endParaRPr lang="en-US" altLang="en-US" sz="24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3251201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None/>
            </a:pPr>
            <a:r>
              <a:rPr lang="en-US" altLang="en-US" sz="4000" dirty="0">
                <a:solidFill>
                  <a:prstClr val="black"/>
                </a:solidFill>
                <a:latin typeface="Arial" charset="0"/>
              </a:rPr>
              <a:t>A</a:t>
            </a:r>
            <a:r>
              <a:rPr lang="en-US" altLang="en-US" sz="2400" dirty="0">
                <a:solidFill>
                  <a:prstClr val="black"/>
                </a:solidFill>
                <a:latin typeface="Arial" charset="0"/>
              </a:rPr>
              <a:t>. </a:t>
            </a:r>
            <a:r>
              <a:rPr lang="en-US" altLang="en-US" sz="2400" dirty="0" err="1">
                <a:solidFill>
                  <a:prstClr val="black"/>
                </a:solidFill>
                <a:latin typeface="Arial" charset="0"/>
              </a:rPr>
              <a:t>sặc</a:t>
            </a:r>
            <a:r>
              <a:rPr lang="en-US" altLang="en-US" sz="24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Arial" charset="0"/>
              </a:rPr>
              <a:t>nước</a:t>
            </a:r>
            <a:endParaRPr lang="en-US" altLang="en-US" sz="24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31218" y="4343400"/>
            <a:ext cx="4958409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" name="Explosion 2 4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8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816" y="33524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1" y="4030253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099" name="Picture 3" descr="C:\Users\ADMIN\Desktop\Doremon cau ca ( trac nghiem )\bottle-clipart-green-bottle-clipart-clipart-panda-free-clipart-images-animations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889" b="97556" l="9742" r="89861">
                        <a14:foregroundMark x1="30815" y1="2889" x2="21272" y2="50222"/>
                        <a14:foregroundMark x1="23658" y1="6444" x2="22465" y2="34444"/>
                        <a14:foregroundMark x1="25249" y1="9111" x2="23260" y2="36444"/>
                        <a14:foregroundMark x1="11730" y1="92889" x2="42346" y2="94444"/>
                        <a14:foregroundMark x1="14513" y1="47778" x2="47515" y2="48222"/>
                        <a14:foregroundMark x1="21670" y1="97333" x2="30020" y2="97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424" y="0"/>
            <a:ext cx="1210829" cy="2166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DMIN\Desktop\Doremon cau ca ( trac nghiem )\depositphotos_151226446-stock-illustration-cartoon-tropical-fish-collection-set (3)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5278" y1="37220" x2="16389" y2="41256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6452" flipH="1">
            <a:off x="2332366" y="-206238"/>
            <a:ext cx="3177380" cy="2160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6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240762" y="584200"/>
            <a:ext cx="2096039" cy="911669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3087378"/>
            <a:ext cx="186535" cy="203293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743866" y="2606996"/>
            <a:ext cx="186535" cy="203293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09601" y="2616107"/>
            <a:ext cx="186535" cy="203293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199146" y="2574161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Explosion 2 48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  <p:pic>
        <p:nvPicPr>
          <p:cNvPr id="50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037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47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4" grpId="0"/>
      <p:bldP spid="5" grpId="0" animBg="1"/>
      <p:bldP spid="5" grpId="1" animBg="1"/>
      <p:bldP spid="24" grpId="0" animBg="1"/>
      <p:bldP spid="24" grpId="1" animBg="1"/>
      <p:bldP spid="49" grpId="0" animBg="1"/>
      <p:bldP spid="4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4494">
            <a:off x="4303184" y="-49594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30800" y="1346200"/>
            <a:ext cx="2438400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3234268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1219170">
              <a:spcBef>
                <a:spcPct val="0"/>
              </a:spcBef>
              <a:buNone/>
            </a:pPr>
            <a:r>
              <a:rPr lang="en-US" altLang="en-US" sz="4000" dirty="0">
                <a:solidFill>
                  <a:prstClr val="black"/>
                </a:solidFill>
                <a:latin typeface="Arial" charset="0"/>
              </a:rPr>
              <a:t>A</a:t>
            </a:r>
            <a:r>
              <a:rPr lang="en-US" altLang="en-US" sz="4133" dirty="0">
                <a:solidFill>
                  <a:prstClr val="black"/>
                </a:solidFill>
                <a:latin typeface="Arial" charset="0"/>
              </a:rPr>
              <a:t>. </a:t>
            </a:r>
            <a:r>
              <a:rPr lang="en-US" altLang="en-US" sz="2400" dirty="0">
                <a:solidFill>
                  <a:prstClr val="black"/>
                </a:solidFill>
                <a:latin typeface="Arial" charset="0"/>
              </a:rPr>
              <a:t>Xe </a:t>
            </a:r>
            <a:r>
              <a:rPr lang="en-US" altLang="en-US" sz="2400" dirty="0" err="1">
                <a:solidFill>
                  <a:prstClr val="black"/>
                </a:solidFill>
                <a:latin typeface="Arial" charset="0"/>
              </a:rPr>
              <a:t>đạp</a:t>
            </a:r>
            <a:endParaRPr lang="en-US" altLang="en-US" sz="24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6843184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None/>
            </a:pPr>
            <a:r>
              <a:rPr lang="en-US" altLang="en-US" sz="4000" dirty="0">
                <a:solidFill>
                  <a:prstClr val="black"/>
                </a:solidFill>
                <a:latin typeface="Arial" charset="0"/>
              </a:rPr>
              <a:t>B</a:t>
            </a:r>
            <a:r>
              <a:rPr lang="en-US" altLang="en-US" sz="2400" dirty="0">
                <a:solidFill>
                  <a:prstClr val="black"/>
                </a:solidFill>
                <a:latin typeface="Arial" charset="0"/>
              </a:rPr>
              <a:t>. </a:t>
            </a:r>
            <a:r>
              <a:rPr lang="en-US" altLang="en-US" sz="2400" dirty="0" err="1">
                <a:solidFill>
                  <a:prstClr val="black"/>
                </a:solidFill>
                <a:latin typeface="Arial" charset="0"/>
              </a:rPr>
              <a:t>Đạp</a:t>
            </a:r>
            <a:r>
              <a:rPr lang="en-US" altLang="en-US" sz="24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Arial" charset="0"/>
              </a:rPr>
              <a:t>xe</a:t>
            </a:r>
            <a:endParaRPr lang="en-US" altLang="en-US" sz="24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31218" y="4343400"/>
            <a:ext cx="3039615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" name="Explosion 2 4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8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819" y="29896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1" y="4030253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075" name="Picture 3" descr="C:\Users\ADMIN\Desktop\Doremon cau ca ( trac nghiem )\old-brown-boot-vector-art-illustration-very-old-shoes-clipart-612_40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841" y="22878"/>
            <a:ext cx="2021417" cy="1331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Doremon cau ca ( trac nghiem )\depositphotos_151226446-stock-illustration-cartoon-tropical-fish-collection-set (4)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29" b="100000" l="0" r="89975">
                        <a14:foregroundMark x1="26566" y1="51064" x2="29825" y2="58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79665" flipH="1">
            <a:off x="3271256" y="-435154"/>
            <a:ext cx="2777217" cy="2330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6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240762" y="584200"/>
            <a:ext cx="2096039" cy="911669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3087378"/>
            <a:ext cx="186535" cy="203293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743866" y="2606996"/>
            <a:ext cx="186535" cy="203293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09601" y="2616107"/>
            <a:ext cx="186535" cy="203293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199146" y="2574161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Explosion 2 48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  <p:pic>
        <p:nvPicPr>
          <p:cNvPr id="50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995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47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4" grpId="0"/>
      <p:bldP spid="5" grpId="0" animBg="1"/>
      <p:bldP spid="5" grpId="1" animBg="1"/>
      <p:bldP spid="24" grpId="0" animBg="1"/>
      <p:bldP spid="24" grpId="1" animBg="1"/>
      <p:bldP spid="49" grpId="0" animBg="1"/>
      <p:bldP spid="49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409</TotalTime>
  <Words>418</Words>
  <Application>Microsoft Office PowerPoint</Application>
  <PresentationFormat>Widescreen</PresentationFormat>
  <Paragraphs>83</Paragraphs>
  <Slides>16</Slides>
  <Notes>2</Notes>
  <HiddenSlides>0</HiddenSlides>
  <MMClips>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Arial-Rounded</vt:lpstr>
      <vt:lpstr>Calibri</vt:lpstr>
      <vt:lpstr>等线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</cp:lastModifiedBy>
  <cp:revision>40</cp:revision>
  <dcterms:created xsi:type="dcterms:W3CDTF">2021-07-20T01:55:21Z</dcterms:created>
  <dcterms:modified xsi:type="dcterms:W3CDTF">2021-11-19T03:05:57Z</dcterms:modified>
</cp:coreProperties>
</file>