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57" r:id="rId4"/>
    <p:sldId id="259" r:id="rId5"/>
    <p:sldId id="258" r:id="rId6"/>
    <p:sldId id="260" r:id="rId7"/>
    <p:sldId id="261" r:id="rId8"/>
    <p:sldId id="262" r:id="rId9"/>
    <p:sldId id="266" r:id="rId10"/>
    <p:sldId id="256" r:id="rId11"/>
    <p:sldId id="267" r:id="rId12"/>
    <p:sldId id="268" r:id="rId13"/>
    <p:sldId id="272"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02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3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797547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8573310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3948945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4351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85325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3235476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4283648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53550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10074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475633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7711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5613219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66025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6751628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828052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223456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548735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469161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8719303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624584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02118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1835499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128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728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microsoft.com/office/2007/relationships/hdphoto" Target="../media/hdphoto20.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microsoft.com/office/2007/relationships/hdphoto" Target="../media/hdphoto2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13.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6.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5.png"/><Relationship Id="rId2" Type="http://schemas.openxmlformats.org/officeDocument/2006/relationships/image" Target="../media/image12.jpeg"/><Relationship Id="rId16" Type="http://schemas.microsoft.com/office/2007/relationships/hdphoto" Target="../media/hdphoto9.wdp"/><Relationship Id="rId20" Type="http://schemas.openxmlformats.org/officeDocument/2006/relationships/image" Target="../media/image19.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6.xml"/><Relationship Id="rId24" Type="http://schemas.openxmlformats.org/officeDocument/2006/relationships/image" Target="../media/image21.png"/><Relationship Id="rId32" Type="http://schemas.openxmlformats.org/officeDocument/2006/relationships/image" Target="../media/image24.GIF"/><Relationship Id="rId5" Type="http://schemas.openxmlformats.org/officeDocument/2006/relationships/slide" Target="slide3.xml"/><Relationship Id="rId15" Type="http://schemas.openxmlformats.org/officeDocument/2006/relationships/image" Target="../media/image17.png"/><Relationship Id="rId23" Type="http://schemas.microsoft.com/office/2007/relationships/hdphoto" Target="../media/hdphoto12.wdp"/><Relationship Id="rId28" Type="http://schemas.openxmlformats.org/officeDocument/2006/relationships/image" Target="../media/image5.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5.png"/><Relationship Id="rId14" Type="http://schemas.openxmlformats.org/officeDocument/2006/relationships/slide" Target="slide7.xml"/><Relationship Id="rId22" Type="http://schemas.openxmlformats.org/officeDocument/2006/relationships/image" Target="../media/image20.png"/><Relationship Id="rId27" Type="http://schemas.microsoft.com/office/2007/relationships/hdphoto" Target="../media/hdphoto14.wdp"/><Relationship Id="rId30" Type="http://schemas.openxmlformats.org/officeDocument/2006/relationships/image" Target="../media/image23.png"/><Relationship Id="rId35" Type="http://schemas.openxmlformats.org/officeDocument/2006/relationships/image" Target="../media/image26.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29.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Ôn và khởi động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algn="just"/>
            <a:r>
              <a:rPr lang="vi-VN" sz="2400" dirty="0">
                <a:latin typeface="Times New Roman" panose="02020603050405020304" pitchFamily="18" charset="0"/>
                <a:ea typeface="Arial-Rounded" panose="020B0500000000000000" pitchFamily="34" charset="0"/>
                <a:cs typeface="Times New Roman" panose="02020603050405020304" pitchFamily="18" charset="0"/>
              </a:rPr>
              <a:t>					( Theo Tun Te-le-gan)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Times New Roman" panose="02020603050405020304" pitchFamily="18" charset="0"/>
                <a:ea typeface="Arial-Rounded" panose="020B0500000000000000" pitchFamily="34" charset="0"/>
                <a:cs typeface="Times New Roman" panose="02020603050405020304" pitchFamily="18" charset="0"/>
              </a:rPr>
              <a:t>Tớ</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latin typeface="Times New Roman" panose="02020603050405020304" pitchFamily="18" charset="0"/>
                <a:ea typeface="Arial-Rounded" panose="020B0500000000000000" pitchFamily="34" charset="0"/>
                <a:cs typeface="Times New Roman" panose="02020603050405020304" pitchFamily="18" charset="0"/>
              </a:rPr>
              <a:t>cậu</a:t>
            </a:r>
            <a:endParaRPr lang="en-US" sz="4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9090734" y="142043"/>
            <a:ext cx="274320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mẫu</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59913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8123068" y="0"/>
            <a:ext cx="4190260" cy="949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gồm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Rectangle: Rounded Corners 9">
            <a:extLst>
              <a:ext uri="{FF2B5EF4-FFF2-40B4-BE49-F238E27FC236}">
                <a16:creationId xmlns:a16="http://schemas.microsoft.com/office/drawing/2014/main" id="{F7C31979-8DB8-453E-A0B9-ADFE2E144088}"/>
              </a:ext>
            </a:extLst>
          </p:cNvPr>
          <p:cNvSpPr/>
          <p:nvPr/>
        </p:nvSpPr>
        <p:spPr>
          <a:xfrm>
            <a:off x="1065320" y="870012"/>
            <a:ext cx="10440141" cy="119848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2" name="Rectangle: Rounded Corners 11">
            <a:extLst>
              <a:ext uri="{FF2B5EF4-FFF2-40B4-BE49-F238E27FC236}">
                <a16:creationId xmlns:a16="http://schemas.microsoft.com/office/drawing/2014/main" id="{C740339B-8556-4350-9AD0-D534BC0E890E}"/>
              </a:ext>
            </a:extLst>
          </p:cNvPr>
          <p:cNvSpPr/>
          <p:nvPr/>
        </p:nvSpPr>
        <p:spPr>
          <a:xfrm>
            <a:off x="958719" y="2068497"/>
            <a:ext cx="10440141" cy="13605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4" name="Rectangle: Rounded Corners 13">
            <a:extLst>
              <a:ext uri="{FF2B5EF4-FFF2-40B4-BE49-F238E27FC236}">
                <a16:creationId xmlns:a16="http://schemas.microsoft.com/office/drawing/2014/main" id="{B79BA589-3A46-4DBD-8BAC-82C8F66609FC}"/>
              </a:ext>
            </a:extLst>
          </p:cNvPr>
          <p:cNvSpPr/>
          <p:nvPr/>
        </p:nvSpPr>
        <p:spPr>
          <a:xfrm>
            <a:off x="1086034" y="3533313"/>
            <a:ext cx="10440141" cy="245467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nối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tiếp</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0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文本框 10"/>
          <p:cNvSpPr txBox="1"/>
          <p:nvPr/>
        </p:nvSpPr>
        <p:spPr>
          <a:xfrm>
            <a:off x="1230197" y="258178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a:t>
            </a:r>
            <a:r>
              <a:rPr kumimoji="0" lang="en-US" altLang="zh-CN"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7200" b="0" i="0" u="none" strike="noStrike" kern="1200" cap="none" spc="0" normalizeH="0" baseline="0" noProof="0" dirty="0" err="1" smtClean="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nót</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文本框 10">
            <a:extLst>
              <a:ext uri="{FF2B5EF4-FFF2-40B4-BE49-F238E27FC236}">
                <a16:creationId xmlns:a16="http://schemas.microsoft.com/office/drawing/2014/main" id="{F325C0E0-B8FD-4166-BD69-64BBF8EB861F}"/>
              </a:ext>
            </a:extLst>
          </p:cNvPr>
          <p:cNvSpPr txBox="1"/>
          <p:nvPr/>
        </p:nvSpPr>
        <p:spPr>
          <a:xfrm>
            <a:off x="6376186" y="2576427"/>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ln w="25400">
                  <a:solidFill>
                    <a:prstClr val="black"/>
                  </a:solidFill>
                </a:ln>
                <a:solidFill>
                  <a:srgbClr val="FE622A"/>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ặm</a:t>
            </a:r>
            <a:r>
              <a:rPr kumimoji="0" lang="en-US" altLang="zh-CN"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cụi</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9602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style.rotation</p:attrName>
                                        </p:attrNameLst>
                                      </p:cBhvr>
                                      <p:tavLst>
                                        <p:tav tm="0">
                                          <p:val>
                                            <p:fltVal val="360"/>
                                          </p:val>
                                        </p:tav>
                                        <p:tav tm="100000">
                                          <p:val>
                                            <p:fltVal val="0"/>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11322" y="750558"/>
            <a:ext cx="5365827" cy="830997"/>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3011321" y="1530796"/>
            <a:ext cx="5595465"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nắn nót</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2786737" y="189403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4358126" y="1545865"/>
            <a:ext cx="7253866"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viết rất cẩn thận cho đẹp. </a:t>
            </a:r>
            <a:endPar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4449051" y="2470896"/>
            <a:ext cx="7706627" cy="584775"/>
          </a:xfrm>
          <a:prstGeom prst="rect">
            <a:avLst/>
          </a:prstGeom>
        </p:spPr>
        <p:txBody>
          <a:bodyPr wrap="square">
            <a:spAutoFit/>
          </a:bodyPr>
          <a:lstStyle/>
          <a:p>
            <a:r>
              <a:rPr lang="vi-VN"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chăm chú, tập trung vào</a:t>
            </a:r>
            <a:r>
              <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làm</a:t>
            </a:r>
            <a:endParaRPr lang="en-VN"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3011321" y="2325471"/>
            <a:ext cx="5595465"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cặm cụi</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2786737" y="265462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4358126" y="301579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196A2-2623-4E2C-81BD-B29EC0D0B5B3}"/>
              </a:ext>
            </a:extLst>
          </p:cNvPr>
          <p:cNvSpPr/>
          <p:nvPr/>
        </p:nvSpPr>
        <p:spPr>
          <a:xfrm>
            <a:off x="2481932" y="2637740"/>
            <a:ext cx="5996762" cy="1384995"/>
          </a:xfrm>
          <a:prstGeom prst="rect">
            <a:avLst/>
          </a:prstGeom>
        </p:spPr>
        <p:txBody>
          <a:bodyPr wrap="square">
            <a:spAutoFit/>
          </a:bodyPr>
          <a:lstStyle/>
          <a:p>
            <a:pPr marL="266700"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Cứ thế, cậu cặm cụi viết đi viết lại trong nhiều giờ liền.</a:t>
            </a:r>
          </a:p>
        </p:txBody>
      </p:sp>
      <p:sp>
        <p:nvSpPr>
          <p:cNvPr id="5" name="TextBox 4">
            <a:extLst>
              <a:ext uri="{FF2B5EF4-FFF2-40B4-BE49-F238E27FC236}">
                <a16:creationId xmlns:a16="http://schemas.microsoft.com/office/drawing/2014/main" id="{30C84986-EE5E-4FA2-9AB9-9D93E7FC42CA}"/>
              </a:ext>
            </a:extLst>
          </p:cNvPr>
          <p:cNvSpPr txBox="1"/>
          <p:nvPr/>
        </p:nvSpPr>
        <p:spPr>
          <a:xfrm>
            <a:off x="3193914" y="599693"/>
            <a:ext cx="5365827" cy="830997"/>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lang="en-US" sz="32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2439992" y="1507751"/>
            <a:ext cx="5996762" cy="1296830"/>
          </a:xfrm>
          <a:prstGeom prst="rect">
            <a:avLst/>
          </a:prstGeom>
        </p:spPr>
        <p:txBody>
          <a:bodyPr wrap="square">
            <a:spAutoFit/>
          </a:bodyPr>
          <a:lstStyle/>
          <a:p>
            <a:pPr marL="266700"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Kiến không biết làm sao cho sóc biết mình rất nhớ bạn.</a:t>
            </a:r>
          </a:p>
        </p:txBody>
      </p:sp>
      <p:cxnSp>
        <p:nvCxnSpPr>
          <p:cNvPr id="7" name="Straight Connector 6">
            <a:extLst>
              <a:ext uri="{FF2B5EF4-FFF2-40B4-BE49-F238E27FC236}">
                <a16:creationId xmlns:a16="http://schemas.microsoft.com/office/drawing/2014/main" id="{6FF9C1E2-02F1-45D0-99D3-1DA169C1CB19}"/>
              </a:ext>
            </a:extLst>
          </p:cNvPr>
          <p:cNvCxnSpPr/>
          <p:nvPr/>
        </p:nvCxnSpPr>
        <p:spPr>
          <a:xfrm flipH="1">
            <a:off x="8343679" y="161756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2B713A-7D0E-46A6-BCC0-D090502A6E00}"/>
              </a:ext>
            </a:extLst>
          </p:cNvPr>
          <p:cNvCxnSpPr/>
          <p:nvPr/>
        </p:nvCxnSpPr>
        <p:spPr>
          <a:xfrm flipH="1">
            <a:off x="6415812" y="163286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FE499E-852B-40CD-AF00-60B0677F56AF}"/>
              </a:ext>
            </a:extLst>
          </p:cNvPr>
          <p:cNvCxnSpPr/>
          <p:nvPr/>
        </p:nvCxnSpPr>
        <p:spPr>
          <a:xfrm flipH="1">
            <a:off x="3984977" y="2748685"/>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EA00C2B-F75F-45F6-9BA2-9320ABE40E4D}"/>
              </a:ext>
            </a:extLst>
          </p:cNvPr>
          <p:cNvGrpSpPr/>
          <p:nvPr/>
        </p:nvGrpSpPr>
        <p:grpSpPr>
          <a:xfrm>
            <a:off x="5725711" y="3325255"/>
            <a:ext cx="230207" cy="470813"/>
            <a:chOff x="4944388" y="3399410"/>
            <a:chExt cx="230207" cy="470813"/>
          </a:xfrm>
        </p:grpSpPr>
        <p:cxnSp>
          <p:nvCxnSpPr>
            <p:cNvPr id="11" name="Straight Connector 10">
              <a:extLst>
                <a:ext uri="{FF2B5EF4-FFF2-40B4-BE49-F238E27FC236}">
                  <a16:creationId xmlns:a16="http://schemas.microsoft.com/office/drawing/2014/main" id="{4C8594E7-8DD6-4C02-BE5F-57945CF04C06}"/>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1A6873-F3DF-4B8D-9AF6-1D90486ABC1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34BCE74D-3C65-442F-80A7-2C77A7D51027}"/>
              </a:ext>
            </a:extLst>
          </p:cNvPr>
          <p:cNvCxnSpPr/>
          <p:nvPr/>
        </p:nvCxnSpPr>
        <p:spPr>
          <a:xfrm flipH="1">
            <a:off x="8417974" y="2729428"/>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6B60E4FA-412C-432E-B701-F6CDDD915142}"/>
              </a:ext>
            </a:extLst>
          </p:cNvPr>
          <p:cNvSpPr/>
          <p:nvPr/>
        </p:nvSpPr>
        <p:spPr>
          <a:xfrm>
            <a:off x="2523872" y="28857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01631F6C-3BCE-46DC-A441-6D891E3C0E01}"/>
              </a:ext>
            </a:extLst>
          </p:cNvPr>
          <p:cNvGrpSpPr/>
          <p:nvPr/>
        </p:nvGrpSpPr>
        <p:grpSpPr>
          <a:xfrm>
            <a:off x="5365209" y="2262937"/>
            <a:ext cx="230207" cy="470813"/>
            <a:chOff x="4944388" y="3399410"/>
            <a:chExt cx="230207" cy="470813"/>
          </a:xfrm>
        </p:grpSpPr>
        <p:cxnSp>
          <p:nvCxnSpPr>
            <p:cNvPr id="17" name="Straight Connector 16">
              <a:extLst>
                <a:ext uri="{FF2B5EF4-FFF2-40B4-BE49-F238E27FC236}">
                  <a16:creationId xmlns:a16="http://schemas.microsoft.com/office/drawing/2014/main" id="{5BFA9561-913D-4D68-942C-35AF22CD4CA5}"/>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C8B7F4-906C-4F77-BF98-BDC80FE1FA86}"/>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6EF0EA8B-EBFF-48EC-9EF8-0B5F43187D32}"/>
              </a:ext>
            </a:extLst>
          </p:cNvPr>
          <p:cNvSpPr/>
          <p:nvPr/>
        </p:nvSpPr>
        <p:spPr>
          <a:xfrm>
            <a:off x="2481932" y="41052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0C8A7AB9-AC92-47BB-8DEB-C4B9DE6E43D3}"/>
              </a:ext>
            </a:extLst>
          </p:cNvPr>
          <p:cNvSpPr/>
          <p:nvPr/>
        </p:nvSpPr>
        <p:spPr>
          <a:xfrm>
            <a:off x="2523872" y="3794849"/>
            <a:ext cx="5996762" cy="1384995"/>
          </a:xfrm>
          <a:prstGeom prst="rect">
            <a:avLst/>
          </a:prstGeom>
        </p:spPr>
        <p:txBody>
          <a:bodyPr wrap="square">
            <a:spAutoFit/>
          </a:bodyPr>
          <a:lstStyle/>
          <a:p>
            <a:pPr marL="266700" algn="just">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Không lâu sau, sóc nhận được một lá thư do kiến gửi đến.</a:t>
            </a:r>
          </a:p>
        </p:txBody>
      </p:sp>
      <p:cxnSp>
        <p:nvCxnSpPr>
          <p:cNvPr id="21" name="Straight Connector 20">
            <a:extLst>
              <a:ext uri="{FF2B5EF4-FFF2-40B4-BE49-F238E27FC236}">
                <a16:creationId xmlns:a16="http://schemas.microsoft.com/office/drawing/2014/main" id="{4097E259-998B-4FA3-B493-78824AA96E41}"/>
              </a:ext>
            </a:extLst>
          </p:cNvPr>
          <p:cNvCxnSpPr/>
          <p:nvPr/>
        </p:nvCxnSpPr>
        <p:spPr>
          <a:xfrm flipH="1">
            <a:off x="5033116" y="3854300"/>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9ED7E9-4D29-45B2-8C1A-F8CBF6CEDE70}"/>
              </a:ext>
            </a:extLst>
          </p:cNvPr>
          <p:cNvCxnSpPr/>
          <p:nvPr/>
        </p:nvCxnSpPr>
        <p:spPr>
          <a:xfrm flipH="1">
            <a:off x="3325544" y="4483929"/>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189F1E2-856E-4073-BB16-BAD17DF651F2}"/>
              </a:ext>
            </a:extLst>
          </p:cNvPr>
          <p:cNvGrpSpPr/>
          <p:nvPr/>
        </p:nvGrpSpPr>
        <p:grpSpPr>
          <a:xfrm>
            <a:off x="5774542" y="4509921"/>
            <a:ext cx="230207" cy="470813"/>
            <a:chOff x="4944388" y="3399410"/>
            <a:chExt cx="230207" cy="470813"/>
          </a:xfrm>
        </p:grpSpPr>
        <p:cxnSp>
          <p:nvCxnSpPr>
            <p:cNvPr id="24" name="Straight Connector 23">
              <a:extLst>
                <a:ext uri="{FF2B5EF4-FFF2-40B4-BE49-F238E27FC236}">
                  <a16:creationId xmlns:a16="http://schemas.microsoft.com/office/drawing/2014/main" id="{E2723B99-B981-41BE-846B-393ED101D86C}"/>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14B98-2364-4C98-8093-0C7FF638BE6C}"/>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theo</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nhóm</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119741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Đọc</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toàn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3659726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3892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DCBAE-1F1F-47A4-A36B-E5B9B289F4AC}"/>
              </a:ext>
            </a:extLst>
          </p:cNvPr>
          <p:cNvSpPr txBox="1"/>
          <p:nvPr/>
        </p:nvSpPr>
        <p:spPr>
          <a:xfrm>
            <a:off x="1746715" y="695221"/>
            <a:ext cx="9445829" cy="742511"/>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dirty="0">
                <a:latin typeface="Times New Roman" panose="02020603050405020304" pitchFamily="18" charset="0"/>
                <a:ea typeface="Arial-Rounded" panose="020B0500000000000000" pitchFamily="34" charset="0"/>
                <a:cs typeface="Times New Roman" panose="02020603050405020304" pitchFamily="18" charset="0"/>
              </a:rPr>
              <a:t>Khi chia tay sóc, kiến cảm thấy thế nào ?</a:t>
            </a:r>
          </a:p>
        </p:txBody>
      </p:sp>
      <p:sp>
        <p:nvSpPr>
          <p:cNvPr id="5" name="TextBox 4">
            <a:extLst>
              <a:ext uri="{FF2B5EF4-FFF2-40B4-BE49-F238E27FC236}">
                <a16:creationId xmlns:a16="http://schemas.microsoft.com/office/drawing/2014/main" id="{CDE90E26-2A02-4127-860C-7C8E118F4512}"/>
              </a:ext>
            </a:extLst>
          </p:cNvPr>
          <p:cNvSpPr txBox="1"/>
          <p:nvPr/>
        </p:nvSpPr>
        <p:spPr>
          <a:xfrm>
            <a:off x="1746715" y="2001070"/>
            <a:ext cx="6305332"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3200" dirty="0">
                <a:latin typeface="Times New Roman" panose="02020603050405020304" pitchFamily="18" charset="0"/>
                <a:ea typeface="Arial-Rounded" panose="020B0500000000000000" pitchFamily="34" charset="0"/>
                <a:cs typeface="Times New Roman" panose="02020603050405020304" pitchFamily="18" charset="0"/>
              </a:rPr>
              <a:t>Sóc đồng ý với kiến điều gì ?</a:t>
            </a:r>
          </a:p>
        </p:txBody>
      </p:sp>
      <p:sp>
        <p:nvSpPr>
          <p:cNvPr id="6" name="TextBox 5">
            <a:extLst>
              <a:ext uri="{FF2B5EF4-FFF2-40B4-BE49-F238E27FC236}">
                <a16:creationId xmlns:a16="http://schemas.microsoft.com/office/drawing/2014/main" id="{9E6C0D55-9B8B-4C3B-B798-80EE1957EA4D}"/>
              </a:ext>
            </a:extLst>
          </p:cNvPr>
          <p:cNvSpPr txBox="1"/>
          <p:nvPr/>
        </p:nvSpPr>
        <p:spPr>
          <a:xfrm>
            <a:off x="1746715" y="1379037"/>
            <a:ext cx="6119826" cy="830997"/>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Khi chia tay sóc, kiến </a:t>
            </a:r>
            <a:r>
              <a:rPr lang="en-US"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r</a:t>
            </a:r>
            <a:r>
              <a:rPr lang="vi-VN" sz="32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ất buồn.</a:t>
            </a:r>
          </a:p>
        </p:txBody>
      </p:sp>
      <p:sp>
        <p:nvSpPr>
          <p:cNvPr id="7" name="TextBox 6">
            <a:extLst>
              <a:ext uri="{FF2B5EF4-FFF2-40B4-BE49-F238E27FC236}">
                <a16:creationId xmlns:a16="http://schemas.microsoft.com/office/drawing/2014/main" id="{F37341B6-38B5-4BE1-A12D-CEE522BB6D6F}"/>
              </a:ext>
            </a:extLst>
          </p:cNvPr>
          <p:cNvSpPr txBox="1"/>
          <p:nvPr/>
        </p:nvSpPr>
        <p:spPr>
          <a:xfrm>
            <a:off x="1746715" y="2522864"/>
            <a:ext cx="6119826" cy="830997"/>
          </a:xfrm>
          <a:prstGeom prst="rect">
            <a:avLst/>
          </a:prstGeom>
          <a:noFill/>
        </p:spPr>
        <p:txBody>
          <a:bodyPr wrap="square" rtlCol="0">
            <a:spAutoFit/>
          </a:bodyPr>
          <a:lstStyle/>
          <a:p>
            <a:pPr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Sóc thường xuyên nhớ đến kiến.</a:t>
            </a:r>
          </a:p>
        </p:txBody>
      </p:sp>
      <p:sp>
        <p:nvSpPr>
          <p:cNvPr id="8" name="TextBox 7">
            <a:extLst>
              <a:ext uri="{FF2B5EF4-FFF2-40B4-BE49-F238E27FC236}">
                <a16:creationId xmlns:a16="http://schemas.microsoft.com/office/drawing/2014/main" id="{FF74AD5A-4D13-4B5B-B5CF-028B214FB18A}"/>
              </a:ext>
            </a:extLst>
          </p:cNvPr>
          <p:cNvSpPr txBox="1"/>
          <p:nvPr/>
        </p:nvSpPr>
        <p:spPr>
          <a:xfrm>
            <a:off x="1746714" y="3093077"/>
            <a:ext cx="8844345" cy="830997"/>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3200" dirty="0">
                <a:latin typeface="Times New Roman" panose="02020603050405020304" pitchFamily="18" charset="0"/>
                <a:ea typeface="Arial-Rounded" panose="020B0500000000000000" pitchFamily="34" charset="0"/>
                <a:cs typeface="Times New Roman" panose="02020603050405020304" pitchFamily="18" charset="0"/>
              </a:rPr>
              <a:t>Vì sao kiến phải viết lại nhiều lần lá thư gửi sóc ?</a:t>
            </a:r>
          </a:p>
        </p:txBody>
      </p:sp>
      <p:sp>
        <p:nvSpPr>
          <p:cNvPr id="9" name="TextBox 8">
            <a:extLst>
              <a:ext uri="{FF2B5EF4-FFF2-40B4-BE49-F238E27FC236}">
                <a16:creationId xmlns:a16="http://schemas.microsoft.com/office/drawing/2014/main" id="{9659066C-1515-4DC5-8A47-71B6D32F92B0}"/>
              </a:ext>
            </a:extLst>
          </p:cNvPr>
          <p:cNvSpPr txBox="1"/>
          <p:nvPr/>
        </p:nvSpPr>
        <p:spPr>
          <a:xfrm>
            <a:off x="1600941" y="3831228"/>
            <a:ext cx="7912190" cy="1569660"/>
          </a:xfrm>
          <a:prstGeom prst="rect">
            <a:avLst/>
          </a:prstGeom>
          <a:noFill/>
        </p:spPr>
        <p:txBody>
          <a:bodyPr wrap="square" rtlCol="0">
            <a:spAutoFit/>
          </a:bodyPr>
          <a:lstStyle/>
          <a:p>
            <a:pPr marL="315913" indent="-315913" algn="just">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Wingdings" pitchFamily="2" charset="2"/>
              </a:rPr>
              <a:t> </a:t>
            </a: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 kiến không biết làm sao cho sóc biết nó rất nhớ bạn.</a:t>
            </a:r>
          </a:p>
        </p:txBody>
      </p:sp>
    </p:spTree>
    <p:extLst>
      <p:ext uri="{BB962C8B-B14F-4D97-AF65-F5344CB8AC3E}">
        <p14:creationId xmlns:p14="http://schemas.microsoft.com/office/powerpoint/2010/main" val="414973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8"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7C3EE-BD2C-4F76-B437-479E9124C6B0}"/>
              </a:ext>
            </a:extLst>
          </p:cNvPr>
          <p:cNvSpPr txBox="1"/>
          <p:nvPr/>
        </p:nvSpPr>
        <p:spPr>
          <a:xfrm>
            <a:off x="2070296" y="1795386"/>
            <a:ext cx="8747361" cy="646331"/>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400" dirty="0">
                <a:solidFill>
                  <a:schemeClr val="accent6">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Tình bạn giữa hai bạn rất thân thiết, gắn bó.</a:t>
            </a:r>
          </a:p>
        </p:txBody>
      </p:sp>
      <p:sp>
        <p:nvSpPr>
          <p:cNvPr id="5" name="TextBox 4">
            <a:extLst>
              <a:ext uri="{FF2B5EF4-FFF2-40B4-BE49-F238E27FC236}">
                <a16:creationId xmlns:a16="http://schemas.microsoft.com/office/drawing/2014/main" id="{7B2C7AC4-4F96-4EAB-8449-5ED2DD3FC298}"/>
              </a:ext>
            </a:extLst>
          </p:cNvPr>
          <p:cNvSpPr txBox="1"/>
          <p:nvPr/>
        </p:nvSpPr>
        <p:spPr>
          <a:xfrm>
            <a:off x="2070297" y="986543"/>
            <a:ext cx="8920258" cy="646331"/>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ea typeface="Arial-Rounded" panose="020B0500000000000000" pitchFamily="34" charset="0"/>
                <a:cs typeface="Times New Roman" panose="02020603050405020304" pitchFamily="18" charset="0"/>
              </a:rPr>
              <a:t>Việc kiến và sóc viết thư cho nhau thể hiện tình bạn như thế nào?</a:t>
            </a:r>
          </a:p>
        </p:txBody>
      </p:sp>
      <p:sp>
        <p:nvSpPr>
          <p:cNvPr id="6" name="TextBox 5">
            <a:extLst>
              <a:ext uri="{FF2B5EF4-FFF2-40B4-BE49-F238E27FC236}">
                <a16:creationId xmlns:a16="http://schemas.microsoft.com/office/drawing/2014/main" id="{2A414733-98FB-4DBD-920C-F1106360CAEF}"/>
              </a:ext>
            </a:extLst>
          </p:cNvPr>
          <p:cNvSpPr txBox="1"/>
          <p:nvPr/>
        </p:nvSpPr>
        <p:spPr>
          <a:xfrm>
            <a:off x="1666347" y="3274488"/>
            <a:ext cx="8747361" cy="1200329"/>
          </a:xfrm>
          <a:prstGeom prst="rect">
            <a:avLst/>
          </a:prstGeom>
          <a:noFill/>
        </p:spPr>
        <p:txBody>
          <a:bodyPr wrap="square" rtlCol="0">
            <a:spAutoFit/>
          </a:bodyPr>
          <a:lstStyle/>
          <a:p>
            <a:pPr marL="400050" indent="-354013" algn="just">
              <a:lnSpc>
                <a:spcPct val="150000"/>
              </a:lnSpc>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2400" dirty="0">
                <a:latin typeface="Times New Roman" panose="02020603050405020304" pitchFamily="18" charset="0"/>
                <a:ea typeface="Arial-Rounded" panose="020B0500000000000000" pitchFamily="34" charset="0"/>
                <a:cs typeface="Times New Roman" panose="02020603050405020304" pitchFamily="18" charset="0"/>
              </a:rPr>
              <a:t>Theo em, hai bạn sẽ cảm thấy thế nào nếu không nhận được thư của nhau? </a:t>
            </a:r>
          </a:p>
        </p:txBody>
      </p:sp>
      <p:pic>
        <p:nvPicPr>
          <p:cNvPr id="7" name="Picture 2">
            <a:extLst>
              <a:ext uri="{FF2B5EF4-FFF2-40B4-BE49-F238E27FC236}">
                <a16:creationId xmlns:a16="http://schemas.microsoft.com/office/drawing/2014/main" id="{F673E21C-AD4A-4D36-BC0D-624E633ABE0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837238"/>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72551-BFA5-4159-A483-1E0A7E7DB3C4}"/>
              </a:ext>
            </a:extLst>
          </p:cNvPr>
          <p:cNvSpPr txBox="1"/>
          <p:nvPr/>
        </p:nvSpPr>
        <p:spPr>
          <a:xfrm>
            <a:off x="2070297" y="2357356"/>
            <a:ext cx="8920258" cy="646331"/>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ea typeface="Arial-Rounded" panose="020B0500000000000000" pitchFamily="34" charset="0"/>
                <a:cs typeface="Times New Roman" panose="02020603050405020304" pitchFamily="18" charset="0"/>
              </a:rPr>
              <a:t>Em thường làm gì để thể hiện tình cảm thân thiết với bạn mình?</a:t>
            </a:r>
          </a:p>
        </p:txBody>
      </p:sp>
      <p:pic>
        <p:nvPicPr>
          <p:cNvPr id="9" name="Picture 2">
            <a:extLst>
              <a:ext uri="{FF2B5EF4-FFF2-40B4-BE49-F238E27FC236}">
                <a16:creationId xmlns:a16="http://schemas.microsoft.com/office/drawing/2014/main" id="{321A0514-AAAD-4623-A770-0AECA3C3F89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2276087"/>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F63710-4075-4755-B1B7-0269F6CD5EB6}"/>
              </a:ext>
            </a:extLst>
          </p:cNvPr>
          <p:cNvSpPr txBox="1"/>
          <p:nvPr/>
        </p:nvSpPr>
        <p:spPr>
          <a:xfrm>
            <a:off x="2070297" y="4255374"/>
            <a:ext cx="7792794" cy="1200329"/>
          </a:xfrm>
          <a:prstGeom prst="rect">
            <a:avLst/>
          </a:prstGeom>
          <a:noFill/>
        </p:spPr>
        <p:txBody>
          <a:bodyPr wrap="square" rtlCol="0">
            <a:spAutoFit/>
          </a:bodyPr>
          <a:lstStyle/>
          <a:p>
            <a:pPr algn="just">
              <a:lnSpc>
                <a:spcPct val="150000"/>
              </a:lnSpc>
            </a:pPr>
            <a:r>
              <a:rPr lang="vi-VN" sz="2400" dirty="0">
                <a:latin typeface="Times New Roman" panose="02020603050405020304" pitchFamily="18" charset="0"/>
                <a:ea typeface="Arial-Rounded" panose="020B0500000000000000" pitchFamily="34" charset="0"/>
                <a:cs typeface="Times New Roman" panose="02020603050405020304" pitchFamily="18" charset="0"/>
              </a:rPr>
              <a:t>Tưởng tượng 1 năm sau, kiến và sóc gặp lại. Theo em hai bạn sẽ nói gì với nhau? </a:t>
            </a:r>
          </a:p>
        </p:txBody>
      </p:sp>
      <p:pic>
        <p:nvPicPr>
          <p:cNvPr id="11" name="Picture 2">
            <a:extLst>
              <a:ext uri="{FF2B5EF4-FFF2-40B4-BE49-F238E27FC236}">
                <a16:creationId xmlns:a16="http://schemas.microsoft.com/office/drawing/2014/main" id="{755FC064-6718-49A0-A9AF-34DF9AC0401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4358771"/>
            <a:ext cx="975972" cy="5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cs typeface="Times New Roman" panose="02020603050405020304" pitchFamily="18"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Xin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Ếch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hôm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nay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sang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bờ</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nhảy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sen.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sen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Theo Tun Te-le-gan)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đọc</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lại</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926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ngôi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Tan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endParaRPr lang="en-US" sz="4000" dirty="0">
              <a:latin typeface="Times New Roman" panose="02020603050405020304" pitchFamily="18" charset="0"/>
              <a:cs typeface="Times New Roman" panose="02020603050405020304" pitchFamily="18" charset="0"/>
            </a:endParaRPr>
          </a:p>
        </p:txBody>
      </p:sp>
      <p:sp>
        <p:nvSpPr>
          <p:cNvPr id="5" name="Rounded Rectangular Callout 3">
            <a:extLst>
              <a:ext uri="{FF2B5EF4-FFF2-40B4-BE49-F238E27FC236}">
                <a16:creationId xmlns:a16="http://schemas.microsoft.com/office/drawing/2014/main" id="{852E166B-F7CC-484A-A3EA-2A152FFBE0C1}"/>
              </a:ext>
            </a:extLst>
          </p:cNvPr>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a:solidFill>
                  <a:srgbClr val="FF0000"/>
                </a:solidFill>
                <a:latin typeface="Times New Roman" panose="02020603050405020304" pitchFamily="18" charset="0"/>
                <a:cs typeface="Times New Roman" panose="02020603050405020304" pitchFamily="18" charset="0"/>
              </a:rPr>
              <a:t>Vd</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nhé!Chúc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 sang </a:t>
            </a:r>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Tớ</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luôn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nhớ</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cậu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124133"/>
            <a:ext cx="32632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Củng</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6000" b="1" i="0" u="none" strike="noStrike" kern="1200" cap="none" spc="0" normalizeH="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zh-CN" altLang="en-US" sz="6000" b="1" i="0" u="none" strike="noStrike" kern="1200" cap="none" spc="0" normalizeH="0" baseline="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2548963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kumimoji="0" lang="en-US" alt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585797"/>
            <a:ext cx="32632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6000" b="1" i="0" u="none" strike="noStrike" kern="1200" cap="none" spc="0" normalizeH="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+ 2</a:t>
            </a:r>
            <a:endParaRPr kumimoji="0" lang="zh-CN" altLang="en-US" sz="6000" b="1" i="0" u="none" strike="noStrike" kern="1200" cap="none" spc="0" normalizeH="0" baseline="0" noProof="0" dirty="0">
              <a:ln>
                <a:noFill/>
              </a:ln>
              <a:solidFill>
                <a:srgbClr val="EB8F5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194066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B52E0-EFC0-4910-A0AF-3CCF040EBF8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4899" y="1018515"/>
            <a:ext cx="927752" cy="488951"/>
          </a:xfrm>
          <a:prstGeom prst="rect">
            <a:avLst/>
          </a:prstGeom>
        </p:spPr>
      </p:pic>
      <p:sp>
        <p:nvSpPr>
          <p:cNvPr id="5" name="TextBox 4">
            <a:extLst>
              <a:ext uri="{FF2B5EF4-FFF2-40B4-BE49-F238E27FC236}">
                <a16:creationId xmlns:a16="http://schemas.microsoft.com/office/drawing/2014/main" id="{47B6A8DD-84A1-4A3E-9720-D34F9273F9F4}"/>
              </a:ext>
            </a:extLst>
          </p:cNvPr>
          <p:cNvSpPr txBox="1"/>
          <p:nvPr/>
        </p:nvSpPr>
        <p:spPr>
          <a:xfrm>
            <a:off x="2586454" y="603017"/>
            <a:ext cx="8149636" cy="1654748"/>
          </a:xfrm>
          <a:prstGeom prst="rect">
            <a:avLst/>
          </a:prstGeom>
          <a:noFill/>
        </p:spPr>
        <p:txBody>
          <a:bodyPr wrap="square" rtlCol="0">
            <a:spAutoFit/>
          </a:bodyPr>
          <a:lstStyle/>
          <a:p>
            <a:pPr algn="ctr" defTabSz="1219170">
              <a:lnSpc>
                <a:spcPct val="150000"/>
              </a:lnSpc>
              <a:buClr>
                <a:srgbClr val="000000"/>
              </a:buClr>
            </a:pP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Khi cùng chơi với bạn, em cảm thấy thế nào?</a:t>
            </a:r>
            <a:endPar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57DA4437-A1BC-4651-A486-0E4411A48EF4}"/>
              </a:ext>
            </a:extLst>
          </p:cNvPr>
          <p:cNvPicPr>
            <a:picLocks noChangeAspect="1"/>
          </p:cNvPicPr>
          <p:nvPr/>
        </p:nvPicPr>
        <p:blipFill rotWithShape="1">
          <a:blip r:embed="rId4"/>
          <a:srcRect r="1683"/>
          <a:stretch/>
        </p:blipFill>
        <p:spPr>
          <a:xfrm>
            <a:off x="1248525" y="1684180"/>
            <a:ext cx="8706812" cy="4043292"/>
          </a:xfrm>
          <a:prstGeom prst="roundRect">
            <a:avLst/>
          </a:prstGeom>
        </p:spPr>
      </p:pic>
      <p:sp>
        <p:nvSpPr>
          <p:cNvPr id="8" name="TextBox 7">
            <a:extLst>
              <a:ext uri="{FF2B5EF4-FFF2-40B4-BE49-F238E27FC236}">
                <a16:creationId xmlns:a16="http://schemas.microsoft.com/office/drawing/2014/main" id="{2E5C7649-0617-4703-BB5E-384D711D8FDC}"/>
              </a:ext>
            </a:extLst>
          </p:cNvPr>
          <p:cNvSpPr txBox="1"/>
          <p:nvPr/>
        </p:nvSpPr>
        <p:spPr>
          <a:xfrm>
            <a:off x="3002928" y="606639"/>
            <a:ext cx="8346063" cy="823752"/>
          </a:xfrm>
          <a:prstGeom prst="rect">
            <a:avLst/>
          </a:prstGeom>
          <a:noFill/>
        </p:spPr>
        <p:txBody>
          <a:bodyPr wrap="square" rtlCol="0">
            <a:spAutoFit/>
          </a:bodyPr>
          <a:lstStyle/>
          <a:p>
            <a:pPr defTabSz="1219170">
              <a:lnSpc>
                <a:spcPct val="150000"/>
              </a:lnSpc>
              <a:buClr>
                <a:srgbClr val="000000"/>
              </a:buClr>
            </a:pP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Khi xa bạn, em cảm thấy thế nào ? </a:t>
            </a:r>
            <a:endPar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1719</Words>
  <Application>Microsoft Office PowerPoint</Application>
  <PresentationFormat>Widescreen</PresentationFormat>
  <Paragraphs>91</Paragraphs>
  <Slides>23</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Arial-Rounded</vt:lpstr>
      <vt:lpstr>Calibri</vt:lpstr>
      <vt:lpstr>等线</vt:lpstr>
      <vt:lpstr>等线 Light</vt:lpstr>
      <vt:lpstr>Times New Roman</vt:lpstr>
      <vt:lpstr>Wingdings</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8</cp:revision>
  <dcterms:created xsi:type="dcterms:W3CDTF">2021-07-29T10:11:41Z</dcterms:created>
  <dcterms:modified xsi:type="dcterms:W3CDTF">2022-11-08T15:50:08Z</dcterms:modified>
</cp:coreProperties>
</file>