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007577122" r:id="rId3"/>
    <p:sldId id="2007577112" r:id="rId4"/>
    <p:sldId id="2007577113" r:id="rId5"/>
    <p:sldId id="2007577114" r:id="rId6"/>
    <p:sldId id="2007577104" r:id="rId7"/>
    <p:sldId id="2007577115" r:id="rId8"/>
    <p:sldId id="2007577103" r:id="rId9"/>
    <p:sldId id="2007577116" r:id="rId10"/>
    <p:sldId id="2007577117" r:id="rId11"/>
    <p:sldId id="20075771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682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828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4489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8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366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7316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9798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9688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98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558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3923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10/28/2022</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27991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8365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1769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36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6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27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8464899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1" y="372140"/>
            <a:ext cx="11158537" cy="5996761"/>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8378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2022/10/28</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03081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983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428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332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7845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8209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9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7009984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15469" y="3256553"/>
            <a:ext cx="8813492" cy="830164"/>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13: Ki –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lô</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 gam</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461743" y="860928"/>
            <a:ext cx="2190751" cy="1531398"/>
            <a:chOff x="1523998" y="0"/>
            <a:chExt cx="2190751" cy="980661"/>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677724" y="206880"/>
              <a:ext cx="1972089" cy="689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3</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725543" y="1191998"/>
            <a:ext cx="688859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LÀM QUEN VỚI KHỐI LƯỢNG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DUNG TÍCH</a:t>
            </a:r>
            <a:endParaRPr kumimoji="0" lang="vi-VN" sz="3600" b="1"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05203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388108" y="1830197"/>
            <a:ext cx="10515600" cy="1325563"/>
          </a:xfrm>
        </p:spPr>
        <p:txBody>
          <a:bodyPr>
            <a:normAutofit/>
          </a:bodyPr>
          <a:lstStyle/>
          <a:p>
            <a:r>
              <a:rPr lang="en-US" sz="6600" b="1" dirty="0" err="1">
                <a:solidFill>
                  <a:srgbClr val="0070C0"/>
                </a:solidFill>
                <a:latin typeface="UTM Avo" panose="02040603050506020204" pitchFamily="18" charset="0"/>
              </a:rPr>
              <a:t>Củng</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cố</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bài</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endParaRPr lang="en-US" sz="6600" b="1" dirty="0">
              <a:solidFill>
                <a:srgbClr val="0070C0"/>
              </a:solidFill>
              <a:latin typeface="UTM Avo" panose="02040603050506020204" pitchFamily="18" charset="0"/>
            </a:endParaRPr>
          </a:p>
        </p:txBody>
      </p:sp>
      <p:sp>
        <p:nvSpPr>
          <p:cNvPr id="3" name="TextBox 2">
            <a:extLst>
              <a:ext uri="{FF2B5EF4-FFF2-40B4-BE49-F238E27FC236}">
                <a16:creationId xmlns:a16="http://schemas.microsoft.com/office/drawing/2014/main" id="{D1A7052F-57EE-4025-9847-16EE610FAB80}"/>
              </a:ext>
            </a:extLst>
          </p:cNvPr>
          <p:cNvSpPr txBox="1"/>
          <p:nvPr/>
        </p:nvSpPr>
        <p:spPr>
          <a:xfrm>
            <a:off x="8942603" y="6581001"/>
            <a:ext cx="324939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kumimoji="0" lang="en-US" sz="1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92759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Arial"/>
                <a:cs typeface="+mn-cs"/>
              </a:rPr>
              <a:t>TIẾT 2</a:t>
            </a:r>
          </a:p>
        </p:txBody>
      </p:sp>
    </p:spTree>
    <p:extLst>
      <p:ext uri="{BB962C8B-B14F-4D97-AF65-F5344CB8AC3E}">
        <p14:creationId xmlns:p14="http://schemas.microsoft.com/office/powerpoint/2010/main" val="807367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36337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2AE43-9771-430C-9062-C8F9709A7A00}"/>
              </a:ext>
            </a:extLst>
          </p:cNvPr>
          <p:cNvSpPr txBox="1"/>
          <p:nvPr/>
        </p:nvSpPr>
        <p:spPr>
          <a:xfrm>
            <a:off x="4681119" y="772797"/>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mn-cs"/>
              </a:rPr>
              <a:t>Ki – </a:t>
            </a:r>
            <a:r>
              <a:rPr kumimoji="0" lang="en-US" sz="2400" b="1" i="0" u="none" strike="noStrike" kern="1200" cap="none" spc="0" normalizeH="0" baseline="0" noProof="0" dirty="0" err="1">
                <a:ln>
                  <a:noFill/>
                </a:ln>
                <a:solidFill>
                  <a:prstClr val="black"/>
                </a:solidFill>
                <a:effectLst/>
                <a:uLnTx/>
                <a:uFillTx/>
                <a:latin typeface="Arial"/>
                <a:cs typeface="+mn-cs"/>
              </a:rPr>
              <a:t>lô</a:t>
            </a:r>
            <a:r>
              <a:rPr kumimoji="0" lang="en-US" sz="2400" b="1" i="0" u="none" strike="noStrike" kern="1200" cap="none" spc="0" normalizeH="0" baseline="0" noProof="0" dirty="0">
                <a:ln>
                  <a:noFill/>
                </a:ln>
                <a:solidFill>
                  <a:prstClr val="black"/>
                </a:solidFill>
                <a:effectLst/>
                <a:uLnTx/>
                <a:uFillTx/>
                <a:latin typeface="Arial"/>
                <a:cs typeface="+mn-cs"/>
              </a:rPr>
              <a:t> – gam </a:t>
            </a:r>
          </a:p>
        </p:txBody>
      </p:sp>
      <p:pic>
        <p:nvPicPr>
          <p:cNvPr id="3" name="Picture 2">
            <a:extLst>
              <a:ext uri="{FF2B5EF4-FFF2-40B4-BE49-F238E27FC236}">
                <a16:creationId xmlns:a16="http://schemas.microsoft.com/office/drawing/2014/main" id="{1C101331-6DDF-4E4E-B5BB-091063B9D9A2}"/>
              </a:ext>
            </a:extLst>
          </p:cNvPr>
          <p:cNvPicPr>
            <a:picLocks noChangeAspect="1"/>
          </p:cNvPicPr>
          <p:nvPr/>
        </p:nvPicPr>
        <p:blipFill>
          <a:blip r:embed="rId2"/>
          <a:stretch>
            <a:fillRect/>
          </a:stretch>
        </p:blipFill>
        <p:spPr>
          <a:xfrm>
            <a:off x="2528887" y="1804987"/>
            <a:ext cx="6791325" cy="3505200"/>
          </a:xfrm>
          <a:prstGeom prst="rect">
            <a:avLst/>
          </a:prstGeom>
        </p:spPr>
      </p:pic>
      <p:sp>
        <p:nvSpPr>
          <p:cNvPr id="4" name="TextBox 3">
            <a:extLst>
              <a:ext uri="{FF2B5EF4-FFF2-40B4-BE49-F238E27FC236}">
                <a16:creationId xmlns:a16="http://schemas.microsoft.com/office/drawing/2014/main" id="{86E17FB2-7757-494D-AD74-0D9E9869D988}"/>
              </a:ext>
            </a:extLst>
          </p:cNvPr>
          <p:cNvSpPr txBox="1"/>
          <p:nvPr/>
        </p:nvSpPr>
        <p:spPr>
          <a:xfrm>
            <a:off x="3189394" y="5592760"/>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Con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sóc</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bằng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1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bưởi</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5" name="Picture 4">
            <a:extLst>
              <a:ext uri="{FF2B5EF4-FFF2-40B4-BE49-F238E27FC236}">
                <a16:creationId xmlns:a16="http://schemas.microsoft.com/office/drawing/2014/main" id="{98E7EA79-DCF8-4F86-A835-6BB221477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Tree>
    <p:extLst>
      <p:ext uri="{BB962C8B-B14F-4D97-AF65-F5344CB8AC3E}">
        <p14:creationId xmlns:p14="http://schemas.microsoft.com/office/powerpoint/2010/main" val="3075435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94B330-A151-46A2-99A5-37D22E4092F0}"/>
              </a:ext>
            </a:extLst>
          </p:cNvPr>
          <p:cNvSpPr txBox="1"/>
          <p:nvPr/>
        </p:nvSpPr>
        <p:spPr>
          <a:xfrm>
            <a:off x="4681119" y="645206"/>
            <a:ext cx="3118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mn-cs"/>
              </a:rPr>
              <a:t>Ki – </a:t>
            </a:r>
            <a:r>
              <a:rPr kumimoji="0" lang="en-US" sz="2400" b="1" i="0" u="none" strike="noStrike" kern="1200" cap="none" spc="0" normalizeH="0" baseline="0" noProof="0" dirty="0" err="1">
                <a:ln>
                  <a:noFill/>
                </a:ln>
                <a:solidFill>
                  <a:prstClr val="black"/>
                </a:solidFill>
                <a:effectLst/>
                <a:uLnTx/>
                <a:uFillTx/>
                <a:latin typeface="Arial"/>
                <a:cs typeface="+mn-cs"/>
              </a:rPr>
              <a:t>lô</a:t>
            </a:r>
            <a:r>
              <a:rPr kumimoji="0" lang="en-US" sz="2400" b="1" i="0" u="none" strike="noStrike" kern="1200" cap="none" spc="0" normalizeH="0" baseline="0" noProof="0" dirty="0">
                <a:ln>
                  <a:noFill/>
                </a:ln>
                <a:solidFill>
                  <a:prstClr val="black"/>
                </a:solidFill>
                <a:effectLst/>
                <a:uLnTx/>
                <a:uFillTx/>
                <a:latin typeface="Arial"/>
                <a:cs typeface="+mn-cs"/>
              </a:rPr>
              <a:t> – gam </a:t>
            </a:r>
          </a:p>
        </p:txBody>
      </p:sp>
      <p:sp>
        <p:nvSpPr>
          <p:cNvPr id="3" name="TextBox 2">
            <a:extLst>
              <a:ext uri="{FF2B5EF4-FFF2-40B4-BE49-F238E27FC236}">
                <a16:creationId xmlns:a16="http://schemas.microsoft.com/office/drawing/2014/main" id="{99773626-3A22-4C48-AE5B-8DE1D6D71375}"/>
              </a:ext>
            </a:extLst>
          </p:cNvPr>
          <p:cNvSpPr txBox="1"/>
          <p:nvPr/>
        </p:nvSpPr>
        <p:spPr>
          <a:xfrm>
            <a:off x="3073280" y="1330916"/>
            <a:ext cx="5813211"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Đây</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quả</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1 ki –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 gam:</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4" name="Picture 3">
            <a:extLst>
              <a:ext uri="{FF2B5EF4-FFF2-40B4-BE49-F238E27FC236}">
                <a16:creationId xmlns:a16="http://schemas.microsoft.com/office/drawing/2014/main" id="{EF430AC6-0210-4809-849B-A786BD5FBEC6}"/>
              </a:ext>
            </a:extLst>
          </p:cNvPr>
          <p:cNvPicPr>
            <a:picLocks noChangeAspect="1"/>
          </p:cNvPicPr>
          <p:nvPr/>
        </p:nvPicPr>
        <p:blipFill rotWithShape="1">
          <a:blip r:embed="rId2">
            <a:clrChange>
              <a:clrFrom>
                <a:srgbClr val="FFFFFF"/>
              </a:clrFrom>
              <a:clrTo>
                <a:srgbClr val="FFFFFF">
                  <a:alpha val="0"/>
                </a:srgbClr>
              </a:clrTo>
            </a:clrChange>
          </a:blip>
          <a:srcRect l="5171" t="6887" r="6609"/>
          <a:stretch/>
        </p:blipFill>
        <p:spPr>
          <a:xfrm rot="21600000">
            <a:off x="5044299" y="2030432"/>
            <a:ext cx="543629" cy="720462"/>
          </a:xfrm>
          <a:prstGeom prst="rect">
            <a:avLst/>
          </a:prstGeom>
        </p:spPr>
      </p:pic>
      <p:grpSp>
        <p:nvGrpSpPr>
          <p:cNvPr id="5" name="Group 4">
            <a:extLst>
              <a:ext uri="{FF2B5EF4-FFF2-40B4-BE49-F238E27FC236}">
                <a16:creationId xmlns:a16="http://schemas.microsoft.com/office/drawing/2014/main" id="{D739634B-DBB2-4770-B2E7-D9533C9D796E}"/>
              </a:ext>
            </a:extLst>
          </p:cNvPr>
          <p:cNvGrpSpPr/>
          <p:nvPr/>
        </p:nvGrpSpPr>
        <p:grpSpPr>
          <a:xfrm>
            <a:off x="3027804" y="1106871"/>
            <a:ext cx="6580046" cy="2277476"/>
            <a:chOff x="2935691" y="1934977"/>
            <a:chExt cx="6580046" cy="2277476"/>
          </a:xfrm>
        </p:grpSpPr>
        <p:grpSp>
          <p:nvGrpSpPr>
            <p:cNvPr id="6" name="Group 5">
              <a:extLst>
                <a:ext uri="{FF2B5EF4-FFF2-40B4-BE49-F238E27FC236}">
                  <a16:creationId xmlns:a16="http://schemas.microsoft.com/office/drawing/2014/main" id="{241EA4D4-BE7B-4824-B96B-13ABECF907AD}"/>
                </a:ext>
              </a:extLst>
            </p:cNvPr>
            <p:cNvGrpSpPr/>
            <p:nvPr/>
          </p:nvGrpSpPr>
          <p:grpSpPr>
            <a:xfrm>
              <a:off x="7905572" y="2229093"/>
              <a:ext cx="1610165" cy="1983360"/>
              <a:chOff x="7905572" y="1933867"/>
              <a:chExt cx="1610165" cy="1983360"/>
            </a:xfrm>
          </p:grpSpPr>
          <p:pic>
            <p:nvPicPr>
              <p:cNvPr id="8" name="Picture 7">
                <a:extLst>
                  <a:ext uri="{FF2B5EF4-FFF2-40B4-BE49-F238E27FC236}">
                    <a16:creationId xmlns:a16="http://schemas.microsoft.com/office/drawing/2014/main" id="{BDA62F82-AC60-4AED-B5E4-34A9E5A4A469}"/>
                  </a:ext>
                </a:extLst>
              </p:cNvPr>
              <p:cNvPicPr>
                <a:picLocks noChangeAspect="1"/>
              </p:cNvPicPr>
              <p:nvPr/>
            </p:nvPicPr>
            <p:blipFill>
              <a:blip r:embed="rId3"/>
              <a:stretch>
                <a:fillRect/>
              </a:stretch>
            </p:blipFill>
            <p:spPr>
              <a:xfrm>
                <a:off x="7951678" y="1933867"/>
                <a:ext cx="1564059" cy="1983360"/>
              </a:xfrm>
              <a:prstGeom prst="rect">
                <a:avLst/>
              </a:prstGeom>
            </p:spPr>
          </p:pic>
          <p:sp>
            <p:nvSpPr>
              <p:cNvPr id="9" name="Rectangle 8">
                <a:extLst>
                  <a:ext uri="{FF2B5EF4-FFF2-40B4-BE49-F238E27FC236}">
                    <a16:creationId xmlns:a16="http://schemas.microsoft.com/office/drawing/2014/main" id="{09C42B06-10BF-4CA1-9E0F-61B923257A6E}"/>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7" name="Rectangle: Rounded Corners 6">
              <a:extLst>
                <a:ext uri="{FF2B5EF4-FFF2-40B4-BE49-F238E27FC236}">
                  <a16:creationId xmlns:a16="http://schemas.microsoft.com/office/drawing/2014/main" id="{8EE83090-45FC-457D-BD2A-A43DFDFF213F}"/>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0" name="TextBox 9">
            <a:extLst>
              <a:ext uri="{FF2B5EF4-FFF2-40B4-BE49-F238E27FC236}">
                <a16:creationId xmlns:a16="http://schemas.microsoft.com/office/drawing/2014/main" id="{64956C1A-48EE-4981-BBD9-7567F9CC04E8}"/>
              </a:ext>
            </a:extLst>
          </p:cNvPr>
          <p:cNvSpPr txBox="1"/>
          <p:nvPr/>
        </p:nvSpPr>
        <p:spPr>
          <a:xfrm>
            <a:off x="3410554" y="2767706"/>
            <a:ext cx="4529587"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Ki –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lô</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 gam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viết</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tắt</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srgbClr val="FF0000"/>
                </a:solidFill>
                <a:effectLst/>
                <a:uLnTx/>
                <a:uFillTx/>
                <a:latin typeface="Arial"/>
                <a:cs typeface="+mn-cs"/>
                <a:sym typeface="Wingdings" panose="05000000000000000000" pitchFamily="2" charset="2"/>
              </a:rPr>
              <a:t>là</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 </a:t>
            </a:r>
            <a:r>
              <a:rPr kumimoji="0" lang="en-US" sz="2600" b="1" i="1"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kg</a:t>
            </a:r>
            <a:r>
              <a:rPr kumimoji="0" lang="en-US" sz="26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a:t>
            </a:r>
            <a:endParaRPr kumimoji="0" lang="en-US" sz="2600" b="0" i="0" u="none" strike="noStrike" kern="1200" cap="none" spc="0" normalizeH="0" baseline="0" noProof="0" dirty="0">
              <a:ln>
                <a:noFill/>
              </a:ln>
              <a:solidFill>
                <a:srgbClr val="FF0000"/>
              </a:solidFill>
              <a:effectLst/>
              <a:uLnTx/>
              <a:uFillTx/>
              <a:latin typeface="Arial"/>
              <a:cs typeface="+mn-cs"/>
            </a:endParaRPr>
          </a:p>
        </p:txBody>
      </p:sp>
      <p:pic>
        <p:nvPicPr>
          <p:cNvPr id="11" name="Picture 10">
            <a:extLst>
              <a:ext uri="{FF2B5EF4-FFF2-40B4-BE49-F238E27FC236}">
                <a16:creationId xmlns:a16="http://schemas.microsoft.com/office/drawing/2014/main" id="{CF70AE11-1B37-4F77-887C-B5A18FA60BF0}"/>
              </a:ext>
            </a:extLst>
          </p:cNvPr>
          <p:cNvPicPr>
            <a:picLocks noChangeAspect="1"/>
          </p:cNvPicPr>
          <p:nvPr/>
        </p:nvPicPr>
        <p:blipFill>
          <a:blip r:embed="rId4"/>
          <a:stretch>
            <a:fillRect/>
          </a:stretch>
        </p:blipFill>
        <p:spPr>
          <a:xfrm>
            <a:off x="2060724" y="3660639"/>
            <a:ext cx="8245515" cy="2277476"/>
          </a:xfrm>
          <a:prstGeom prst="rect">
            <a:avLst/>
          </a:prstGeom>
        </p:spPr>
      </p:pic>
      <p:sp>
        <p:nvSpPr>
          <p:cNvPr id="12" name="TextBox 11">
            <a:extLst>
              <a:ext uri="{FF2B5EF4-FFF2-40B4-BE49-F238E27FC236}">
                <a16:creationId xmlns:a16="http://schemas.microsoft.com/office/drawing/2014/main" id="{20F0CCD3-8BBB-482B-BB36-7AADC1980935}"/>
              </a:ext>
            </a:extLst>
          </p:cNvPr>
          <p:cNvSpPr txBox="1"/>
          <p:nvPr/>
        </p:nvSpPr>
        <p:spPr>
          <a:xfrm>
            <a:off x="2060724" y="5823564"/>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Hộp</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sữa</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1 kg.</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sp>
        <p:nvSpPr>
          <p:cNvPr id="13" name="TextBox 12">
            <a:extLst>
              <a:ext uri="{FF2B5EF4-FFF2-40B4-BE49-F238E27FC236}">
                <a16:creationId xmlns:a16="http://schemas.microsoft.com/office/drawing/2014/main" id="{785E7A1F-DF64-4D6A-905D-F32778F2BADA}"/>
              </a:ext>
            </a:extLst>
          </p:cNvPr>
          <p:cNvSpPr txBox="1"/>
          <p:nvPr/>
        </p:nvSpPr>
        <p:spPr>
          <a:xfrm>
            <a:off x="6802166" y="5823563"/>
            <a:ext cx="381341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Túi</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gạo</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cân</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a:t>
            </a:r>
            <a:r>
              <a:rPr kumimoji="0" lang="en-US" sz="2600" b="0" i="0" u="none" strike="noStrike" kern="1200" cap="none" spc="0" normalizeH="0" baseline="0" noProof="0" dirty="0" err="1">
                <a:ln>
                  <a:noFill/>
                </a:ln>
                <a:solidFill>
                  <a:prstClr val="black"/>
                </a:solidFill>
                <a:effectLst/>
                <a:uLnTx/>
                <a:uFillTx/>
                <a:latin typeface="Arial"/>
                <a:cs typeface="+mn-cs"/>
                <a:sym typeface="Wingdings" panose="05000000000000000000" pitchFamily="2" charset="2"/>
              </a:rPr>
              <a:t>nặng</a:t>
            </a:r>
            <a:r>
              <a:rPr kumimoji="0" lang="en-US" sz="2600" b="0" i="0" u="none" strike="noStrike" kern="1200" cap="none" spc="0" normalizeH="0" baseline="0" noProof="0" dirty="0">
                <a:ln>
                  <a:noFill/>
                </a:ln>
                <a:solidFill>
                  <a:prstClr val="black"/>
                </a:solidFill>
                <a:effectLst/>
                <a:uLnTx/>
                <a:uFillTx/>
                <a:latin typeface="Arial"/>
                <a:cs typeface="+mn-cs"/>
                <a:sym typeface="Wingdings" panose="05000000000000000000" pitchFamily="2" charset="2"/>
              </a:rPr>
              <a:t> 2 kg.</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2BFDC6D4-79E6-4DBC-B237-2F21234EDB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902" y="716990"/>
            <a:ext cx="2069886" cy="1034943"/>
          </a:xfrm>
          <a:prstGeom prst="rect">
            <a:avLst/>
          </a:prstGeom>
        </p:spPr>
      </p:pic>
    </p:spTree>
    <p:extLst>
      <p:ext uri="{BB962C8B-B14F-4D97-AF65-F5344CB8AC3E}">
        <p14:creationId xmlns:p14="http://schemas.microsoft.com/office/powerpoint/2010/main" val="2563308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72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grpSp>
        <p:nvGrpSpPr>
          <p:cNvPr id="19" name="Group 18">
            <a:extLst>
              <a:ext uri="{FF2B5EF4-FFF2-40B4-BE49-F238E27FC236}">
                <a16:creationId xmlns:a16="http://schemas.microsoft.com/office/drawing/2014/main" id="{75F524FD-A00B-474B-85C1-A0F137B64FFE}"/>
              </a:ext>
            </a:extLst>
          </p:cNvPr>
          <p:cNvGrpSpPr/>
          <p:nvPr/>
        </p:nvGrpSpPr>
        <p:grpSpPr>
          <a:xfrm>
            <a:off x="1592614" y="1416079"/>
            <a:ext cx="2507672" cy="635866"/>
            <a:chOff x="3740729" y="661336"/>
            <a:chExt cx="2507672" cy="635866"/>
          </a:xfrm>
        </p:grpSpPr>
        <p:sp>
          <p:nvSpPr>
            <p:cNvPr id="20" name="Oval 19">
              <a:extLst>
                <a:ext uri="{FF2B5EF4-FFF2-40B4-BE49-F238E27FC236}">
                  <a16:creationId xmlns:a16="http://schemas.microsoft.com/office/drawing/2014/main" id="{CF47A195-D4AB-4EF5-83FE-489ECE34B816}"/>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1</a:t>
              </a:r>
            </a:p>
          </p:txBody>
        </p:sp>
        <p:sp>
          <p:nvSpPr>
            <p:cNvPr id="21" name="TextBox 20">
              <a:extLst>
                <a:ext uri="{FF2B5EF4-FFF2-40B4-BE49-F238E27FC236}">
                  <a16:creationId xmlns:a16="http://schemas.microsoft.com/office/drawing/2014/main" id="{18A88055-D889-4D2B-83A3-615E2DAC6A4D}"/>
                </a:ext>
              </a:extLst>
            </p:cNvPr>
            <p:cNvSpPr txBox="1"/>
            <p:nvPr/>
          </p:nvSpPr>
          <p:spPr>
            <a:xfrm>
              <a:off x="4263949" y="661336"/>
              <a:ext cx="1984452"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Đ, S ?</a:t>
              </a:r>
            </a:p>
          </p:txBody>
        </p:sp>
      </p:grpSp>
      <p:sp>
        <p:nvSpPr>
          <p:cNvPr id="22" name="TextBox 21">
            <a:extLst>
              <a:ext uri="{FF2B5EF4-FFF2-40B4-BE49-F238E27FC236}">
                <a16:creationId xmlns:a16="http://schemas.microsoft.com/office/drawing/2014/main" id="{D4DEF4D6-1F18-4BDF-90C7-4A4B34E1B6F7}"/>
              </a:ext>
            </a:extLst>
          </p:cNvPr>
          <p:cNvSpPr txBox="1"/>
          <p:nvPr/>
        </p:nvSpPr>
        <p:spPr>
          <a:xfrm>
            <a:off x="694626" y="2146163"/>
            <a:ext cx="5401374" cy="3969292"/>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nhẹ</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chuối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cân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1 kg.</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bóng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bằng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a:t>
            </a:r>
          </a:p>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Nải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choối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nặng</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hơn</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quả</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 </a:t>
            </a:r>
            <a:r>
              <a:rPr kumimoji="0" lang="en-US" sz="2600" b="0" i="0" u="none" strike="noStrike" kern="1200" cap="none" spc="0" normalizeH="0" baseline="0" noProof="0" dirty="0" err="1">
                <a:ln>
                  <a:noFill/>
                </a:ln>
                <a:solidFill>
                  <a:prstClr val="black">
                    <a:lumMod val="95000"/>
                    <a:lumOff val="5000"/>
                  </a:prstClr>
                </a:solidFill>
                <a:effectLst/>
                <a:uLnTx/>
                <a:uFillTx/>
                <a:latin typeface="Arial"/>
                <a:cs typeface="+mn-cs"/>
              </a:rPr>
              <a:t>bưởi</a:t>
            </a:r>
            <a:r>
              <a:rPr kumimoji="0" lang="en-US" sz="2600" b="0" i="0" u="none" strike="noStrike" kern="1200" cap="none" spc="0" normalizeH="0" baseline="0" noProof="0" dirty="0">
                <a:ln>
                  <a:noFill/>
                </a:ln>
                <a:solidFill>
                  <a:prstClr val="black">
                    <a:lumMod val="95000"/>
                    <a:lumOff val="5000"/>
                  </a:prstClr>
                </a:solidFill>
                <a:effectLst/>
                <a:uLnTx/>
                <a:uFillTx/>
                <a:latin typeface="Arial"/>
                <a:cs typeface="+mn-cs"/>
              </a:rPr>
              <a:t>.</a:t>
            </a:r>
          </a:p>
        </p:txBody>
      </p:sp>
      <p:sp>
        <p:nvSpPr>
          <p:cNvPr id="23" name="Rectangle: Rounded Corners 22">
            <a:extLst>
              <a:ext uri="{FF2B5EF4-FFF2-40B4-BE49-F238E27FC236}">
                <a16:creationId xmlns:a16="http://schemas.microsoft.com/office/drawing/2014/main" id="{57B5BE1E-04DE-46CC-BC98-85B4AEAA404D}"/>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4" name="Rectangle: Rounded Corners 23">
            <a:extLst>
              <a:ext uri="{FF2B5EF4-FFF2-40B4-BE49-F238E27FC236}">
                <a16:creationId xmlns:a16="http://schemas.microsoft.com/office/drawing/2014/main" id="{4FF4928F-D4E5-452A-A90C-48C53576C8B9}"/>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25" name="Rectangle: Rounded Corners 24">
            <a:extLst>
              <a:ext uri="{FF2B5EF4-FFF2-40B4-BE49-F238E27FC236}">
                <a16:creationId xmlns:a16="http://schemas.microsoft.com/office/drawing/2014/main" id="{7F281444-88A4-44F6-86DE-FE8CB6444A3C}"/>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6" name="Rectangle: Rounded Corners 25">
            <a:extLst>
              <a:ext uri="{FF2B5EF4-FFF2-40B4-BE49-F238E27FC236}">
                <a16:creationId xmlns:a16="http://schemas.microsoft.com/office/drawing/2014/main" id="{57530784-07FC-4D71-86AA-6387D05B148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7" name="Rectangle: Rounded Corners 26">
            <a:extLst>
              <a:ext uri="{FF2B5EF4-FFF2-40B4-BE49-F238E27FC236}">
                <a16:creationId xmlns:a16="http://schemas.microsoft.com/office/drawing/2014/main" id="{4D136DDC-8565-4393-BDC5-5F7ED282E02E}"/>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28" name="Rectangle: Rounded Corners 27">
            <a:extLst>
              <a:ext uri="{FF2B5EF4-FFF2-40B4-BE49-F238E27FC236}">
                <a16:creationId xmlns:a16="http://schemas.microsoft.com/office/drawing/2014/main" id="{8111AD8C-D5F8-4E7F-9296-A3D91CBE7F61}"/>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pic>
        <p:nvPicPr>
          <p:cNvPr id="29" name="Picture 28">
            <a:extLst>
              <a:ext uri="{FF2B5EF4-FFF2-40B4-BE49-F238E27FC236}">
                <a16:creationId xmlns:a16="http://schemas.microsoft.com/office/drawing/2014/main" id="{356B9F11-0965-44E8-ACE4-A7E78DEA390D}"/>
              </a:ext>
            </a:extLst>
          </p:cNvPr>
          <p:cNvPicPr>
            <a:picLocks noChangeAspect="1"/>
          </p:cNvPicPr>
          <p:nvPr/>
        </p:nvPicPr>
        <p:blipFill rotWithShape="1">
          <a:blip r:embed="rId2">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30" name="Picture 29">
            <a:extLst>
              <a:ext uri="{FF2B5EF4-FFF2-40B4-BE49-F238E27FC236}">
                <a16:creationId xmlns:a16="http://schemas.microsoft.com/office/drawing/2014/main" id="{5A930208-F8B8-4562-AD71-E8DA6E42CBF8}"/>
              </a:ext>
            </a:extLst>
          </p:cNvPr>
          <p:cNvPicPr>
            <a:picLocks noChangeAspect="1"/>
          </p:cNvPicPr>
          <p:nvPr/>
        </p:nvPicPr>
        <p:blipFill rotWithShape="1">
          <a:blip r:embed="rId3">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31" name="Rectangle: Rounded Corners 30">
            <a:extLst>
              <a:ext uri="{FF2B5EF4-FFF2-40B4-BE49-F238E27FC236}">
                <a16:creationId xmlns:a16="http://schemas.microsoft.com/office/drawing/2014/main" id="{8E1F7B81-DE38-41AD-8A90-D5F6C09CF4C4}"/>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31">
            <a:extLst>
              <a:ext uri="{FF2B5EF4-FFF2-40B4-BE49-F238E27FC236}">
                <a16:creationId xmlns:a16="http://schemas.microsoft.com/office/drawing/2014/main" id="{E2E3F49F-4A9B-48CF-A513-AA8520D49532}"/>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S</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32">
            <a:extLst>
              <a:ext uri="{FF2B5EF4-FFF2-40B4-BE49-F238E27FC236}">
                <a16:creationId xmlns:a16="http://schemas.microsoft.com/office/drawing/2014/main" id="{EB12FACE-6D93-4B8B-B2D2-F951B0569B2F}"/>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33">
            <a:extLst>
              <a:ext uri="{FF2B5EF4-FFF2-40B4-BE49-F238E27FC236}">
                <a16:creationId xmlns:a16="http://schemas.microsoft.com/office/drawing/2014/main" id="{3A9AB961-C589-4FBD-992F-01EA027E290D}"/>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Đ</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pic>
        <p:nvPicPr>
          <p:cNvPr id="35" name="Picture 34">
            <a:extLst>
              <a:ext uri="{FF2B5EF4-FFF2-40B4-BE49-F238E27FC236}">
                <a16:creationId xmlns:a16="http://schemas.microsoft.com/office/drawing/2014/main" id="{CF999130-A60F-448D-BEF4-BC51CF9E5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49" y="251026"/>
            <a:ext cx="2325467" cy="1162735"/>
          </a:xfrm>
          <a:prstGeom prst="rect">
            <a:avLst/>
          </a:prstGeom>
        </p:spPr>
      </p:pic>
    </p:spTree>
    <p:extLst>
      <p:ext uri="{BB962C8B-B14F-4D97-AF65-F5344CB8AC3E}">
        <p14:creationId xmlns:p14="http://schemas.microsoft.com/office/powerpoint/2010/main" val="2094053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0E5402-24A1-4CB2-9F7E-580CFFB55FDA}"/>
              </a:ext>
            </a:extLst>
          </p:cNvPr>
          <p:cNvGrpSpPr/>
          <p:nvPr/>
        </p:nvGrpSpPr>
        <p:grpSpPr>
          <a:xfrm>
            <a:off x="1159331" y="640243"/>
            <a:ext cx="7986637" cy="640072"/>
            <a:chOff x="4478082" y="879975"/>
            <a:chExt cx="7986637" cy="640072"/>
          </a:xfrm>
        </p:grpSpPr>
        <p:sp>
          <p:nvSpPr>
            <p:cNvPr id="3" name="Oval 2">
              <a:extLst>
                <a:ext uri="{FF2B5EF4-FFF2-40B4-BE49-F238E27FC236}">
                  <a16:creationId xmlns:a16="http://schemas.microsoft.com/office/drawing/2014/main" id="{5CF071B2-52D2-4E8D-AD8A-4F3C971440F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2</a:t>
              </a:r>
            </a:p>
          </p:txBody>
        </p:sp>
        <p:sp>
          <p:nvSpPr>
            <p:cNvPr id="4" name="TextBox 3">
              <a:extLst>
                <a:ext uri="{FF2B5EF4-FFF2-40B4-BE49-F238E27FC236}">
                  <a16:creationId xmlns:a16="http://schemas.microsoft.com/office/drawing/2014/main" id="{F651A492-7351-4ADB-8AF0-C3B0839C2D84}"/>
                </a:ext>
              </a:extLst>
            </p:cNvPr>
            <p:cNvSpPr txBox="1"/>
            <p:nvPr/>
          </p:nvSpPr>
          <p:spPr>
            <a:xfrm>
              <a:off x="5012095" y="879975"/>
              <a:ext cx="7452624"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Đọc</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của</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mỗi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quả</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hoặc</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đồ</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vật</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dưới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đây</a:t>
              </a:r>
              <a:r>
                <a:rPr kumimoji="0" lang="en-US" sz="2600" b="0" i="0" u="none" strike="noStrike" kern="1200" cap="none" spc="0" normalizeH="0" baseline="0" noProof="0" dirty="0">
                  <a:ln>
                    <a:noFill/>
                  </a:ln>
                  <a:solidFill>
                    <a:prstClr val="black"/>
                  </a:solidFill>
                  <a:effectLst/>
                  <a:uLnTx/>
                  <a:uFillTx/>
                  <a:latin typeface="Arial"/>
                  <a:cs typeface="+mn-cs"/>
                </a:rPr>
                <a:t>.</a:t>
              </a:r>
            </a:p>
          </p:txBody>
        </p:sp>
      </p:grpSp>
      <p:grpSp>
        <p:nvGrpSpPr>
          <p:cNvPr id="5" name="Group 4">
            <a:extLst>
              <a:ext uri="{FF2B5EF4-FFF2-40B4-BE49-F238E27FC236}">
                <a16:creationId xmlns:a16="http://schemas.microsoft.com/office/drawing/2014/main" id="{4DA359AD-01E1-469D-99B8-FA639C0FA4BD}"/>
              </a:ext>
            </a:extLst>
          </p:cNvPr>
          <p:cNvGrpSpPr/>
          <p:nvPr/>
        </p:nvGrpSpPr>
        <p:grpSpPr>
          <a:xfrm>
            <a:off x="852915" y="1706324"/>
            <a:ext cx="2359911" cy="1841711"/>
            <a:chOff x="1261453" y="1634838"/>
            <a:chExt cx="1814946" cy="1416412"/>
          </a:xfrm>
        </p:grpSpPr>
        <p:pic>
          <p:nvPicPr>
            <p:cNvPr id="6"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168B608B-8C47-4880-B0DC-0561CB998813}"/>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08D5E88-F9A6-4825-8484-E607559CF496}"/>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2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8" name="Group 7">
            <a:extLst>
              <a:ext uri="{FF2B5EF4-FFF2-40B4-BE49-F238E27FC236}">
                <a16:creationId xmlns:a16="http://schemas.microsoft.com/office/drawing/2014/main" id="{C41A6D44-953F-47B3-9C55-6C1730FAB512}"/>
              </a:ext>
            </a:extLst>
          </p:cNvPr>
          <p:cNvGrpSpPr/>
          <p:nvPr/>
        </p:nvGrpSpPr>
        <p:grpSpPr>
          <a:xfrm>
            <a:off x="2868283" y="4291944"/>
            <a:ext cx="1268120" cy="1711386"/>
            <a:chOff x="3570902" y="1923943"/>
            <a:chExt cx="975278" cy="1316182"/>
          </a:xfrm>
        </p:grpSpPr>
        <p:pic>
          <p:nvPicPr>
            <p:cNvPr id="9" name="Picture 10" descr="Sticker Cartoon Pickle Jar ⬇ Vector Image by © lineartestpilot | Vector  Stock 248578244">
              <a:extLst>
                <a:ext uri="{FF2B5EF4-FFF2-40B4-BE49-F238E27FC236}">
                  <a16:creationId xmlns:a16="http://schemas.microsoft.com/office/drawing/2014/main" id="{B87FAD2D-9496-4FD3-BC50-0FAB46B43590}"/>
                </a:ext>
              </a:extLst>
            </p:cNvPr>
            <p:cNvPicPr>
              <a:picLocks noChangeAspect="1" noChangeArrowheads="1"/>
            </p:cNvPicPr>
            <p:nvPr/>
          </p:nvPicPr>
          <p:blipFill rotWithShape="1">
            <a:blip r:embed="rId3"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24B54B4-DB4C-44C7-B49E-3AD7C7030296}"/>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 kg</a:t>
              </a:r>
              <a:endParaRPr kumimoji="0" lang="en-US" sz="2700" b="0" i="0" u="none" strike="noStrike" kern="1200" cap="none" spc="0" normalizeH="0" baseline="0" noProof="0" dirty="0">
                <a:ln>
                  <a:noFill/>
                </a:ln>
                <a:solidFill>
                  <a:srgbClr val="FF0000"/>
                </a:solidFill>
                <a:effectLst/>
                <a:uLnTx/>
                <a:uFillTx/>
                <a:latin typeface="Arial"/>
                <a:cs typeface="+mn-cs"/>
              </a:endParaRPr>
            </a:p>
          </p:txBody>
        </p:sp>
      </p:grpSp>
      <p:grpSp>
        <p:nvGrpSpPr>
          <p:cNvPr id="11" name="Group 10">
            <a:extLst>
              <a:ext uri="{FF2B5EF4-FFF2-40B4-BE49-F238E27FC236}">
                <a16:creationId xmlns:a16="http://schemas.microsoft.com/office/drawing/2014/main" id="{F8C4F661-C9BC-4367-8988-024197EB4683}"/>
              </a:ext>
            </a:extLst>
          </p:cNvPr>
          <p:cNvGrpSpPr/>
          <p:nvPr/>
        </p:nvGrpSpPr>
        <p:grpSpPr>
          <a:xfrm>
            <a:off x="5285629" y="1798004"/>
            <a:ext cx="2316329" cy="1711386"/>
            <a:chOff x="4973628" y="1380153"/>
            <a:chExt cx="1781428" cy="1316182"/>
          </a:xfrm>
        </p:grpSpPr>
        <p:pic>
          <p:nvPicPr>
            <p:cNvPr id="12" name="Picture 12" descr="20 Cartoon Of The Jackfruit Tree Illustrations &amp;amp; Clip Art">
              <a:extLst>
                <a:ext uri="{FF2B5EF4-FFF2-40B4-BE49-F238E27FC236}">
                  <a16:creationId xmlns:a16="http://schemas.microsoft.com/office/drawing/2014/main" id="{3793458C-5D1E-44F2-90F6-92097003248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54B16BFA-0C12-4EE0-9A45-336539C62819}"/>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3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4" name="Group 13">
            <a:extLst>
              <a:ext uri="{FF2B5EF4-FFF2-40B4-BE49-F238E27FC236}">
                <a16:creationId xmlns:a16="http://schemas.microsoft.com/office/drawing/2014/main" id="{52988B7F-A9F4-4EEE-BF24-0C21071A14C9}"/>
              </a:ext>
            </a:extLst>
          </p:cNvPr>
          <p:cNvGrpSpPr/>
          <p:nvPr/>
        </p:nvGrpSpPr>
        <p:grpSpPr>
          <a:xfrm>
            <a:off x="7398641" y="3940199"/>
            <a:ext cx="2244052" cy="2063131"/>
            <a:chOff x="7347390" y="1432819"/>
            <a:chExt cx="1725842" cy="1586700"/>
          </a:xfrm>
        </p:grpSpPr>
        <p:pic>
          <p:nvPicPr>
            <p:cNvPr id="15" name="Picture 14" descr="Sacks clipart 2 » Clipart Station">
              <a:extLst>
                <a:ext uri="{FF2B5EF4-FFF2-40B4-BE49-F238E27FC236}">
                  <a16:creationId xmlns:a16="http://schemas.microsoft.com/office/drawing/2014/main" id="{E5E28FCA-C9F9-4568-8102-470F69ACEEA5}"/>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863C9E6A-990E-4F24-A8FE-C321AAA967D5}"/>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10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grpSp>
        <p:nvGrpSpPr>
          <p:cNvPr id="17" name="Group 16">
            <a:extLst>
              <a:ext uri="{FF2B5EF4-FFF2-40B4-BE49-F238E27FC236}">
                <a16:creationId xmlns:a16="http://schemas.microsoft.com/office/drawing/2014/main" id="{38AC7C18-6572-4D73-B49B-585EEF6A3A36}"/>
              </a:ext>
            </a:extLst>
          </p:cNvPr>
          <p:cNvGrpSpPr/>
          <p:nvPr/>
        </p:nvGrpSpPr>
        <p:grpSpPr>
          <a:xfrm>
            <a:off x="9901365" y="1679663"/>
            <a:ext cx="1706607" cy="1891531"/>
            <a:chOff x="6878992" y="3942076"/>
            <a:chExt cx="1312507" cy="1454727"/>
          </a:xfrm>
        </p:grpSpPr>
        <p:pic>
          <p:nvPicPr>
            <p:cNvPr id="18"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3332F181-B3AD-4115-ACC8-3B8C564213D5}"/>
                </a:ext>
              </a:extLst>
            </p:cNvPr>
            <p:cNvPicPr>
              <a:picLocks noChangeAspect="1" noChangeArrowheads="1"/>
            </p:cNvPicPr>
            <p:nvPr/>
          </p:nvPicPr>
          <p:blipFill rotWithShape="1">
            <a:blip r:embed="rId6" cstate="hq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B27E8FC5-F7B8-482C-80AF-D952896FB854}"/>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sym typeface="Wingdings" panose="05000000000000000000" pitchFamily="2" charset="2"/>
                </a:rPr>
                <a:t>5 kg</a:t>
              </a:r>
              <a:endParaRPr kumimoji="0" lang="en-US" sz="2800" b="0" i="0" u="none" strike="noStrike" kern="1200" cap="none" spc="0" normalizeH="0" baseline="0" noProof="0" dirty="0">
                <a:ln>
                  <a:noFill/>
                </a:ln>
                <a:solidFill>
                  <a:srgbClr val="FF0000"/>
                </a:solidFill>
                <a:effectLst/>
                <a:uLnTx/>
                <a:uFillTx/>
                <a:latin typeface="Arial"/>
                <a:cs typeface="+mn-cs"/>
              </a:endParaRPr>
            </a:p>
          </p:txBody>
        </p:sp>
      </p:grpSp>
    </p:spTree>
    <p:extLst>
      <p:ext uri="{BB962C8B-B14F-4D97-AF65-F5344CB8AC3E}">
        <p14:creationId xmlns:p14="http://schemas.microsoft.com/office/powerpoint/2010/main" val="404950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AEF598-0D44-406E-9827-01A9C21058C2}"/>
              </a:ext>
            </a:extLst>
          </p:cNvPr>
          <p:cNvGrpSpPr/>
          <p:nvPr/>
        </p:nvGrpSpPr>
        <p:grpSpPr>
          <a:xfrm>
            <a:off x="1138504" y="478629"/>
            <a:ext cx="7986637" cy="618374"/>
            <a:chOff x="999843" y="3400324"/>
            <a:chExt cx="7986637" cy="618374"/>
          </a:xfrm>
        </p:grpSpPr>
        <p:sp>
          <p:nvSpPr>
            <p:cNvPr id="3" name="Oval 2">
              <a:extLst>
                <a:ext uri="{FF2B5EF4-FFF2-40B4-BE49-F238E27FC236}">
                  <a16:creationId xmlns:a16="http://schemas.microsoft.com/office/drawing/2014/main" id="{54848134-9878-42E5-89F3-9A41E4C19D37}"/>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a:cs typeface="+mn-cs"/>
                </a:rPr>
                <a:t>3</a:t>
              </a:r>
            </a:p>
          </p:txBody>
        </p:sp>
        <p:sp>
          <p:nvSpPr>
            <p:cNvPr id="4" name="TextBox 3">
              <a:extLst>
                <a:ext uri="{FF2B5EF4-FFF2-40B4-BE49-F238E27FC236}">
                  <a16:creationId xmlns:a16="http://schemas.microsoft.com/office/drawing/2014/main" id="{C90309B9-9993-435F-811B-68D1EEB0D8BE}"/>
                </a:ext>
              </a:extLst>
            </p:cNvPr>
            <p:cNvSpPr txBox="1"/>
            <p:nvPr/>
          </p:nvSpPr>
          <p:spPr>
            <a:xfrm>
              <a:off x="1533856" y="3400324"/>
              <a:ext cx="7452624" cy="6183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Quan </a:t>
              </a:r>
              <a:r>
                <a:rPr kumimoji="0" lang="en-US" sz="2600" b="0" i="0" u="none" strike="noStrike" kern="1200" cap="none" spc="0" normalizeH="0" baseline="0" noProof="0" dirty="0" err="1">
                  <a:ln>
                    <a:noFill/>
                  </a:ln>
                  <a:solidFill>
                    <a:prstClr val="black"/>
                  </a:solidFill>
                  <a:effectLst/>
                  <a:uLnTx/>
                  <a:uFillTx/>
                  <a:latin typeface="Arial"/>
                  <a:cs typeface="+mn-cs"/>
                </a:rPr>
                <a:t>sát</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tranh</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rồi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trả</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lời</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câu</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hỏi</a:t>
              </a:r>
              <a:endParaRPr kumimoji="0" lang="en-US" sz="2600" b="0" i="0" u="none" strike="noStrike" kern="1200" cap="none" spc="0" normalizeH="0" baseline="0" noProof="0" dirty="0">
                <a:ln>
                  <a:noFill/>
                </a:ln>
                <a:solidFill>
                  <a:prstClr val="black"/>
                </a:solidFill>
                <a:effectLst/>
                <a:uLnTx/>
                <a:uFillTx/>
                <a:latin typeface="Arial"/>
                <a:cs typeface="+mn-cs"/>
              </a:endParaRPr>
            </a:p>
          </p:txBody>
        </p:sp>
      </p:grpSp>
      <p:pic>
        <p:nvPicPr>
          <p:cNvPr id="5" name="Picture 4">
            <a:extLst>
              <a:ext uri="{FF2B5EF4-FFF2-40B4-BE49-F238E27FC236}">
                <a16:creationId xmlns:a16="http://schemas.microsoft.com/office/drawing/2014/main" id="{0F80D379-D395-4C96-A84F-105A74F5DF78}"/>
              </a:ext>
            </a:extLst>
          </p:cNvPr>
          <p:cNvPicPr>
            <a:picLocks noChangeAspect="1"/>
          </p:cNvPicPr>
          <p:nvPr/>
        </p:nvPicPr>
        <p:blipFill rotWithShape="1">
          <a:blip r:embed="rId2"/>
          <a:srcRect b="2277"/>
          <a:stretch/>
        </p:blipFill>
        <p:spPr>
          <a:xfrm>
            <a:off x="3213043" y="1100566"/>
            <a:ext cx="7915461" cy="3543300"/>
          </a:xfrm>
          <a:prstGeom prst="rect">
            <a:avLst/>
          </a:prstGeom>
        </p:spPr>
      </p:pic>
      <p:grpSp>
        <p:nvGrpSpPr>
          <p:cNvPr id="6" name="Group 5">
            <a:extLst>
              <a:ext uri="{FF2B5EF4-FFF2-40B4-BE49-F238E27FC236}">
                <a16:creationId xmlns:a16="http://schemas.microsoft.com/office/drawing/2014/main" id="{B0267358-DC6B-410C-A2F9-074C36796456}"/>
              </a:ext>
            </a:extLst>
          </p:cNvPr>
          <p:cNvGrpSpPr/>
          <p:nvPr/>
        </p:nvGrpSpPr>
        <p:grpSpPr>
          <a:xfrm>
            <a:off x="802643" y="2325209"/>
            <a:ext cx="4326287" cy="3169073"/>
            <a:chOff x="908969" y="2229516"/>
            <a:chExt cx="4326287" cy="3169073"/>
          </a:xfrm>
        </p:grpSpPr>
        <p:sp>
          <p:nvSpPr>
            <p:cNvPr id="7" name="TextBox 6">
              <a:extLst>
                <a:ext uri="{FF2B5EF4-FFF2-40B4-BE49-F238E27FC236}">
                  <a16:creationId xmlns:a16="http://schemas.microsoft.com/office/drawing/2014/main" id="{C308DACD-73E9-43F2-B687-10F7C0B878A1}"/>
                </a:ext>
              </a:extLst>
            </p:cNvPr>
            <p:cNvSpPr txBox="1"/>
            <p:nvPr/>
          </p:nvSpPr>
          <p:spPr>
            <a:xfrm>
              <a:off x="908969" y="2229516"/>
              <a:ext cx="4326287" cy="3169073"/>
            </a:xfrm>
            <a:prstGeom prst="rect">
              <a:avLst/>
            </a:prstGeom>
            <a:noFill/>
          </p:spPr>
          <p:txBody>
            <a:bodyPr wrap="square" rtlCol="0">
              <a:spAutoFit/>
            </a:bodyPr>
            <a:lstStyle/>
            <a:p>
              <a:pPr marL="514350" marR="0" lvl="0" indent="-514350" algn="just" defTabSz="914400" rtl="0" eaLnBrk="1" fontAlgn="auto" latinLnBrk="0" hangingPunct="1">
                <a:lnSpc>
                  <a:spcPct val="200000"/>
                </a:lnSpc>
                <a:spcBef>
                  <a:spcPts val="0"/>
                </a:spcBef>
                <a:spcAft>
                  <a:spcPts val="0"/>
                </a:spcAft>
                <a:buClrTx/>
                <a:buSzTx/>
                <a:buFontTx/>
                <a:buAutoNum type="alphaLcParenR"/>
                <a:tabLst/>
                <a:defRPr/>
              </a:pPr>
              <a:r>
                <a:rPr kumimoji="0" lang="en-US" sz="2600" b="1" i="1" u="none" strike="noStrike" kern="1200" cap="none" spc="0" normalizeH="0" baseline="0" noProof="0" dirty="0" err="1">
                  <a:ln>
                    <a:noFill/>
                  </a:ln>
                  <a:solidFill>
                    <a:prstClr val="black"/>
                  </a:solidFill>
                  <a:effectLst/>
                  <a:uLnTx/>
                  <a:uFillTx/>
                  <a:latin typeface="Arial"/>
                  <a:cs typeface="+mn-cs"/>
                </a:rPr>
                <a:t>Số</a:t>
              </a:r>
              <a:r>
                <a:rPr kumimoji="0" lang="en-US" sz="2600" b="1" i="1" u="none" strike="noStrike" kern="1200" cap="none" spc="0" normalizeH="0" baseline="0" noProof="0" dirty="0">
                  <a:ln>
                    <a:noFill/>
                  </a:ln>
                  <a:solidFill>
                    <a:prstClr val="black"/>
                  </a:solidFill>
                  <a:effectLst/>
                  <a:uLnTx/>
                  <a:uFillTx/>
                  <a:latin typeface="Arial"/>
                  <a:cs typeface="+mn-cs"/>
                </a:rPr>
                <a:t>?</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B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C </a:t>
              </a:r>
              <a:r>
                <a:rPr kumimoji="0" lang="en-US" sz="2600" b="0" i="0" u="none" strike="noStrike" kern="1200" cap="none" spc="0" normalizeH="0" baseline="0" noProof="0" dirty="0" err="1">
                  <a:ln>
                    <a:noFill/>
                  </a:ln>
                  <a:solidFill>
                    <a:prstClr val="black"/>
                  </a:solidFill>
                  <a:effectLst/>
                  <a:uLnTx/>
                  <a:uFillTx/>
                  <a:latin typeface="Arial"/>
                  <a:cs typeface="+mn-cs"/>
                </a:rPr>
                <a:t>cân</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kg.</a:t>
              </a:r>
            </a:p>
          </p:txBody>
        </p:sp>
        <p:sp>
          <p:nvSpPr>
            <p:cNvPr id="8" name="Rectangle: Rounded Corners 7">
              <a:extLst>
                <a:ext uri="{FF2B5EF4-FFF2-40B4-BE49-F238E27FC236}">
                  <a16:creationId xmlns:a16="http://schemas.microsoft.com/office/drawing/2014/main" id="{12B3C73A-3332-4B18-AC73-AFE13FA1F325}"/>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9" name="Rectangle: Rounded Corners 8">
              <a:extLst>
                <a:ext uri="{FF2B5EF4-FFF2-40B4-BE49-F238E27FC236}">
                  <a16:creationId xmlns:a16="http://schemas.microsoft.com/office/drawing/2014/main" id="{76955B31-79C8-4F9C-B688-FE3491207588}"/>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sp>
          <p:nvSpPr>
            <p:cNvPr id="10" name="Rectangle: Rounded Corners 9">
              <a:extLst>
                <a:ext uri="{FF2B5EF4-FFF2-40B4-BE49-F238E27FC236}">
                  <a16:creationId xmlns:a16="http://schemas.microsoft.com/office/drawing/2014/main" id="{3F0853FF-F445-41C7-BCFE-B8A2769CF5F6}"/>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a:t>
              </a:r>
            </a:p>
          </p:txBody>
        </p:sp>
      </p:grpSp>
      <p:sp>
        <p:nvSpPr>
          <p:cNvPr id="11" name="Rectangle: Rounded Corners 10">
            <a:extLst>
              <a:ext uri="{FF2B5EF4-FFF2-40B4-BE49-F238E27FC236}">
                <a16:creationId xmlns:a16="http://schemas.microsoft.com/office/drawing/2014/main" id="{48E5B818-5DBE-48CA-858E-0AFA15DC5E86}"/>
              </a:ext>
            </a:extLst>
          </p:cNvPr>
          <p:cNvSpPr/>
          <p:nvPr/>
        </p:nvSpPr>
        <p:spPr>
          <a:xfrm>
            <a:off x="3458745" y="3319470"/>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3</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2" name="Rectangle: Rounded Corners 11">
            <a:extLst>
              <a:ext uri="{FF2B5EF4-FFF2-40B4-BE49-F238E27FC236}">
                <a16:creationId xmlns:a16="http://schemas.microsoft.com/office/drawing/2014/main" id="{3CB471BD-139D-4285-9DBF-A730C6604991}"/>
              </a:ext>
            </a:extLst>
          </p:cNvPr>
          <p:cNvSpPr/>
          <p:nvPr/>
        </p:nvSpPr>
        <p:spPr>
          <a:xfrm>
            <a:off x="3450222" y="412420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4</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3" name="Rectangle: Rounded Corners 12">
            <a:extLst>
              <a:ext uri="{FF2B5EF4-FFF2-40B4-BE49-F238E27FC236}">
                <a16:creationId xmlns:a16="http://schemas.microsoft.com/office/drawing/2014/main" id="{55105303-C542-446A-94B5-97B1B0E68FAD}"/>
              </a:ext>
            </a:extLst>
          </p:cNvPr>
          <p:cNvSpPr/>
          <p:nvPr/>
        </p:nvSpPr>
        <p:spPr>
          <a:xfrm>
            <a:off x="3482200" y="4965299"/>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cs typeface="+mn-cs"/>
              </a:rPr>
              <a:t>5</a:t>
            </a:r>
            <a:endParaRPr kumimoji="0" lang="en-US" sz="3200" b="0" i="0" u="none" strike="noStrike" kern="1200" cap="none" spc="0" normalizeH="0" baseline="0" noProof="0" dirty="0">
              <a:ln>
                <a:noFill/>
              </a:ln>
              <a:solidFill>
                <a:srgbClr val="FF0000"/>
              </a:solidFill>
              <a:effectLst/>
              <a:uLnTx/>
              <a:uFillTx/>
              <a:latin typeface="Arial"/>
              <a:cs typeface="+mn-cs"/>
            </a:endParaRPr>
          </a:p>
        </p:txBody>
      </p:sp>
      <p:sp>
        <p:nvSpPr>
          <p:cNvPr id="14" name="TextBox 13">
            <a:extLst>
              <a:ext uri="{FF2B5EF4-FFF2-40B4-BE49-F238E27FC236}">
                <a16:creationId xmlns:a16="http://schemas.microsoft.com/office/drawing/2014/main" id="{492BE66A-515F-41AC-8DF3-06FDF4EB7882}"/>
              </a:ext>
            </a:extLst>
          </p:cNvPr>
          <p:cNvSpPr txBox="1"/>
          <p:nvPr/>
        </p:nvSpPr>
        <p:spPr>
          <a:xfrm>
            <a:off x="5400585" y="4705542"/>
            <a:ext cx="4326287" cy="1568635"/>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Arial"/>
                <a:cs typeface="+mn-cs"/>
              </a:rPr>
              <a:t>b) </a:t>
            </a: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nào</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nặng</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nhất</a:t>
            </a:r>
            <a:r>
              <a:rPr kumimoji="0" lang="en-US" sz="2600" b="0" i="0" u="none" strike="noStrike" kern="1200" cap="none" spc="0" normalizeH="0" baseline="0" noProof="0" dirty="0">
                <a:ln>
                  <a:noFill/>
                </a:ln>
                <a:solidFill>
                  <a:prstClr val="black"/>
                </a:solidFill>
                <a:effectLst/>
                <a:uLnTx/>
                <a:uFillTx/>
                <a:latin typeface="Arial"/>
                <a:cs typeface="+mn-cs"/>
              </a:rPr>
              <a:t>?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Hộp</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nào</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nhẹ</a:t>
            </a:r>
            <a:r>
              <a:rPr kumimoji="0" lang="en-US" sz="2600" b="0" i="0" u="none" strike="noStrike" kern="1200" cap="none" spc="0" normalizeH="0" baseline="0" noProof="0" dirty="0">
                <a:ln>
                  <a:noFill/>
                </a:ln>
                <a:solidFill>
                  <a:prstClr val="black"/>
                </a:solidFill>
                <a:effectLst/>
                <a:uLnTx/>
                <a:uFillTx/>
                <a:latin typeface="Arial"/>
                <a:cs typeface="+mn-cs"/>
              </a:rPr>
              <a:t> </a:t>
            </a:r>
            <a:r>
              <a:rPr kumimoji="0" lang="en-US" sz="2600" b="0" i="0" u="none" strike="noStrike" kern="1200" cap="none" spc="0" normalizeH="0" baseline="0" noProof="0" dirty="0" err="1">
                <a:ln>
                  <a:noFill/>
                </a:ln>
                <a:solidFill>
                  <a:prstClr val="black"/>
                </a:solidFill>
                <a:effectLst/>
                <a:uLnTx/>
                <a:uFillTx/>
                <a:latin typeface="Arial"/>
                <a:cs typeface="+mn-cs"/>
              </a:rPr>
              <a:t>nhất</a:t>
            </a:r>
            <a:r>
              <a:rPr kumimoji="0" lang="en-US" sz="2600" b="0" i="0" u="none" strike="noStrike" kern="1200" cap="none" spc="0" normalizeH="0" baseline="0" noProof="0" dirty="0">
                <a:ln>
                  <a:noFill/>
                </a:ln>
                <a:solidFill>
                  <a:prstClr val="black"/>
                </a:solidFill>
                <a:effectLst/>
                <a:uLnTx/>
                <a:uFillTx/>
                <a:latin typeface="Arial"/>
                <a:cs typeface="+mn-cs"/>
              </a:rPr>
              <a:t>?</a:t>
            </a:r>
          </a:p>
        </p:txBody>
      </p:sp>
      <p:sp>
        <p:nvSpPr>
          <p:cNvPr id="15" name="TextBox 14">
            <a:extLst>
              <a:ext uri="{FF2B5EF4-FFF2-40B4-BE49-F238E27FC236}">
                <a16:creationId xmlns:a16="http://schemas.microsoft.com/office/drawing/2014/main" id="{AB39E247-8284-4585-AB58-41A011F78A4C}"/>
              </a:ext>
            </a:extLst>
          </p:cNvPr>
          <p:cNvSpPr txBox="1"/>
          <p:nvPr/>
        </p:nvSpPr>
        <p:spPr>
          <a:xfrm>
            <a:off x="9125141" y="4728841"/>
            <a:ext cx="1746771" cy="1568635"/>
          </a:xfrm>
          <a:prstGeom prst="rect">
            <a:avLst/>
          </a:prstGeom>
          <a:noFill/>
        </p:spPr>
        <p:txBody>
          <a:bodyPr wrap="square" rtlCol="0">
            <a:spAutoFit/>
          </a:bodyPr>
          <a:lstStyle/>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Arial"/>
                <a:cs typeface="+mn-cs"/>
              </a:rPr>
              <a:t>Hộp</a:t>
            </a:r>
            <a:r>
              <a:rPr kumimoji="0" lang="en-US" sz="2600" b="0" i="0" u="none" strike="noStrike" kern="1200" cap="none" spc="0" normalizeH="0" baseline="0" noProof="0" dirty="0">
                <a:ln>
                  <a:noFill/>
                </a:ln>
                <a:solidFill>
                  <a:srgbClr val="FF0000"/>
                </a:solidFill>
                <a:effectLst/>
                <a:uLnTx/>
                <a:uFillTx/>
                <a:latin typeface="Arial"/>
                <a:cs typeface="+mn-cs"/>
              </a:rPr>
              <a:t> C</a:t>
            </a:r>
          </a:p>
          <a:p>
            <a:pPr marL="457200" marR="0" lvl="0" indent="-457200" algn="just" defTabSz="914400" rtl="0" eaLnBrk="1" fontAlgn="auto" latinLnBrk="0" hangingPunct="1">
              <a:lnSpc>
                <a:spcPct val="200000"/>
              </a:lnSpc>
              <a:spcBef>
                <a:spcPts val="0"/>
              </a:spcBef>
              <a:spcAft>
                <a:spcPts val="0"/>
              </a:spcAft>
              <a:buClrTx/>
              <a:buSzTx/>
              <a:buFont typeface="Wingdings" panose="05000000000000000000" pitchFamily="2" charset="2"/>
              <a:buChar char="è"/>
              <a:tabLst/>
              <a:defRPr/>
            </a:pPr>
            <a:r>
              <a:rPr kumimoji="0" lang="en-US" sz="2600" b="0" i="0" u="none" strike="noStrike" kern="1200" cap="none" spc="0" normalizeH="0" baseline="0" noProof="0" dirty="0" err="1">
                <a:ln>
                  <a:noFill/>
                </a:ln>
                <a:solidFill>
                  <a:srgbClr val="FF0000"/>
                </a:solidFill>
                <a:effectLst/>
                <a:uLnTx/>
                <a:uFillTx/>
                <a:latin typeface="Arial"/>
                <a:cs typeface="+mn-cs"/>
              </a:rPr>
              <a:t>Hộp</a:t>
            </a:r>
            <a:r>
              <a:rPr kumimoji="0" lang="en-US" sz="2600" b="0" i="0" u="none" strike="noStrike" kern="1200" cap="none" spc="0" normalizeH="0" baseline="0" noProof="0" dirty="0">
                <a:ln>
                  <a:noFill/>
                </a:ln>
                <a:solidFill>
                  <a:srgbClr val="FF0000"/>
                </a:solidFill>
                <a:effectLst/>
                <a:uLnTx/>
                <a:uFillTx/>
                <a:latin typeface="Arial"/>
                <a:cs typeface="+mn-cs"/>
              </a:rPr>
              <a:t> A</a:t>
            </a:r>
          </a:p>
        </p:txBody>
      </p:sp>
    </p:spTree>
    <p:extLst>
      <p:ext uri="{BB962C8B-B14F-4D97-AF65-F5344CB8AC3E}">
        <p14:creationId xmlns:p14="http://schemas.microsoft.com/office/powerpoint/2010/main" val="2455257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down)">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down)">
                                      <p:cBhvr>
                                        <p:cTn id="3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205</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Microsoft YaHei</vt:lpstr>
      <vt:lpstr>Arial</vt:lpstr>
      <vt:lpstr>Arial-Rounded</vt:lpstr>
      <vt:lpstr>Calibri</vt:lpstr>
      <vt:lpstr>等线</vt:lpstr>
      <vt:lpstr>UTM Avo</vt:lpstr>
      <vt:lpstr>Wingdings</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3</cp:revision>
  <dcterms:created xsi:type="dcterms:W3CDTF">2021-08-07T04:17:22Z</dcterms:created>
  <dcterms:modified xsi:type="dcterms:W3CDTF">2022-10-28T03:56:50Z</dcterms:modified>
</cp:coreProperties>
</file>