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21" r:id="rId4"/>
  </p:sldMasterIdLst>
  <p:notesMasterIdLst>
    <p:notesMasterId r:id="rId17"/>
  </p:notesMasterIdLst>
  <p:sldIdLst>
    <p:sldId id="257" r:id="rId5"/>
    <p:sldId id="328" r:id="rId6"/>
    <p:sldId id="303" r:id="rId7"/>
    <p:sldId id="371" r:id="rId8"/>
    <p:sldId id="297" r:id="rId9"/>
    <p:sldId id="378" r:id="rId10"/>
    <p:sldId id="379" r:id="rId11"/>
    <p:sldId id="329" r:id="rId12"/>
    <p:sldId id="377" r:id="rId13"/>
    <p:sldId id="380" r:id="rId14"/>
    <p:sldId id="374" r:id="rId15"/>
    <p:sldId id="25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C5345-E8FE-4E40-BB36-54DBFB28C1DE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8E74E-89B7-47AE-83AC-62BA711E1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82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62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403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198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339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117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10/25/2022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23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10/25/2022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38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30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10/25/2022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73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10/25/2022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70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10/25/2022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96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10/25/2022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73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10/25/2022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82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0881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10/25/2022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51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10/25/2022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70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10/25/2022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99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87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34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03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8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37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80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88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9855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30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23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8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41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91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75740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4122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07950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55676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96342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3297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63753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51268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7041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99859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85541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92111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9492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69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636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141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404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53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08752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10/25/2022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07485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783949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14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13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11" Type="http://schemas.openxmlformats.org/officeDocument/2006/relationships/image" Target="../media/image10.png"/><Relationship Id="rId5" Type="http://schemas.openxmlformats.org/officeDocument/2006/relationships/image" Target="../media/image27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lang="en-US" sz="6000" b="1" dirty="0">
                <a:solidFill>
                  <a:prstClr val="black"/>
                </a:solidFill>
                <a:latin typeface="HP001 4 hàng" panose="020B0603050302020204" pitchFamily="34" charset="0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184940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635110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Gần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8236998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Gần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mực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thì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đen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gần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đèn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thì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Gần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304065" y="5879468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2" descr="Lý thuyết ôn chữ hoa g tiếng việt 3">
            <a:extLst>
              <a:ext uri="{FF2B5EF4-FFF2-40B4-BE49-F238E27FC236}">
                <a16:creationId xmlns:a16="http://schemas.microsoft.com/office/drawing/2014/main" id="{2C211F4B-2A0E-4689-8CF2-A1002553D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25"/>
          <a:stretch/>
        </p:blipFill>
        <p:spPr bwMode="auto">
          <a:xfrm>
            <a:off x="4617632" y="1901628"/>
            <a:ext cx="2506427" cy="344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Mẫu chữ viết chuẩn của Bộ Giáo dục và Đào tạo - HoaTieu.vn">
            <a:extLst>
              <a:ext uri="{FF2B5EF4-FFF2-40B4-BE49-F238E27FC236}">
                <a16:creationId xmlns:a16="http://schemas.microsoft.com/office/drawing/2014/main" id="{22FCECC0-7311-48E7-AB51-FDE45AC8D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309" y="2779007"/>
            <a:ext cx="1253440" cy="212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0004" y="-2533595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84211" y="-1276452"/>
            <a:ext cx="3020116" cy="3146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BAC0BF-7A5F-4CD5-8298-E1AE39FD0DD2}"/>
              </a:ext>
            </a:extLst>
          </p:cNvPr>
          <p:cNvSpPr txBox="1"/>
          <p:nvPr/>
        </p:nvSpPr>
        <p:spPr>
          <a:xfrm>
            <a:off x="2405441" y="-100584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G">
            <a:hlinkClick r:id="" action="ppaction://media"/>
            <a:extLst>
              <a:ext uri="{FF2B5EF4-FFF2-40B4-BE49-F238E27FC236}">
                <a16:creationId xmlns:a16="http://schemas.microsoft.com/office/drawing/2014/main" id="{3D9FDFEC-1D6E-48D2-9822-F827B11E40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72768" y="858781"/>
            <a:ext cx="9034272" cy="583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B88E67-376C-4354-8C86-7F79D8628E77}"/>
              </a:ext>
            </a:extLst>
          </p:cNvPr>
          <p:cNvSpPr txBox="1"/>
          <p:nvPr/>
        </p:nvSpPr>
        <p:spPr>
          <a:xfrm>
            <a:off x="2133093" y="10197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chu G">
            <a:hlinkClick r:id="" action="ppaction://media"/>
            <a:extLst>
              <a:ext uri="{FF2B5EF4-FFF2-40B4-BE49-F238E27FC236}">
                <a16:creationId xmlns:a16="http://schemas.microsoft.com/office/drawing/2014/main" id="{4D1D60C4-8DFD-416D-A97F-BBDBBF5E0438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28416" y="1179324"/>
            <a:ext cx="5959113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352186" y="1583105"/>
            <a:ext cx="55878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6" name="Oval 18">
            <a:extLst>
              <a:ext uri="{FF2B5EF4-FFF2-40B4-BE49-F238E27FC236}">
                <a16:creationId xmlns:a16="http://schemas.microsoft.com/office/drawing/2014/main" id="{CC2AF0BF-1FC1-44F3-9902-8EB431ADE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25" y="3786188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Text Box 16">
            <a:extLst>
              <a:ext uri="{FF2B5EF4-FFF2-40B4-BE49-F238E27FC236}">
                <a16:creationId xmlns:a16="http://schemas.microsoft.com/office/drawing/2014/main" id="{FA77AB7C-F096-4525-8420-67511D962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913" y="31162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7 ô li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63E45982-FB41-42B8-9548-4F76DE470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ý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nhất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2" name="Picture 10" descr="hoa0001">
            <a:extLst>
              <a:ext uri="{FF2B5EF4-FFF2-40B4-BE49-F238E27FC236}">
                <a16:creationId xmlns:a16="http://schemas.microsoft.com/office/drawing/2014/main" id="{C131D100-20EE-44E6-B38A-787CFA5914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1" descr="hoa0001">
            <a:extLst>
              <a:ext uri="{FF2B5EF4-FFF2-40B4-BE49-F238E27FC236}">
                <a16:creationId xmlns:a16="http://schemas.microsoft.com/office/drawing/2014/main" id="{BFFAB108-679B-4095-B49F-5104A23F2A2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2" descr="hoa0001">
            <a:extLst>
              <a:ext uri="{FF2B5EF4-FFF2-40B4-BE49-F238E27FC236}">
                <a16:creationId xmlns:a16="http://schemas.microsoft.com/office/drawing/2014/main" id="{094E869B-371B-48A1-90CF-22064518A86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3510" t="58333" r="52632"/>
          <a:stretch>
            <a:fillRect/>
          </a:stretch>
        </p:blipFill>
        <p:spPr>
          <a:xfrm rot="14772439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 Box 14">
            <a:extLst>
              <a:ext uri="{FF2B5EF4-FFF2-40B4-BE49-F238E27FC236}">
                <a16:creationId xmlns:a16="http://schemas.microsoft.com/office/drawing/2014/main" id="{1682801A-7AC3-4FA4-93F8-8988E7E70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713" y="2049464"/>
            <a:ext cx="5181600" cy="94205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</a:rPr>
              <a:t>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ô li ?</a:t>
            </a: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5D0F7560-496B-44EA-9660-18A91C96B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913" y="37258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8 ô li</a:t>
            </a:r>
          </a:p>
        </p:txBody>
      </p:sp>
      <p:sp>
        <p:nvSpPr>
          <p:cNvPr id="17" name="Text Box 19">
            <a:extLst>
              <a:ext uri="{FF2B5EF4-FFF2-40B4-BE49-F238E27FC236}">
                <a16:creationId xmlns:a16="http://schemas.microsoft.com/office/drawing/2014/main" id="{8190A1D8-1008-4C76-85F3-ECE89962A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913" y="4259264"/>
            <a:ext cx="13716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4" name="Picture 2" descr="Lý thuyết ôn chữ hoa g tiếng việt 3">
            <a:extLst>
              <a:ext uri="{FF2B5EF4-FFF2-40B4-BE49-F238E27FC236}">
                <a16:creationId xmlns:a16="http://schemas.microsoft.com/office/drawing/2014/main" id="{FF2B3D02-B38B-44E2-AA34-F6F8F3E04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25"/>
          <a:stretch/>
        </p:blipFill>
        <p:spPr bwMode="auto">
          <a:xfrm>
            <a:off x="6076056" y="1249508"/>
            <a:ext cx="3565106" cy="490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75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build="allAtOnce"/>
      <p:bldP spid="11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18" name="Text Box 19">
            <a:extLst>
              <a:ext uri="{FF2B5EF4-FFF2-40B4-BE49-F238E27FC236}">
                <a16:creationId xmlns:a16="http://schemas.microsoft.com/office/drawing/2014/main" id="{76D0E3EC-28CE-48CC-97BC-94AA7A72E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8" y="4252914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F7488E50-61AA-4C81-9C37-EC8FB4EC51CB}"/>
              </a:ext>
            </a:extLst>
          </p:cNvPr>
          <p:cNvSpPr txBox="1"/>
          <p:nvPr/>
        </p:nvSpPr>
        <p:spPr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pic>
        <p:nvPicPr>
          <p:cNvPr id="20" name="Picture 10" descr="hoa0001">
            <a:extLst>
              <a:ext uri="{FF2B5EF4-FFF2-40B4-BE49-F238E27FC236}">
                <a16:creationId xmlns:a16="http://schemas.microsoft.com/office/drawing/2014/main" id="{87288766-3A81-4EF9-9741-B802C7A0BD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11" descr="hoa0001">
            <a:extLst>
              <a:ext uri="{FF2B5EF4-FFF2-40B4-BE49-F238E27FC236}">
                <a16:creationId xmlns:a16="http://schemas.microsoft.com/office/drawing/2014/main" id="{D1FFC742-0F42-4E14-954B-B31CE33BBA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12" descr="hoa0001">
            <a:extLst>
              <a:ext uri="{FF2B5EF4-FFF2-40B4-BE49-F238E27FC236}">
                <a16:creationId xmlns:a16="http://schemas.microsoft.com/office/drawing/2014/main" id="{CAE338D6-A900-4292-8BEF-8638EBD428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3510" t="58333" r="52632"/>
          <a:stretch>
            <a:fillRect/>
          </a:stretch>
        </p:blipFill>
        <p:spPr>
          <a:xfrm rot="14772439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Text Box 10">
            <a:extLst>
              <a:ext uri="{FF2B5EF4-FFF2-40B4-BE49-F238E27FC236}">
                <a16:creationId xmlns:a16="http://schemas.microsoft.com/office/drawing/2014/main" id="{DFE45481-F36D-49E3-BF46-0E0E0ABA0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588" y="2043113"/>
            <a:ext cx="5181600" cy="9502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</a:rPr>
              <a:t>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réng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ô li ?</a:t>
            </a:r>
          </a:p>
        </p:txBody>
      </p:sp>
      <p:sp>
        <p:nvSpPr>
          <p:cNvPr id="25" name="Oval 16">
            <a:extLst>
              <a:ext uri="{FF2B5EF4-FFF2-40B4-BE49-F238E27FC236}">
                <a16:creationId xmlns:a16="http://schemas.microsoft.com/office/drawing/2014/main" id="{A4D7E444-F749-492F-BEF0-54DD5AB74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188" y="314325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" name="Text Box 17">
            <a:extLst>
              <a:ext uri="{FF2B5EF4-FFF2-40B4-BE49-F238E27FC236}">
                <a16:creationId xmlns:a16="http://schemas.microsoft.com/office/drawing/2014/main" id="{70E5B2DB-896F-4F92-A561-D4932E61C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8" y="3109914"/>
            <a:ext cx="22860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 ô li</a:t>
            </a:r>
          </a:p>
        </p:txBody>
      </p:sp>
      <p:sp>
        <p:nvSpPr>
          <p:cNvPr id="27" name="Text Box 18">
            <a:extLst>
              <a:ext uri="{FF2B5EF4-FFF2-40B4-BE49-F238E27FC236}">
                <a16:creationId xmlns:a16="http://schemas.microsoft.com/office/drawing/2014/main" id="{681DE88D-F4C0-4FA2-9939-6CA667DFC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9" y="3719514"/>
            <a:ext cx="2157413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4 ô li rưỡi</a:t>
            </a:r>
          </a:p>
        </p:txBody>
      </p:sp>
      <p:pic>
        <p:nvPicPr>
          <p:cNvPr id="28" name="Picture 2" descr="Lý thuyết ôn chữ hoa g tiếng việt 3">
            <a:extLst>
              <a:ext uri="{FF2B5EF4-FFF2-40B4-BE49-F238E27FC236}">
                <a16:creationId xmlns:a16="http://schemas.microsoft.com/office/drawing/2014/main" id="{E1172E2B-A1A2-4E81-BBCB-9B0B92139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25"/>
          <a:stretch/>
        </p:blipFill>
        <p:spPr bwMode="auto">
          <a:xfrm>
            <a:off x="6076056" y="1249508"/>
            <a:ext cx="3565106" cy="490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55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4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5" grpId="0" animBg="1"/>
      <p:bldP spid="26" grpId="0" build="allAtOnce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34766D3-9657-4BAE-95F8-8E8BDEB37C60}"/>
              </a:ext>
            </a:extLst>
          </p:cNvPr>
          <p:cNvSpPr txBox="1"/>
          <p:nvPr/>
        </p:nvSpPr>
        <p:spPr>
          <a:xfrm>
            <a:off x="2889504" y="3056954"/>
            <a:ext cx="7095744" cy="331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  G</a:t>
            </a:r>
            <a:endParaRPr lang="vi-VN" sz="36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2.5 li ?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  g, h</a:t>
            </a:r>
            <a:endParaRPr lang="vi-VN" sz="36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9136042-BA77-423C-9240-EA062FA2FC1A}"/>
              </a:ext>
            </a:extLst>
          </p:cNvPr>
          <p:cNvGrpSpPr/>
          <p:nvPr/>
        </p:nvGrpSpPr>
        <p:grpSpPr>
          <a:xfrm>
            <a:off x="2989540" y="1137920"/>
            <a:ext cx="8501505" cy="1827594"/>
            <a:chOff x="-616865" y="1022346"/>
            <a:chExt cx="7793381" cy="121638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F051D2-8263-4F4A-B898-7FE4F02AA8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2" t="-612" r="35159" b="32405"/>
            <a:stretch/>
          </p:blipFill>
          <p:spPr>
            <a:xfrm>
              <a:off x="-616865" y="1022346"/>
              <a:ext cx="7458008" cy="121638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D2E949E-E7CB-4D38-96C3-4FB6C1AD1857}"/>
                </a:ext>
              </a:extLst>
            </p:cNvPr>
            <p:cNvSpPr txBox="1"/>
            <p:nvPr/>
          </p:nvSpPr>
          <p:spPr>
            <a:xfrm>
              <a:off x="-410877" y="1352694"/>
              <a:ext cx="7587393" cy="450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800" b="1" dirty="0">
                  <a:latin typeface="HP001 4 hàng" panose="020B0603050302020204" pitchFamily="34" charset="0"/>
                </a:rPr>
                <a:t> Gần jực </a:t>
              </a:r>
              <a:r>
                <a:rPr lang="el-GR" sz="3800" b="1" dirty="0">
                  <a:latin typeface="HP001 4 hàng" panose="020B0603050302020204" pitchFamily="34" charset="0"/>
                </a:rPr>
                <a:t>κ</a:t>
              </a:r>
              <a:r>
                <a:rPr lang="vi-VN" sz="3800" b="1" dirty="0">
                  <a:latin typeface="HP001 4 hàng" panose="020B0603050302020204" pitchFamily="34" charset="0"/>
                </a:rPr>
                <a:t>ì </a:t>
              </a:r>
              <a:r>
                <a:rPr lang="el-GR" sz="3800" b="1" dirty="0">
                  <a:latin typeface="HP001 4 hàng" panose="020B0603050302020204" pitchFamily="34" charset="0"/>
                </a:rPr>
                <a:t>Α΄</a:t>
              </a:r>
              <a:r>
                <a:rPr lang="vi-VN" sz="3800" b="1" dirty="0">
                  <a:latin typeface="HP001 4 hàng" panose="020B0603050302020204" pitchFamily="34" charset="0"/>
                </a:rPr>
                <a:t>n, gần </a:t>
              </a:r>
              <a:r>
                <a:rPr lang="el-GR" sz="3800" b="1" dirty="0">
                  <a:latin typeface="HP001 4 hàng" panose="020B0603050302020204" pitchFamily="34" charset="0"/>
                </a:rPr>
                <a:t>Α˝</a:t>
              </a:r>
              <a:r>
                <a:rPr lang="vi-VN" sz="3800" b="1" dirty="0">
                  <a:latin typeface="HP001 4 hàng" panose="020B0603050302020204" pitchFamily="34" charset="0"/>
                </a:rPr>
                <a:t>n </a:t>
              </a:r>
              <a:r>
                <a:rPr lang="el-GR" sz="3800" b="1" dirty="0">
                  <a:latin typeface="HP001 4 hàng" panose="020B0603050302020204" pitchFamily="34" charset="0"/>
                </a:rPr>
                <a:t>κ</a:t>
              </a:r>
              <a:r>
                <a:rPr lang="vi-VN" sz="3800" b="1" dirty="0">
                  <a:latin typeface="HP001 4 hàng" panose="020B0603050302020204" pitchFamily="34" charset="0"/>
                </a:rPr>
                <a:t>ì sáng.</a:t>
              </a:r>
              <a:r>
                <a:rPr lang="en-US" sz="3800" b="1" dirty="0">
                  <a:latin typeface="HP001 4 hàng" panose="020B0603050302020204" pitchFamily="34" charset="0"/>
                </a:rPr>
                <a:t> 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25953B-D8FC-412C-BBD1-46CD5526BA34}"/>
              </a:ext>
            </a:extLst>
          </p:cNvPr>
          <p:cNvSpPr/>
          <p:nvPr/>
        </p:nvSpPr>
        <p:spPr>
          <a:xfrm>
            <a:off x="365760" y="233680"/>
            <a:ext cx="3041441" cy="812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ứng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endParaRPr lang="en-US" sz="28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362E1-83FB-4429-B108-40C1E8E8B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373" y="538353"/>
            <a:ext cx="9220167" cy="578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5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228</Words>
  <Application>Microsoft Office PowerPoint</Application>
  <PresentationFormat>Widescreen</PresentationFormat>
  <Paragraphs>45</Paragraphs>
  <Slides>12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.VnTime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Times New Roman</vt:lpstr>
      <vt:lpstr>Wingdings</vt:lpstr>
      <vt:lpstr>华康少女文字W5(P)</vt:lpstr>
      <vt:lpstr>Office 主题​​</vt:lpstr>
      <vt:lpstr>1_Office Theme</vt:lpstr>
      <vt:lpstr>1_Office 主题​​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14</cp:revision>
  <dcterms:created xsi:type="dcterms:W3CDTF">2021-07-29T04:27:54Z</dcterms:created>
  <dcterms:modified xsi:type="dcterms:W3CDTF">2022-10-25T01:41:24Z</dcterms:modified>
</cp:coreProperties>
</file>