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6" r:id="rId2"/>
  </p:sldMasterIdLst>
  <p:notesMasterIdLst>
    <p:notesMasterId r:id="rId21"/>
  </p:notesMasterIdLst>
  <p:sldIdLst>
    <p:sldId id="257" r:id="rId3"/>
    <p:sldId id="258" r:id="rId4"/>
    <p:sldId id="259" r:id="rId5"/>
    <p:sldId id="262" r:id="rId6"/>
    <p:sldId id="260" r:id="rId7"/>
    <p:sldId id="264" r:id="rId8"/>
    <p:sldId id="263" r:id="rId9"/>
    <p:sldId id="266" r:id="rId10"/>
    <p:sldId id="265" r:id="rId11"/>
    <p:sldId id="267" r:id="rId12"/>
    <p:sldId id="268" r:id="rId13"/>
    <p:sldId id="261" r:id="rId14"/>
    <p:sldId id="269" r:id="rId15"/>
    <p:sldId id="270" r:id="rId16"/>
    <p:sldId id="271" r:id="rId17"/>
    <p:sldId id="272" r:id="rId18"/>
    <p:sldId id="274" r:id="rId19"/>
    <p:sldId id="273" r:id="rId20"/>
  </p:sldIdLst>
  <p:sldSz cx="12192000" cy="6858000"/>
  <p:notesSz cx="6858000" cy="9144000"/>
  <p:embeddedFontLst>
    <p:embeddedFont>
      <p:font typeface="等线" panose="02010600030101010101" pitchFamily="2" charset="-122"/>
      <p:regular r:id="rId22"/>
      <p:bold r:id="rId23"/>
    </p:embeddedFont>
    <p:embeddedFont>
      <p:font typeface="#9Slide03 Bebas Neue Bold" panose="020B0606020202050201" pitchFamily="34" charset="0"/>
      <p:bold r:id="rId24"/>
    </p:embeddedFont>
    <p:embeddedFont>
      <p:font typeface="#9Slide05 FS Blonde Script" panose="03000503000000000000" pitchFamily="65" charset="0"/>
      <p:italic r:id="rId25"/>
    </p:embeddedFont>
    <p:embeddedFont>
      <p:font typeface="#9Slide05 VL Fadilla" pitchFamily="2" charset="0"/>
      <p:regular r:id="rId26"/>
    </p:embeddedFont>
    <p:embeddedFont>
      <p:font typeface="#9Slide07 HoneyCream" pitchFamily="2" charset="0"/>
      <p:regular r:id="rId27"/>
    </p:embeddedFont>
    <p:embeddedFont>
      <p:font typeface="#9Slide07 IcielBC Cubano Normal" panose="00000500000000000000" pitchFamily="2" charset="0"/>
      <p:regular r:id="rId28"/>
    </p:embeddedFont>
    <p:embeddedFont>
      <p:font typeface="#9Slide07 IcielPony" panose="02000000000000000000" pitchFamily="2"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
      <p:font typeface="SVN-Dancing Script" panose="02040603050506020204" pitchFamily="18" charset="0"/>
      <p:regular r:id="rId38"/>
    </p:embeddedFont>
    <p:embeddedFont>
      <p:font typeface="SVN-Newton" panose="02040603050506020204" pitchFamily="18" charset="0"/>
      <p:regular r:id="rId39"/>
    </p:embeddedFont>
    <p:embeddedFont>
      <p:font typeface="SVN-Poky's" panose="020B0606040200020203" pitchFamily="34" charset="0"/>
      <p:regular r:id="rId40"/>
    </p:embeddedFont>
    <p:embeddedFont>
      <p:font typeface="UTM Avo" panose="02040603050506020204" pitchFamily="18" charset="0"/>
      <p:regular r:id="rId41"/>
      <p:bold r:id="rId42"/>
      <p:italic r:id="rId43"/>
      <p:boldItalic r:id="rId44"/>
    </p:embeddedFont>
    <p:embeddedFont>
      <p:font typeface="UTM Cooper Black" panose="02040603050506020204" pitchFamily="18" charset="0"/>
      <p:regular r:id="rId45"/>
      <p:italic r:id="rId46"/>
    </p:embeddedFont>
    <p:embeddedFont>
      <p:font typeface="UTM Guanine" panose="02040603050506020204" pitchFamily="18" charset="0"/>
      <p:regular r:id="rId47"/>
    </p:embeddedFont>
    <p:embeddedFont>
      <p:font typeface="UTM Hanzel" panose="02040603050506020204" pitchFamily="18" charset="0"/>
      <p:regular r:id="rId48"/>
    </p:embeddedFont>
    <p:embeddedFont>
      <p:font typeface="UTM Kabel KT" panose="02040603050506020204" pitchFamily="18"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CA06"/>
    <a:srgbClr val="0099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364" autoAdjust="0"/>
  </p:normalViewPr>
  <p:slideViewPr>
    <p:cSldViewPr snapToGrid="0">
      <p:cViewPr varScale="1">
        <p:scale>
          <a:sx n="72" d="100"/>
          <a:sy n="72" d="100"/>
        </p:scale>
        <p:origin x="6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8.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B158F-76B5-426F-B889-6D921F943022}"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8252C-417C-45F0-A1A0-855B6762793A}" type="slidenum">
              <a:rPr lang="en-US" smtClean="0"/>
              <a:t>‹#›</a:t>
            </a:fld>
            <a:endParaRPr lang="en-US"/>
          </a:p>
        </p:txBody>
      </p:sp>
    </p:spTree>
    <p:extLst>
      <p:ext uri="{BB962C8B-B14F-4D97-AF65-F5344CB8AC3E}">
        <p14:creationId xmlns:p14="http://schemas.microsoft.com/office/powerpoint/2010/main" val="424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Thầy/cô</a:t>
            </a:r>
            <a:r>
              <a:rPr lang="en-US" baseline="0"/>
              <a:t> bấm vào hình loa để nghe kể câu chuyện.</a:t>
            </a:r>
            <a:endParaRPr lang="en-US"/>
          </a:p>
        </p:txBody>
      </p:sp>
      <p:sp>
        <p:nvSpPr>
          <p:cNvPr id="4" name="Slide Number Placeholder 3"/>
          <p:cNvSpPr>
            <a:spLocks noGrp="1"/>
          </p:cNvSpPr>
          <p:nvPr>
            <p:ph type="sldNum" sz="quarter" idx="10"/>
          </p:nvPr>
        </p:nvSpPr>
        <p:spPr/>
        <p:txBody>
          <a:bodyPr/>
          <a:lstStyle/>
          <a:p>
            <a:fld id="{6308252C-417C-45F0-A1A0-855B6762793A}" type="slidenum">
              <a:rPr lang="en-US" smtClean="0"/>
              <a:t>4</a:t>
            </a:fld>
            <a:endParaRPr lang="en-US"/>
          </a:p>
        </p:txBody>
      </p:sp>
    </p:spTree>
    <p:extLst>
      <p:ext uri="{BB962C8B-B14F-4D97-AF65-F5344CB8AC3E}">
        <p14:creationId xmlns:p14="http://schemas.microsoft.com/office/powerpoint/2010/main" val="2275991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41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1A5CFCD-938D-468A-A820-81B43D8FD1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2B6E9A4D-954A-4170-ACAD-2337E8E7EC10}"/>
              </a:ext>
            </a:extLst>
          </p:cNvPr>
          <p:cNvGrpSpPr/>
          <p:nvPr userDrawn="1"/>
        </p:nvGrpSpPr>
        <p:grpSpPr>
          <a:xfrm>
            <a:off x="691242" y="576943"/>
            <a:ext cx="10809515" cy="5704114"/>
            <a:chOff x="691242" y="576943"/>
            <a:chExt cx="10809515" cy="5704114"/>
          </a:xfrm>
        </p:grpSpPr>
        <p:sp>
          <p:nvSpPr>
            <p:cNvPr id="8" name="矩形: 圆角 7">
              <a:extLst>
                <a:ext uri="{FF2B5EF4-FFF2-40B4-BE49-F238E27FC236}">
                  <a16:creationId xmlns:a16="http://schemas.microsoft.com/office/drawing/2014/main" id="{9DCC8382-3670-4C1F-B653-B3EC6DAD6F08}"/>
                </a:ext>
              </a:extLst>
            </p:cNvPr>
            <p:cNvSpPr/>
            <p:nvPr/>
          </p:nvSpPr>
          <p:spPr>
            <a:xfrm>
              <a:off x="691242" y="576943"/>
              <a:ext cx="10809515" cy="5704114"/>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DAA3EB72-C61D-4B0E-9C24-42EFF39CC30A}"/>
                </a:ext>
              </a:extLst>
            </p:cNvPr>
            <p:cNvSpPr/>
            <p:nvPr/>
          </p:nvSpPr>
          <p:spPr>
            <a:xfrm>
              <a:off x="838200" y="707571"/>
              <a:ext cx="10472057" cy="541019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6243262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1A5CFCD-938D-468A-A820-81B43D8FD1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2B6E9A4D-954A-4170-ACAD-2337E8E7EC10}"/>
              </a:ext>
            </a:extLst>
          </p:cNvPr>
          <p:cNvGrpSpPr/>
          <p:nvPr userDrawn="1"/>
        </p:nvGrpSpPr>
        <p:grpSpPr>
          <a:xfrm>
            <a:off x="691242" y="576943"/>
            <a:ext cx="10809515" cy="5704114"/>
            <a:chOff x="691242" y="576943"/>
            <a:chExt cx="10809515" cy="5704114"/>
          </a:xfrm>
        </p:grpSpPr>
        <p:sp>
          <p:nvSpPr>
            <p:cNvPr id="8" name="矩形: 圆角 7">
              <a:extLst>
                <a:ext uri="{FF2B5EF4-FFF2-40B4-BE49-F238E27FC236}">
                  <a16:creationId xmlns:a16="http://schemas.microsoft.com/office/drawing/2014/main" id="{9DCC8382-3670-4C1F-B653-B3EC6DAD6F08}"/>
                </a:ext>
              </a:extLst>
            </p:cNvPr>
            <p:cNvSpPr/>
            <p:nvPr/>
          </p:nvSpPr>
          <p:spPr>
            <a:xfrm>
              <a:off x="691242" y="576943"/>
              <a:ext cx="10809515" cy="5704114"/>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DAA3EB72-C61D-4B0E-9C24-42EFF39CC30A}"/>
                </a:ext>
              </a:extLst>
            </p:cNvPr>
            <p:cNvSpPr/>
            <p:nvPr/>
          </p:nvSpPr>
          <p:spPr>
            <a:xfrm>
              <a:off x="838200" y="707571"/>
              <a:ext cx="10472057" cy="541019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336069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1A5CFCD-938D-468A-A820-81B43D8FD1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2B6E9A4D-954A-4170-ACAD-2337E8E7EC10}"/>
              </a:ext>
            </a:extLst>
          </p:cNvPr>
          <p:cNvGrpSpPr/>
          <p:nvPr userDrawn="1"/>
        </p:nvGrpSpPr>
        <p:grpSpPr>
          <a:xfrm>
            <a:off x="283336" y="231820"/>
            <a:ext cx="11719774" cy="6490952"/>
            <a:chOff x="691242" y="576943"/>
            <a:chExt cx="10809515" cy="5704114"/>
          </a:xfrm>
        </p:grpSpPr>
        <p:sp>
          <p:nvSpPr>
            <p:cNvPr id="8" name="矩形: 圆角 7">
              <a:extLst>
                <a:ext uri="{FF2B5EF4-FFF2-40B4-BE49-F238E27FC236}">
                  <a16:creationId xmlns:a16="http://schemas.microsoft.com/office/drawing/2014/main" id="{9DCC8382-3670-4C1F-B653-B3EC6DAD6F08}"/>
                </a:ext>
              </a:extLst>
            </p:cNvPr>
            <p:cNvSpPr/>
            <p:nvPr/>
          </p:nvSpPr>
          <p:spPr>
            <a:xfrm>
              <a:off x="691242" y="576943"/>
              <a:ext cx="10809515" cy="5704114"/>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DAA3EB72-C61D-4B0E-9C24-42EFF39CC30A}"/>
                </a:ext>
              </a:extLst>
            </p:cNvPr>
            <p:cNvSpPr/>
            <p:nvPr/>
          </p:nvSpPr>
          <p:spPr>
            <a:xfrm>
              <a:off x="838200" y="707571"/>
              <a:ext cx="10472057" cy="541019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grpSp>
      <p:pic>
        <p:nvPicPr>
          <p:cNvPr id="10" name="Picture 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1502671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B25D6B-9D43-4527-9871-5E06A15EC4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38325B-FE63-41E9-9BDE-9DB4B314BDE1}"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2023/4/9</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4F543121-E1B8-4582-9F5E-1288AE9E2BE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03FDC97-CE7D-4718-A76A-1843A3BF96A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1A5FDA4-FFDE-4188-9730-275343A532A9}"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38665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6808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95276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9">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461327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95796215"/>
      </p:ext>
    </p:extLst>
  </p:cSld>
  <p:clrMap bg1="lt1" tx1="dk1" bg2="dk2" tx2="lt2" accent1="accent1" accent2="accent2" accent3="accent3" accent4="accent4" accent5="accent5" accent6="accent6" hlink="hlink" folHlink="folHlink"/>
  <p:sldLayoutIdLst>
    <p:sldLayoutId id="2147483667" r:id="rId1"/>
    <p:sldLayoutId id="214748366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6.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4.xml"/><Relationship Id="rId5" Type="http://schemas.microsoft.com/office/2007/relationships/hdphoto" Target="../media/hdphoto15.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6" name="图片 35">
            <a:extLst>
              <a:ext uri="{FF2B5EF4-FFF2-40B4-BE49-F238E27FC236}">
                <a16:creationId xmlns:a16="http://schemas.microsoft.com/office/drawing/2014/main" id="{E34083B0-13C5-47CD-B0E8-9B87F9DE3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352" y="4070155"/>
            <a:ext cx="2787845" cy="2787845"/>
          </a:xfrm>
          <a:prstGeom prst="rect">
            <a:avLst/>
          </a:prstGeom>
        </p:spPr>
      </p:pic>
      <p:pic>
        <p:nvPicPr>
          <p:cNvPr id="4" name="图片 35">
            <a:extLst>
              <a:ext uri="{FF2B5EF4-FFF2-40B4-BE49-F238E27FC236}">
                <a16:creationId xmlns:a16="http://schemas.microsoft.com/office/drawing/2014/main" id="{E34083B0-13C5-47CD-B0E8-9B87F9DE3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70" y="4081978"/>
            <a:ext cx="2787845" cy="2787845"/>
          </a:xfrm>
          <a:prstGeom prst="rect">
            <a:avLst/>
          </a:prstGeom>
        </p:spPr>
      </p:pic>
      <p:pic>
        <p:nvPicPr>
          <p:cNvPr id="7" name="图片 21">
            <a:extLst>
              <a:ext uri="{FF2B5EF4-FFF2-40B4-BE49-F238E27FC236}">
                <a16:creationId xmlns:a16="http://schemas.microsoft.com/office/drawing/2014/main" id="{11383293-C77C-9648-97C9-A5D9D40447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96197" y="2653000"/>
            <a:ext cx="2646249" cy="4205000"/>
          </a:xfrm>
          <a:prstGeom prst="rect">
            <a:avLst/>
          </a:prstGeom>
        </p:spPr>
      </p:pic>
      <p:pic>
        <p:nvPicPr>
          <p:cNvPr id="8" name="Picture 7"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644"/>
            <a:ext cx="1450596" cy="1557348"/>
          </a:xfrm>
          <a:prstGeom prst="rect">
            <a:avLst/>
          </a:prstGeom>
        </p:spPr>
      </p:pic>
      <p:pic>
        <p:nvPicPr>
          <p:cNvPr id="9" name="Picture 8"/>
          <p:cNvPicPr>
            <a:picLocks noChangeAspect="1"/>
          </p:cNvPicPr>
          <p:nvPr/>
        </p:nvPicPr>
        <p:blipFill>
          <a:blip r:embed="rId6"/>
          <a:stretch>
            <a:fillRect/>
          </a:stretch>
        </p:blipFill>
        <p:spPr>
          <a:xfrm>
            <a:off x="1428497" y="402744"/>
            <a:ext cx="4432176" cy="2432515"/>
          </a:xfrm>
          <a:prstGeom prst="rect">
            <a:avLst/>
          </a:prstGeom>
        </p:spPr>
      </p:pic>
      <p:grpSp>
        <p:nvGrpSpPr>
          <p:cNvPr id="10" name="Group 9"/>
          <p:cNvGrpSpPr/>
          <p:nvPr/>
        </p:nvGrpSpPr>
        <p:grpSpPr>
          <a:xfrm>
            <a:off x="4764087" y="1055043"/>
            <a:ext cx="3360594" cy="1241920"/>
            <a:chOff x="4951288" y="1439332"/>
            <a:chExt cx="2429299" cy="2568132"/>
          </a:xfrm>
        </p:grpSpPr>
        <p:sp>
          <p:nvSpPr>
            <p:cNvPr id="11" name="TextBox 10"/>
            <p:cNvSpPr txBox="1"/>
            <p:nvPr/>
          </p:nvSpPr>
          <p:spPr>
            <a:xfrm>
              <a:off x="4951288" y="1452919"/>
              <a:ext cx="2429299" cy="2554545"/>
            </a:xfrm>
            <a:prstGeom prst="rect">
              <a:avLst/>
            </a:prstGeom>
            <a:noFill/>
          </p:spPr>
          <p:txBody>
            <a:bodyPr wrap="square" rtlCol="0">
              <a:spAutoFit/>
            </a:bodyPr>
            <a:lstStyle/>
            <a:p>
              <a:r>
                <a:rPr lang="en-US" sz="7200">
                  <a:ln w="130175">
                    <a:solidFill>
                      <a:schemeClr val="bg1"/>
                    </a:solidFill>
                  </a:ln>
                  <a:effectLst>
                    <a:outerShdw blurRad="38100" dist="38100" dir="2700000" algn="tl">
                      <a:srgbClr val="000000">
                        <a:alpha val="43137"/>
                      </a:srgbClr>
                    </a:outerShdw>
                  </a:effectLst>
                  <a:latin typeface="#9Slide05 VL Fadilla" pitchFamily="2" charset="0"/>
                </a:rPr>
                <a:t>Bài 10</a:t>
              </a:r>
            </a:p>
          </p:txBody>
        </p:sp>
        <p:sp>
          <p:nvSpPr>
            <p:cNvPr id="12" name="TextBox 11"/>
            <p:cNvSpPr txBox="1"/>
            <p:nvPr/>
          </p:nvSpPr>
          <p:spPr>
            <a:xfrm>
              <a:off x="4951288" y="1439332"/>
              <a:ext cx="2429299" cy="2482127"/>
            </a:xfrm>
            <a:prstGeom prst="rect">
              <a:avLst/>
            </a:prstGeom>
            <a:noFill/>
          </p:spPr>
          <p:txBody>
            <a:bodyPr wrap="square" rtlCol="0">
              <a:spAutoFit/>
            </a:bodyPr>
            <a:lstStyle/>
            <a:p>
              <a:r>
                <a:rPr lang="en-US" sz="7200">
                  <a:solidFill>
                    <a:srgbClr val="00CC00"/>
                  </a:solidFill>
                  <a:effectLst>
                    <a:outerShdw blurRad="38100" dist="38100" dir="2700000" algn="tl">
                      <a:srgbClr val="000000">
                        <a:alpha val="43137"/>
                      </a:srgbClr>
                    </a:outerShdw>
                  </a:effectLst>
                  <a:latin typeface="#9Slide05 VL Fadilla" pitchFamily="2" charset="0"/>
                </a:rPr>
                <a:t>Bài 10</a:t>
              </a:r>
            </a:p>
          </p:txBody>
        </p:sp>
      </p:grpSp>
      <p:grpSp>
        <p:nvGrpSpPr>
          <p:cNvPr id="2" name="Group 1"/>
          <p:cNvGrpSpPr/>
          <p:nvPr/>
        </p:nvGrpSpPr>
        <p:grpSpPr>
          <a:xfrm>
            <a:off x="1950011" y="2100716"/>
            <a:ext cx="8194872" cy="2554546"/>
            <a:chOff x="1688751" y="2100716"/>
            <a:chExt cx="8194872" cy="2554546"/>
          </a:xfrm>
        </p:grpSpPr>
        <p:sp>
          <p:nvSpPr>
            <p:cNvPr id="13" name="TextBox 12">
              <a:extLst>
                <a:ext uri="{FF2B5EF4-FFF2-40B4-BE49-F238E27FC236}">
                  <a16:creationId xmlns:a16="http://schemas.microsoft.com/office/drawing/2014/main" id="{A7A7375E-2E3B-4723-88AA-E7DA733A7F7E}"/>
                </a:ext>
              </a:extLst>
            </p:cNvPr>
            <p:cNvSpPr txBox="1"/>
            <p:nvPr/>
          </p:nvSpPr>
          <p:spPr>
            <a:xfrm>
              <a:off x="1688751" y="2100717"/>
              <a:ext cx="8194872" cy="2554545"/>
            </a:xfrm>
            <a:prstGeom prst="rect">
              <a:avLst/>
            </a:prstGeom>
            <a:noFill/>
          </p:spPr>
          <p:txBody>
            <a:bodyPr wrap="none" rtlCol="0">
              <a:spAutoFit/>
              <a:scene3d>
                <a:camera prst="orthographicFront"/>
                <a:lightRig rig="harsh" dir="t"/>
              </a:scene3d>
              <a:sp3d prstMaterial="matte">
                <a:contourClr>
                  <a:schemeClr val="bg1">
                    <a:lumMod val="65000"/>
                  </a:schemeClr>
                </a:contourClr>
              </a:sp3d>
            </a:bodyPr>
            <a:lstStyle/>
            <a:p>
              <a:pPr algn="ctr"/>
              <a:r>
                <a:rPr lang="en-US" sz="8000" b="1">
                  <a:ln w="238125">
                    <a:solidFill>
                      <a:schemeClr val="bg1"/>
                    </a:solidFill>
                  </a:ln>
                  <a:solidFill>
                    <a:schemeClr val="bg1"/>
                  </a:solidFill>
                  <a:effectLst>
                    <a:outerShdw blurRad="38100" dist="38100" dir="2700000" algn="tl">
                      <a:srgbClr val="000000">
                        <a:alpha val="43137"/>
                      </a:srgbClr>
                    </a:outerShdw>
                  </a:effectLst>
                  <a:latin typeface="UTM Kabel KT" panose="02040603050506020204" pitchFamily="18" charset="0"/>
                </a:rPr>
                <a:t>Tìm hiểu quy định </a:t>
              </a:r>
            </a:p>
            <a:p>
              <a:pPr algn="ctr"/>
              <a:r>
                <a:rPr lang="en-US" sz="8000" b="1">
                  <a:ln w="238125">
                    <a:solidFill>
                      <a:schemeClr val="bg1"/>
                    </a:solidFill>
                  </a:ln>
                  <a:solidFill>
                    <a:schemeClr val="bg1"/>
                  </a:solidFill>
                  <a:effectLst>
                    <a:outerShdw blurRad="38100" dist="38100" dir="2700000" algn="tl">
                      <a:srgbClr val="000000">
                        <a:alpha val="43137"/>
                      </a:srgbClr>
                    </a:outerShdw>
                  </a:effectLst>
                  <a:latin typeface="UTM Kabel KT" panose="02040603050506020204" pitchFamily="18" charset="0"/>
                </a:rPr>
                <a:t>nơi công cộng</a:t>
              </a:r>
            </a:p>
          </p:txBody>
        </p:sp>
        <p:sp>
          <p:nvSpPr>
            <p:cNvPr id="14" name="TextBox 13">
              <a:extLst>
                <a:ext uri="{FF2B5EF4-FFF2-40B4-BE49-F238E27FC236}">
                  <a16:creationId xmlns:a16="http://schemas.microsoft.com/office/drawing/2014/main" id="{A7A7375E-2E3B-4723-88AA-E7DA733A7F7E}"/>
                </a:ext>
              </a:extLst>
            </p:cNvPr>
            <p:cNvSpPr txBox="1"/>
            <p:nvPr/>
          </p:nvSpPr>
          <p:spPr>
            <a:xfrm>
              <a:off x="1688751" y="2100716"/>
              <a:ext cx="8194872" cy="2554545"/>
            </a:xfrm>
            <a:prstGeom prst="rect">
              <a:avLst/>
            </a:prstGeom>
            <a:noFill/>
          </p:spPr>
          <p:txBody>
            <a:bodyPr wrap="none" rtlCol="0">
              <a:spAutoFit/>
              <a:scene3d>
                <a:camera prst="orthographicFront"/>
                <a:lightRig rig="harsh" dir="t"/>
              </a:scene3d>
              <a:sp3d prstMaterial="matte">
                <a:contourClr>
                  <a:schemeClr val="bg1">
                    <a:lumMod val="65000"/>
                  </a:schemeClr>
                </a:contourClr>
              </a:sp3d>
            </a:bodyPr>
            <a:lstStyle/>
            <a:p>
              <a:pPr algn="ctr"/>
              <a:r>
                <a:rPr lang="en-US" sz="8000" b="1">
                  <a:gradFill flip="none" rotWithShape="1">
                    <a:gsLst>
                      <a:gs pos="36000">
                        <a:srgbClr val="B7CA06"/>
                      </a:gs>
                      <a:gs pos="62000">
                        <a:srgbClr val="00CC00">
                          <a:shade val="67500"/>
                          <a:satMod val="115000"/>
                        </a:srgbClr>
                      </a:gs>
                      <a:gs pos="100000">
                        <a:srgbClr val="00CC00">
                          <a:shade val="100000"/>
                          <a:satMod val="115000"/>
                        </a:srgbClr>
                      </a:gs>
                    </a:gsLst>
                    <a:lin ang="16200000" scaled="1"/>
                    <a:tileRect/>
                  </a:gradFill>
                  <a:effectLst>
                    <a:outerShdw blurRad="38100" dist="38100" dir="2700000" algn="tl">
                      <a:srgbClr val="000000">
                        <a:alpha val="43137"/>
                      </a:srgbClr>
                    </a:outerShdw>
                  </a:effectLst>
                  <a:latin typeface="UTM Kabel KT" panose="02040603050506020204" pitchFamily="18" charset="0"/>
                </a:rPr>
                <a:t>Tìm hiểu quy định </a:t>
              </a:r>
            </a:p>
            <a:p>
              <a:pPr algn="ctr"/>
              <a:r>
                <a:rPr lang="en-US" sz="8000" b="1">
                  <a:gradFill flip="none" rotWithShape="1">
                    <a:gsLst>
                      <a:gs pos="36000">
                        <a:srgbClr val="B7CA06"/>
                      </a:gs>
                      <a:gs pos="62000">
                        <a:srgbClr val="00CC00">
                          <a:shade val="67500"/>
                          <a:satMod val="115000"/>
                        </a:srgbClr>
                      </a:gs>
                      <a:gs pos="100000">
                        <a:srgbClr val="00CC00">
                          <a:shade val="100000"/>
                          <a:satMod val="115000"/>
                        </a:srgbClr>
                      </a:gs>
                    </a:gsLst>
                    <a:lin ang="16200000" scaled="1"/>
                    <a:tileRect/>
                  </a:gradFill>
                  <a:effectLst>
                    <a:outerShdw blurRad="38100" dist="38100" dir="2700000" algn="tl">
                      <a:srgbClr val="000000">
                        <a:alpha val="43137"/>
                      </a:srgbClr>
                    </a:outerShdw>
                  </a:effectLst>
                  <a:latin typeface="UTM Kabel KT" panose="02040603050506020204" pitchFamily="18" charset="0"/>
                </a:rPr>
                <a:t>nơi công cộng</a:t>
              </a:r>
            </a:p>
          </p:txBody>
        </p:sp>
      </p:grpSp>
      <p:pic>
        <p:nvPicPr>
          <p:cNvPr id="15" name="图片 21" descr="千库网_乘坐狮子热气球特色六一儿童节_元素编号13084198"/>
          <p:cNvPicPr>
            <a:picLocks noChangeAspect="1"/>
          </p:cNvPicPr>
          <p:nvPr/>
        </p:nvPicPr>
        <p:blipFill>
          <a:blip r:embed="rId7">
            <a:lum bright="12000"/>
          </a:blip>
          <a:stretch>
            <a:fillRect/>
          </a:stretch>
        </p:blipFill>
        <p:spPr>
          <a:xfrm>
            <a:off x="40404" y="1966207"/>
            <a:ext cx="1829435" cy="2397760"/>
          </a:xfrm>
          <a:prstGeom prst="rect">
            <a:avLst/>
          </a:prstGeom>
        </p:spPr>
      </p:pic>
      <p:sp>
        <p:nvSpPr>
          <p:cNvPr id="16" name="TextBox 15"/>
          <p:cNvSpPr txBox="1"/>
          <p:nvPr/>
        </p:nvSpPr>
        <p:spPr>
          <a:xfrm>
            <a:off x="5268647" y="4787133"/>
            <a:ext cx="3072384" cy="646331"/>
          </a:xfrm>
          <a:prstGeom prst="rect">
            <a:avLst/>
          </a:prstGeom>
          <a:noFill/>
        </p:spPr>
        <p:txBody>
          <a:bodyPr wrap="square" rtlCol="0">
            <a:spAutoFit/>
          </a:bodyPr>
          <a:lstStyle/>
          <a:p>
            <a:r>
              <a:rPr lang="en-US" sz="3600">
                <a:solidFill>
                  <a:srgbClr val="002060"/>
                </a:solidFill>
                <a:latin typeface="UTM Hanzel" panose="02040603050506020204" pitchFamily="18" charset="0"/>
              </a:rPr>
              <a:t>(Tiết 1)</a:t>
            </a:r>
          </a:p>
        </p:txBody>
      </p:sp>
    </p:spTree>
    <p:extLst>
      <p:ext uri="{BB962C8B-B14F-4D97-AF65-F5344CB8AC3E}">
        <p14:creationId xmlns:p14="http://schemas.microsoft.com/office/powerpoint/2010/main" val="2573339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6"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500"/>
                            </p:stCondLst>
                            <p:childTnLst>
                              <p:par>
                                <p:cTn id="31" presetID="16" presetClass="entr" presetSubtype="21"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744" y="318413"/>
            <a:ext cx="10392228" cy="1077218"/>
          </a:xfrm>
          <a:prstGeom prst="rect">
            <a:avLst/>
          </a:prstGeom>
          <a:noFill/>
        </p:spPr>
        <p:txBody>
          <a:bodyPr wrap="square" rtlCol="0">
            <a:spAutoFit/>
          </a:bodyPr>
          <a:lstStyle/>
          <a:p>
            <a:r>
              <a:rPr lang="en-US" sz="3200" b="1">
                <a:solidFill>
                  <a:srgbClr val="008080"/>
                </a:solidFill>
                <a:latin typeface="UTM Avo" panose="02040603050506020204" pitchFamily="18" charset="0"/>
              </a:rPr>
              <a:t>2. Em hãy nêu những quy định nơi công cộng qua các hình sau:</a:t>
            </a:r>
          </a:p>
        </p:txBody>
      </p:sp>
      <p:pic>
        <p:nvPicPr>
          <p:cNvPr id="3" name="Picture 2">
            <a:extLst>
              <a:ext uri="{FF2B5EF4-FFF2-40B4-BE49-F238E27FC236}">
                <a16:creationId xmlns:a16="http://schemas.microsoft.com/office/drawing/2014/main" id="{DAD9F521-9132-6F44-9A2B-16B5BD402DA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4" name="Picture 3">
            <a:extLst>
              <a:ext uri="{FF2B5EF4-FFF2-40B4-BE49-F238E27FC236}">
                <a16:creationId xmlns:a16="http://schemas.microsoft.com/office/drawing/2014/main" id="{B5ECC537-70F4-C14E-A6EA-C59B8A93E9A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5" name="Picture 4">
            <a:extLst>
              <a:ext uri="{FF2B5EF4-FFF2-40B4-BE49-F238E27FC236}">
                <a16:creationId xmlns:a16="http://schemas.microsoft.com/office/drawing/2014/main" id="{269E9AFD-3240-434C-8BD1-BC29589E96E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6" name="Picture 5">
            <a:extLst>
              <a:ext uri="{FF2B5EF4-FFF2-40B4-BE49-F238E27FC236}">
                <a16:creationId xmlns:a16="http://schemas.microsoft.com/office/drawing/2014/main" id="{536C020D-142B-434E-90DF-1B43FC770BE9}"/>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7" name="Picture 6">
            <a:extLst>
              <a:ext uri="{FF2B5EF4-FFF2-40B4-BE49-F238E27FC236}">
                <a16:creationId xmlns:a16="http://schemas.microsoft.com/office/drawing/2014/main" id="{491ABF3F-A414-F44F-BF27-EA0C6FF3BCC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rPr>
              <a:t>KHÔNG xả rác</a:t>
            </a:r>
          </a:p>
        </p:txBody>
      </p:sp>
      <p:sp>
        <p:nvSpPr>
          <p:cNvPr id="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rPr>
              <a:t>KHÔNG giẫm chân lên cỏ</a:t>
            </a:r>
          </a:p>
        </p:txBody>
      </p:sp>
      <p:sp>
        <p:nvSpPr>
          <p:cNvPr id="10"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rPr>
              <a:t>KHÔNG ngắt hoa</a:t>
            </a:r>
          </a:p>
        </p:txBody>
      </p:sp>
      <p:sp>
        <p:nvSpPr>
          <p:cNvPr id="11"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rPr>
              <a:t>KHÔNG gây ồn ào</a:t>
            </a:r>
          </a:p>
        </p:txBody>
      </p:sp>
      <p:sp>
        <p:nvSpPr>
          <p:cNvPr id="12"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rPr>
              <a:t>KHÔNG chen lấn, xô đẩy</a:t>
            </a:r>
          </a:p>
        </p:txBody>
      </p:sp>
    </p:spTree>
    <p:extLst>
      <p:ext uri="{BB962C8B-B14F-4D97-AF65-F5344CB8AC3E}">
        <p14:creationId xmlns:p14="http://schemas.microsoft.com/office/powerpoint/2010/main" val="949171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2744" y="318413"/>
            <a:ext cx="10392228" cy="1077218"/>
          </a:xfrm>
          <a:prstGeom prst="rect">
            <a:avLst/>
          </a:prstGeom>
          <a:noFill/>
        </p:spPr>
        <p:txBody>
          <a:bodyPr wrap="square" rtlCol="0">
            <a:spAutoFit/>
          </a:bodyPr>
          <a:lstStyle/>
          <a:p>
            <a:r>
              <a:rPr lang="en-US" sz="3200" b="1">
                <a:solidFill>
                  <a:srgbClr val="008080"/>
                </a:solidFill>
                <a:latin typeface="UTM Avo" panose="02040603050506020204" pitchFamily="18" charset="0"/>
              </a:rPr>
              <a:t>2. Em hãy nêu những quy định nơi công cộng qua các hình sau:</a:t>
            </a:r>
          </a:p>
        </p:txBody>
      </p:sp>
      <p:grpSp>
        <p:nvGrpSpPr>
          <p:cNvPr id="3" name="Group 2">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4" name="Group 3">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7" name="Group 6">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9" name="Rounded Rectangle 8">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0" name="Rounded Rectangle 9">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1" name="L-Shape 10">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2" name="L-Shape 1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3" name="L-Shape 1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4" name="L-Shape 1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5" name="Right Triangle 14">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6" name="Right Triangle 1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7" name="Right Triangle 1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18" name="Right Triangle 1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VN" sz="2800" b="1" i="0" u="none" strike="noStrike" kern="0" cap="none" spc="0" normalizeH="0" baseline="0" noProof="0" dirty="0">
                    <a:ln>
                      <a:noFill/>
                    </a:ln>
                    <a:solidFill>
                      <a:srgbClr val="EA4F46"/>
                    </a:solidFill>
                    <a:effectLst/>
                    <a:uLnTx/>
                    <a:uFillTx/>
                    <a:latin typeface="Arial"/>
                  </a:rPr>
                  <a:t>NỘI QUY NHÀ TRƯỜNG</a:t>
                </a:r>
              </a:p>
            </p:txBody>
          </p:sp>
        </p:grpSp>
        <p:pic>
          <p:nvPicPr>
            <p:cNvPr id="5"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Đi học đều, đúng giờ.</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Trang phục gọn gàng, phù hợp.</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Họp tập chăm chỉ.</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Có ý thức giữ gìn và bảo vệ </a:t>
              </a:r>
            </a:p>
            <a:p>
              <a:pPr marL="0" marR="0" lvl="0" indent="0" defTabSz="914400" eaLnBrk="1" fontAlgn="auto" latinLnBrk="0" hangingPunct="1">
                <a:lnSpc>
                  <a:spcPct val="150000"/>
                </a:lnSpc>
                <a:spcBef>
                  <a:spcPts val="0"/>
                </a:spcBef>
                <a:spcAft>
                  <a:spcPts val="0"/>
                </a:spcAft>
                <a:buClrTx/>
                <a:buSzTx/>
                <a:buFontTx/>
                <a:buNone/>
                <a:tabLst/>
                <a:defRPr/>
              </a:pPr>
              <a:r>
                <a:rPr kumimoji="0" lang="en-VN" sz="2400" b="0" i="0" u="none" strike="noStrike" kern="0" cap="none" spc="0" normalizeH="0" baseline="0" noProof="0" dirty="0">
                  <a:ln>
                    <a:noFill/>
                  </a:ln>
                  <a:solidFill>
                    <a:srgbClr val="002060"/>
                  </a:solidFill>
                  <a:effectLst/>
                  <a:uLnTx/>
                  <a:uFillTx/>
                  <a:latin typeface="Arial"/>
                </a:rPr>
                <a:t>tài sản của trường, lớp.</a:t>
              </a:r>
            </a:p>
          </p:txBody>
        </p:sp>
      </p:grpSp>
      <p:grpSp>
        <p:nvGrpSpPr>
          <p:cNvPr id="19" name="Group 18">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20" name="Group 1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23" name="Group 22">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25" name="Rounded Rectangle 24">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26" name="Rounded Rectangle 25">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27" name="L-Shape 26">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28" name="L-Shape 27">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29" name="L-Shape 28">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30" name="L-Shape 29">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31" name="Right Triangle 30">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32" name="Right Triangle 31">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33" name="Right Triangle 32">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sp>
              <p:nvSpPr>
                <p:cNvPr id="34" name="Right Triangle 33">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w="25400" cap="flat" cmpd="sng" algn="ctr">
                  <a:solidFill>
                    <a:srgbClr val="E89A5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a:ln>
                      <a:noFill/>
                    </a:ln>
                    <a:solidFill>
                      <a:srgbClr val="F7D538"/>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VN" sz="2600" b="1" i="0" u="none" strike="noStrike" kern="0" cap="none" spc="0" normalizeH="0" baseline="0" noProof="0" dirty="0">
                    <a:ln>
                      <a:noFill/>
                    </a:ln>
                    <a:solidFill>
                      <a:srgbClr val="EA4F46"/>
                    </a:solidFill>
                    <a:effectLst/>
                    <a:uLnTx/>
                    <a:uFillTx/>
                    <a:latin typeface="Arial"/>
                  </a:rPr>
                  <a:t>NỘI QUY THƯ VIỆN</a:t>
                </a:r>
              </a:p>
            </p:txBody>
          </p:sp>
        </p:grpSp>
        <p:sp>
          <p:nvSpPr>
            <p:cNvPr id="21" name="TextBox 20">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Giữ trật tự.</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Giữ vệ sinh.</a:t>
              </a:r>
            </a:p>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en-VN" sz="2400" b="0" i="0" u="none" strike="noStrike" kern="0" cap="none" spc="0" normalizeH="0" baseline="0" noProof="0" dirty="0">
                  <a:ln>
                    <a:noFill/>
                  </a:ln>
                  <a:solidFill>
                    <a:srgbClr val="002060"/>
                  </a:solidFill>
                  <a:effectLst/>
                  <a:uLnTx/>
                  <a:uFillTx/>
                  <a:latin typeface="Arial"/>
                </a:rPr>
                <a:t>Sắp xếp đúng nơi quy định.</a:t>
              </a:r>
            </a:p>
          </p:txBody>
        </p:sp>
        <p:pic>
          <p:nvPicPr>
            <p:cNvPr id="2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7830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3">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701" y="1057162"/>
            <a:ext cx="4591493" cy="5968942"/>
          </a:xfrm>
          <a:prstGeom prst="rect">
            <a:avLst/>
          </a:prstGeom>
        </p:spPr>
      </p:pic>
      <p:pic>
        <p:nvPicPr>
          <p:cNvPr id="4"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t="67153"/>
          <a:stretch/>
        </p:blipFill>
        <p:spPr>
          <a:xfrm>
            <a:off x="0" y="4864100"/>
            <a:ext cx="12192000" cy="1993900"/>
          </a:xfrm>
          <a:prstGeom prst="rect">
            <a:avLst/>
          </a:prstGeom>
        </p:spPr>
      </p:pic>
      <p:sp>
        <p:nvSpPr>
          <p:cNvPr id="7" name="Speech Bubble: Oval 38">
            <a:extLst>
              <a:ext uri="{FF2B5EF4-FFF2-40B4-BE49-F238E27FC236}">
                <a16:creationId xmlns:a16="http://schemas.microsoft.com/office/drawing/2014/main" id="{512DEC50-8341-9C22-EF7E-8EC75E2E2CF2}"/>
              </a:ext>
            </a:extLst>
          </p:cNvPr>
          <p:cNvSpPr/>
          <p:nvPr/>
        </p:nvSpPr>
        <p:spPr>
          <a:xfrm flipH="1">
            <a:off x="4558104" y="1057162"/>
            <a:ext cx="6196981" cy="3806938"/>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CA3659"/>
                </a:solidFill>
                <a:latin typeface="UTM Avo" panose="02040603050506020204" pitchFamily="18" charset="0"/>
                <a:ea typeface="Cambria" panose="02040503050406030204" pitchFamily="18" charset="0"/>
              </a:rPr>
              <a:t>  Ngoài ra, em còn biết những quy định ở nơi nào khác?</a:t>
            </a:r>
          </a:p>
        </p:txBody>
      </p:sp>
    </p:spTree>
    <p:extLst>
      <p:ext uri="{BB962C8B-B14F-4D97-AF65-F5344CB8AC3E}">
        <p14:creationId xmlns:p14="http://schemas.microsoft.com/office/powerpoint/2010/main" val="1585611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10630" y="536766"/>
            <a:ext cx="6560456" cy="584775"/>
          </a:xfrm>
          <a:prstGeom prst="rect">
            <a:avLst/>
          </a:prstGeom>
          <a:noFill/>
        </p:spPr>
        <p:txBody>
          <a:bodyPr wrap="square" rtlCol="0">
            <a:spAutoFit/>
          </a:bodyPr>
          <a:lstStyle/>
          <a:p>
            <a:r>
              <a:rPr lang="en-US" sz="3200" b="1">
                <a:solidFill>
                  <a:schemeClr val="accent5">
                    <a:lumMod val="50000"/>
                  </a:schemeClr>
                </a:solidFill>
                <a:latin typeface="UTM Avo" panose="02040603050506020204" pitchFamily="18" charset="0"/>
              </a:rPr>
              <a:t>Một số quy định ở hồ bơi</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73" y="1121541"/>
            <a:ext cx="5366313" cy="5206917"/>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2122" b="100000" l="4693" r="97573">
                        <a14:foregroundMark x1="73463" y1="31049" x2="71845" y2="41965"/>
                        <a14:foregroundMark x1="62540" y1="59309" x2="63107" y2="65252"/>
                      </a14:backgroundRemoval>
                    </a14:imgEffect>
                  </a14:imgLayer>
                </a14:imgProps>
              </a:ext>
              <a:ext uri="{28A0092B-C50C-407E-A947-70E740481C1C}">
                <a14:useLocalDpi xmlns:a14="http://schemas.microsoft.com/office/drawing/2010/main" val="0"/>
              </a:ext>
            </a:extLst>
          </a:blip>
          <a:stretch>
            <a:fillRect/>
          </a:stretch>
        </p:blipFill>
        <p:spPr>
          <a:xfrm>
            <a:off x="165206" y="520348"/>
            <a:ext cx="4751167" cy="6337652"/>
          </a:xfrm>
          <a:prstGeom prst="rect">
            <a:avLst/>
          </a:prstGeom>
        </p:spPr>
      </p:pic>
    </p:spTree>
    <p:extLst>
      <p:ext uri="{BB962C8B-B14F-4D97-AF65-F5344CB8AC3E}">
        <p14:creationId xmlns:p14="http://schemas.microsoft.com/office/powerpoint/2010/main" val="906675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255" y="1521402"/>
            <a:ext cx="7144747" cy="4744112"/>
          </a:xfrm>
          <a:prstGeom prst="rect">
            <a:avLst/>
          </a:prstGeom>
        </p:spPr>
      </p:pic>
      <p:sp>
        <p:nvSpPr>
          <p:cNvPr id="4" name="TextBox 3"/>
          <p:cNvSpPr txBox="1"/>
          <p:nvPr/>
        </p:nvSpPr>
        <p:spPr>
          <a:xfrm>
            <a:off x="2900998" y="507737"/>
            <a:ext cx="6560456" cy="584775"/>
          </a:xfrm>
          <a:prstGeom prst="rect">
            <a:avLst/>
          </a:prstGeom>
          <a:noFill/>
        </p:spPr>
        <p:txBody>
          <a:bodyPr wrap="square" rtlCol="0">
            <a:spAutoFit/>
          </a:bodyPr>
          <a:lstStyle/>
          <a:p>
            <a:r>
              <a:rPr lang="en-US" sz="3200" b="1">
                <a:solidFill>
                  <a:schemeClr val="accent5">
                    <a:lumMod val="50000"/>
                  </a:schemeClr>
                </a:solidFill>
                <a:latin typeface="UTM Avo" panose="02040603050506020204" pitchFamily="18" charset="0"/>
              </a:rPr>
              <a:t>Một số quy định ở bệnh viện</a:t>
            </a:r>
          </a:p>
        </p:txBody>
      </p:sp>
    </p:spTree>
    <p:extLst>
      <p:ext uri="{BB962C8B-B14F-4D97-AF65-F5344CB8AC3E}">
        <p14:creationId xmlns:p14="http://schemas.microsoft.com/office/powerpoint/2010/main" val="1002123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14" b="100000" l="0" r="98929">
                        <a14:foregroundMark x1="39405" y1="19286" x2="33690" y2="23452"/>
                        <a14:foregroundMark x1="47619" y1="16667" x2="51905" y2="25000"/>
                        <a14:foregroundMark x1="22024" y1="56071" x2="23333" y2="60714"/>
                        <a14:foregroundMark x1="17857" y1="55833" x2="17857" y2="60119"/>
                      </a14:backgroundRemoval>
                    </a14:imgEffect>
                  </a14:imgLayer>
                </a14:imgProps>
              </a:ext>
              <a:ext uri="{28A0092B-C50C-407E-A947-70E740481C1C}">
                <a14:useLocalDpi xmlns:a14="http://schemas.microsoft.com/office/drawing/2010/main" val="0"/>
              </a:ext>
            </a:extLst>
          </a:blip>
          <a:stretch>
            <a:fillRect/>
          </a:stretch>
        </p:blipFill>
        <p:spPr>
          <a:xfrm>
            <a:off x="6213747" y="403926"/>
            <a:ext cx="5116286" cy="5116286"/>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898342" y="723694"/>
            <a:ext cx="4796518" cy="4796518"/>
          </a:xfrm>
          <a:prstGeom prst="rect">
            <a:avLst/>
          </a:prstGeom>
        </p:spPr>
      </p:pic>
      <p:sp>
        <p:nvSpPr>
          <p:cNvPr id="4" name="Rectangle: Rounded Corners 5">
            <a:extLst>
              <a:ext uri="{FF2B5EF4-FFF2-40B4-BE49-F238E27FC236}">
                <a16:creationId xmlns:a16="http://schemas.microsoft.com/office/drawing/2014/main" id="{33D21DC5-F31F-3E4E-915C-F25EE5A1018D}"/>
              </a:ext>
            </a:extLst>
          </p:cNvPr>
          <p:cNvSpPr/>
          <p:nvPr/>
        </p:nvSpPr>
        <p:spPr>
          <a:xfrm>
            <a:off x="959773" y="5711599"/>
            <a:ext cx="4517992" cy="848858"/>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accent5">
                    <a:lumMod val="50000"/>
                  </a:schemeClr>
                </a:solidFill>
                <a:effectLst/>
                <a:uLnTx/>
                <a:uFillTx/>
                <a:latin typeface="UTM Avo" panose="02040603050506020204" pitchFamily="18" charset="0"/>
              </a:rPr>
              <a:t>KHÔN</a:t>
            </a:r>
            <a:r>
              <a:rPr lang="en-US" sz="2800" b="1" kern="0" dirty="0">
                <a:solidFill>
                  <a:schemeClr val="accent5">
                    <a:lumMod val="50000"/>
                  </a:schemeClr>
                </a:solidFill>
                <a:latin typeface="UTM Avo" panose="02040603050506020204" pitchFamily="18" charset="0"/>
              </a:rPr>
              <a:t>G </a:t>
            </a:r>
            <a:r>
              <a:rPr lang="en-US" sz="2800" b="1" kern="0" dirty="0" err="1">
                <a:solidFill>
                  <a:schemeClr val="accent5">
                    <a:lumMod val="50000"/>
                  </a:schemeClr>
                </a:solidFill>
                <a:latin typeface="UTM Avo" panose="02040603050506020204" pitchFamily="18" charset="0"/>
              </a:rPr>
              <a:t>sử</a:t>
            </a:r>
            <a:r>
              <a:rPr lang="en-US" sz="2800" b="1" kern="0" dirty="0">
                <a:solidFill>
                  <a:schemeClr val="accent5">
                    <a:lumMod val="50000"/>
                  </a:schemeClr>
                </a:solidFill>
                <a:latin typeface="UTM Avo" panose="02040603050506020204" pitchFamily="18" charset="0"/>
              </a:rPr>
              <a:t> </a:t>
            </a:r>
            <a:r>
              <a:rPr lang="en-US" sz="2800" b="1" kern="0" dirty="0" err="1">
                <a:solidFill>
                  <a:schemeClr val="accent5">
                    <a:lumMod val="50000"/>
                  </a:schemeClr>
                </a:solidFill>
                <a:latin typeface="UTM Avo" panose="02040603050506020204" pitchFamily="18" charset="0"/>
              </a:rPr>
              <a:t>dụng</a:t>
            </a:r>
            <a:r>
              <a:rPr lang="en-US" sz="2800" b="1" kern="0" dirty="0">
                <a:solidFill>
                  <a:schemeClr val="accent5">
                    <a:lumMod val="50000"/>
                  </a:schemeClr>
                </a:solidFill>
                <a:latin typeface="UTM Avo" panose="02040603050506020204" pitchFamily="18" charset="0"/>
              </a:rPr>
              <a:t> </a:t>
            </a:r>
            <a:r>
              <a:rPr lang="en-US" sz="2800" b="1" kern="0" dirty="0" err="1">
                <a:solidFill>
                  <a:schemeClr val="accent5">
                    <a:lumMod val="50000"/>
                  </a:schemeClr>
                </a:solidFill>
                <a:latin typeface="UTM Avo" panose="02040603050506020204" pitchFamily="18" charset="0"/>
              </a:rPr>
              <a:t>điện</a:t>
            </a:r>
            <a:r>
              <a:rPr lang="en-US" sz="2800" b="1" kern="0" dirty="0">
                <a:solidFill>
                  <a:schemeClr val="accent5">
                    <a:lumMod val="50000"/>
                  </a:schemeClr>
                </a:solidFill>
                <a:latin typeface="UTM Avo" panose="02040603050506020204" pitchFamily="18" charset="0"/>
              </a:rPr>
              <a:t> </a:t>
            </a:r>
            <a:r>
              <a:rPr lang="en-US" sz="2800" b="1" kern="0" dirty="0" err="1">
                <a:solidFill>
                  <a:schemeClr val="accent5">
                    <a:lumMod val="50000"/>
                  </a:schemeClr>
                </a:solidFill>
                <a:latin typeface="UTM Avo" panose="02040603050506020204" pitchFamily="18" charset="0"/>
              </a:rPr>
              <a:t>thoại</a:t>
            </a:r>
            <a:endParaRPr kumimoji="0" lang="vi-VN" sz="2800" b="1" i="0" u="none" strike="noStrike" kern="0" cap="none" spc="0" normalizeH="0" baseline="0" noProof="0" dirty="0">
              <a:ln>
                <a:noFill/>
              </a:ln>
              <a:solidFill>
                <a:schemeClr val="accent5">
                  <a:lumMod val="50000"/>
                </a:schemeClr>
              </a:solidFill>
              <a:effectLst/>
              <a:uLnTx/>
              <a:uFillTx/>
            </a:endParaRPr>
          </a:p>
        </p:txBody>
      </p:sp>
      <p:sp>
        <p:nvSpPr>
          <p:cNvPr id="5" name="Rectangle: Rounded Corners 5">
            <a:extLst>
              <a:ext uri="{FF2B5EF4-FFF2-40B4-BE49-F238E27FC236}">
                <a16:creationId xmlns:a16="http://schemas.microsoft.com/office/drawing/2014/main" id="{33D21DC5-F31F-3E4E-915C-F25EE5A1018D}"/>
              </a:ext>
            </a:extLst>
          </p:cNvPr>
          <p:cNvSpPr/>
          <p:nvPr/>
        </p:nvSpPr>
        <p:spPr>
          <a:xfrm>
            <a:off x="6435062" y="5711599"/>
            <a:ext cx="4517992" cy="848858"/>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chemeClr val="accent5">
                    <a:lumMod val="50000"/>
                  </a:schemeClr>
                </a:solidFill>
                <a:effectLst/>
                <a:uLnTx/>
                <a:uFillTx/>
                <a:latin typeface="UTM Avo" panose="02040603050506020204" pitchFamily="18" charset="0"/>
              </a:rPr>
              <a:t>Cấm</a:t>
            </a:r>
            <a:r>
              <a:rPr kumimoji="0" lang="en-US" sz="2800" b="1" i="0" u="none" strike="noStrike" kern="0" cap="none" spc="0" normalizeH="0" noProof="0">
                <a:ln>
                  <a:noFill/>
                </a:ln>
                <a:solidFill>
                  <a:schemeClr val="accent5">
                    <a:lumMod val="50000"/>
                  </a:schemeClr>
                </a:solidFill>
                <a:effectLst/>
                <a:uLnTx/>
                <a:uFillTx/>
                <a:latin typeface="UTM Avo" panose="02040603050506020204" pitchFamily="18" charset="0"/>
              </a:rPr>
              <a:t> hút thuốc</a:t>
            </a:r>
            <a:endParaRPr kumimoji="0" lang="vi-VN" sz="2800" b="1" i="0" u="none" strike="noStrike" kern="0" cap="none" spc="0" normalizeH="0" baseline="0" noProof="0" dirty="0">
              <a:ln>
                <a:noFill/>
              </a:ln>
              <a:solidFill>
                <a:schemeClr val="accent5">
                  <a:lumMod val="50000"/>
                </a:schemeClr>
              </a:solidFill>
              <a:effectLst/>
              <a:uLnTx/>
              <a:uFillTx/>
            </a:endParaRPr>
          </a:p>
        </p:txBody>
      </p:sp>
    </p:spTree>
    <p:extLst>
      <p:ext uri="{BB962C8B-B14F-4D97-AF65-F5344CB8AC3E}">
        <p14:creationId xmlns:p14="http://schemas.microsoft.com/office/powerpoint/2010/main" val="255070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01" y="1057162"/>
            <a:ext cx="4591493" cy="5968942"/>
          </a:xfrm>
          <a:prstGeom prst="rect">
            <a:avLst/>
          </a:prstGeom>
        </p:spPr>
      </p:pic>
      <p:sp>
        <p:nvSpPr>
          <p:cNvPr id="4" name="TextBox 3"/>
          <p:cNvSpPr txBox="1"/>
          <p:nvPr/>
        </p:nvSpPr>
        <p:spPr>
          <a:xfrm>
            <a:off x="4704679" y="618848"/>
            <a:ext cx="5966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KẾT LUẬN</a:t>
            </a:r>
            <a:endParaRPr kumimoji="0" lang="en-US" sz="60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5" name="Group 4"/>
          <p:cNvGrpSpPr/>
          <p:nvPr/>
        </p:nvGrpSpPr>
        <p:grpSpPr>
          <a:xfrm>
            <a:off x="4026089" y="1915887"/>
            <a:ext cx="7933681" cy="4263044"/>
            <a:chOff x="3985147" y="3002507"/>
            <a:chExt cx="7657124" cy="2715905"/>
          </a:xfrm>
        </p:grpSpPr>
        <p:grpSp>
          <p:nvGrpSpPr>
            <p:cNvPr id="6" name="Group 5">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8" name="TextBox 7">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9"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TextBox 6">
              <a:extLst>
                <a:ext uri="{FF2B5EF4-FFF2-40B4-BE49-F238E27FC236}">
                  <a16:creationId xmlns:a16="http://schemas.microsoft.com/office/drawing/2014/main" id="{5042E279-043C-4B49-A1F6-EE4086119D93}"/>
                </a:ext>
              </a:extLst>
            </p:cNvPr>
            <p:cNvSpPr txBox="1"/>
            <p:nvPr/>
          </p:nvSpPr>
          <p:spPr>
            <a:xfrm>
              <a:off x="4149651" y="3113983"/>
              <a:ext cx="7383436" cy="2568630"/>
            </a:xfrm>
            <a:prstGeom prst="rect">
              <a:avLst/>
            </a:prstGeom>
            <a:noFill/>
          </p:spPr>
          <p:txBody>
            <a:bodyPr wrap="square">
              <a:spAutoFit/>
            </a:bodyPr>
            <a:lstStyle/>
            <a:p>
              <a:pPr algn="just"/>
              <a:r>
                <a:rPr lang="en-US" sz="3200">
                  <a:solidFill>
                    <a:schemeClr val="accent5">
                      <a:lumMod val="50000"/>
                    </a:schemeClr>
                  </a:solidFill>
                  <a:latin typeface="UTM Avo" panose="02040603050506020204" pitchFamily="18" charset="0"/>
                </a:rPr>
                <a:t>    Chúng ta cần tuân theo các  quy định nơi công cộng như: Không vứt rác bừa bãi; không giẫm chân lên cỏ; không hái hoa, bẻ cành; không gây ồn ào; không chen lấn, xô đẩy  ; sắp xếp sách đúng nơi quy định; có ý thức giữ gìn và bảo vệ tài sản nơi công cộng …</a:t>
              </a:r>
            </a:p>
          </p:txBody>
        </p:sp>
      </p:grpSp>
    </p:spTree>
    <p:extLst>
      <p:ext uri="{BB962C8B-B14F-4D97-AF65-F5344CB8AC3E}">
        <p14:creationId xmlns:p14="http://schemas.microsoft.com/office/powerpoint/2010/main" val="590585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6" name="图片 35">
            <a:extLst>
              <a:ext uri="{FF2B5EF4-FFF2-40B4-BE49-F238E27FC236}">
                <a16:creationId xmlns:a16="http://schemas.microsoft.com/office/drawing/2014/main" id="{E34083B0-13C5-47CD-B0E8-9B87F9DE3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352" y="4070155"/>
            <a:ext cx="2787845" cy="2787845"/>
          </a:xfrm>
          <a:prstGeom prst="rect">
            <a:avLst/>
          </a:prstGeom>
        </p:spPr>
      </p:pic>
      <p:pic>
        <p:nvPicPr>
          <p:cNvPr id="4" name="图片 35">
            <a:extLst>
              <a:ext uri="{FF2B5EF4-FFF2-40B4-BE49-F238E27FC236}">
                <a16:creationId xmlns:a16="http://schemas.microsoft.com/office/drawing/2014/main" id="{E34083B0-13C5-47CD-B0E8-9B87F9DE3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70" y="4081978"/>
            <a:ext cx="2787845" cy="2787845"/>
          </a:xfrm>
          <a:prstGeom prst="rect">
            <a:avLst/>
          </a:prstGeom>
        </p:spPr>
      </p:pic>
      <p:pic>
        <p:nvPicPr>
          <p:cNvPr id="7" name="图片 21">
            <a:extLst>
              <a:ext uri="{FF2B5EF4-FFF2-40B4-BE49-F238E27FC236}">
                <a16:creationId xmlns:a16="http://schemas.microsoft.com/office/drawing/2014/main" id="{11383293-C77C-9648-97C9-A5D9D40447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96197" y="2653000"/>
            <a:ext cx="2646249" cy="4205000"/>
          </a:xfrm>
          <a:prstGeom prst="rect">
            <a:avLst/>
          </a:prstGeom>
        </p:spPr>
      </p:pic>
      <p:pic>
        <p:nvPicPr>
          <p:cNvPr id="8" name="Picture 7" descr="Logo, company name&#10;&#10;Description automatically generated">
            <a:extLst>
              <a:ext uri="{FF2B5EF4-FFF2-40B4-BE49-F238E27FC236}">
                <a16:creationId xmlns:a16="http://schemas.microsoft.com/office/drawing/2014/main" id="{FD61665E-631F-253B-E1E4-53DD4C2EF4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5644"/>
            <a:ext cx="1450596" cy="1557348"/>
          </a:xfrm>
          <a:prstGeom prst="rect">
            <a:avLst/>
          </a:prstGeom>
        </p:spPr>
      </p:pic>
      <p:pic>
        <p:nvPicPr>
          <p:cNvPr id="15" name="图片 21" descr="千库网_乘坐狮子热气球特色六一儿童节_元素编号13084198"/>
          <p:cNvPicPr>
            <a:picLocks noChangeAspect="1"/>
          </p:cNvPicPr>
          <p:nvPr/>
        </p:nvPicPr>
        <p:blipFill>
          <a:blip r:embed="rId6">
            <a:lum bright="12000"/>
          </a:blip>
          <a:stretch>
            <a:fillRect/>
          </a:stretch>
        </p:blipFill>
        <p:spPr>
          <a:xfrm>
            <a:off x="-189420" y="1396565"/>
            <a:ext cx="1829435" cy="2397760"/>
          </a:xfrm>
          <a:prstGeom prst="rect">
            <a:avLst/>
          </a:prstGeom>
        </p:spPr>
      </p:pic>
      <p:pic>
        <p:nvPicPr>
          <p:cNvPr id="3" name="Picture 2">
            <a:extLst>
              <a:ext uri="{FF2B5EF4-FFF2-40B4-BE49-F238E27FC236}">
                <a16:creationId xmlns:a16="http://schemas.microsoft.com/office/drawing/2014/main" id="{3826D9AF-E004-A9C2-C078-95F695A46D59}"/>
              </a:ext>
            </a:extLst>
          </p:cNvPr>
          <p:cNvPicPr>
            <a:picLocks noChangeAspect="1"/>
          </p:cNvPicPr>
          <p:nvPr/>
        </p:nvPicPr>
        <p:blipFill>
          <a:blip r:embed="rId7"/>
          <a:stretch>
            <a:fillRect/>
          </a:stretch>
        </p:blipFill>
        <p:spPr>
          <a:xfrm>
            <a:off x="1606694" y="1276529"/>
            <a:ext cx="8900931" cy="3645724"/>
          </a:xfrm>
          <a:prstGeom prst="rect">
            <a:avLst/>
          </a:prstGeom>
        </p:spPr>
      </p:pic>
    </p:spTree>
    <p:extLst>
      <p:ext uri="{BB962C8B-B14F-4D97-AF65-F5344CB8AC3E}">
        <p14:creationId xmlns:p14="http://schemas.microsoft.com/office/powerpoint/2010/main" val="3232579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850717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t="67153"/>
          <a:stretch/>
        </p:blipFill>
        <p:spPr>
          <a:xfrm>
            <a:off x="0" y="4864100"/>
            <a:ext cx="12192000" cy="1993900"/>
          </a:xfrm>
          <a:prstGeom prst="rect">
            <a:avLst/>
          </a:prstGeom>
        </p:spPr>
      </p:pic>
      <p:pic>
        <p:nvPicPr>
          <p:cNvPr id="3" name="Picture 2">
            <a:extLst>
              <a:ext uri="{FF2B5EF4-FFF2-40B4-BE49-F238E27FC236}">
                <a16:creationId xmlns:a16="http://schemas.microsoft.com/office/drawing/2014/main" id="{B1813281-B5E4-000F-62E2-0AB1340CBAD2}"/>
              </a:ext>
            </a:extLst>
          </p:cNvPr>
          <p:cNvPicPr>
            <a:picLocks noChangeAspect="1"/>
          </p:cNvPicPr>
          <p:nvPr/>
        </p:nvPicPr>
        <p:blipFill>
          <a:blip r:embed="rId4"/>
          <a:stretch>
            <a:fillRect/>
          </a:stretch>
        </p:blipFill>
        <p:spPr>
          <a:xfrm>
            <a:off x="2837479" y="342236"/>
            <a:ext cx="6742126" cy="1958906"/>
          </a:xfrm>
          <a:prstGeom prst="rect">
            <a:avLst/>
          </a:prstGeom>
        </p:spPr>
      </p:pic>
      <p:sp>
        <p:nvSpPr>
          <p:cNvPr id="4" name="TextBox 3"/>
          <p:cNvSpPr txBox="1"/>
          <p:nvPr/>
        </p:nvSpPr>
        <p:spPr>
          <a:xfrm>
            <a:off x="1097280" y="1675517"/>
            <a:ext cx="10110651" cy="3970318"/>
          </a:xfrm>
          <a:prstGeom prst="rect">
            <a:avLst/>
          </a:prstGeom>
          <a:noFill/>
        </p:spPr>
        <p:txBody>
          <a:bodyPr wrap="square" rtlCol="0">
            <a:spAutoFit/>
          </a:bodyPr>
          <a:lstStyle/>
          <a:p>
            <a:pPr algn="just"/>
            <a:r>
              <a:rPr lang="en-US" sz="2800" b="1">
                <a:solidFill>
                  <a:srgbClr val="009999"/>
                </a:solidFill>
                <a:latin typeface="UTM Avo" panose="02040603050506020204" pitchFamily="18" charset="0"/>
              </a:rPr>
              <a:t>*Kiến thức, kĩ năng:</a:t>
            </a:r>
            <a:endParaRPr lang="en-US" sz="2800">
              <a:solidFill>
                <a:srgbClr val="009999"/>
              </a:solidFill>
              <a:latin typeface="UTM Avo" panose="02040603050506020204" pitchFamily="18" charset="0"/>
            </a:endParaRPr>
          </a:p>
          <a:p>
            <a:pPr algn="just"/>
            <a:r>
              <a:rPr lang="en-US" sz="2800">
                <a:solidFill>
                  <a:srgbClr val="009999"/>
                </a:solidFill>
                <a:latin typeface="UTM Avo" panose="02040603050506020204" pitchFamily="18" charset="0"/>
              </a:rPr>
              <a:t>- HS nêu được một số quy định cần tuân thủ ở nơi công cộng.</a:t>
            </a:r>
          </a:p>
          <a:p>
            <a:pPr algn="just"/>
            <a:r>
              <a:rPr lang="en-US" sz="2800">
                <a:solidFill>
                  <a:srgbClr val="009999"/>
                </a:solidFill>
                <a:latin typeface="UTM Avo" panose="02040603050506020204" pitchFamily="18" charset="0"/>
              </a:rPr>
              <a:t>- Nêu được những quy định cần tuân thủ ở nơi gia đình em đang sinh sống.</a:t>
            </a:r>
          </a:p>
          <a:p>
            <a:pPr algn="just"/>
            <a:r>
              <a:rPr lang="en-US" sz="2800" b="1">
                <a:solidFill>
                  <a:srgbClr val="009999"/>
                </a:solidFill>
                <a:latin typeface="UTM Avo" panose="02040603050506020204" pitchFamily="18" charset="0"/>
              </a:rPr>
              <a:t>*Phát triển năng lực và phẩm chất:</a:t>
            </a:r>
            <a:endParaRPr lang="en-US" sz="2800">
              <a:solidFill>
                <a:srgbClr val="009999"/>
              </a:solidFill>
              <a:latin typeface="UTM Avo" panose="02040603050506020204" pitchFamily="18" charset="0"/>
            </a:endParaRPr>
          </a:p>
          <a:p>
            <a:pPr algn="just"/>
            <a:r>
              <a:rPr lang="en-US" sz="2800">
                <a:solidFill>
                  <a:srgbClr val="009999"/>
                </a:solidFill>
                <a:latin typeface="UTM Avo" panose="02040603050506020204" pitchFamily="18" charset="0"/>
              </a:rPr>
              <a:t>- Rèn năng lực phát triển bản thân, điều chỉnh hành vi.</a:t>
            </a:r>
          </a:p>
          <a:p>
            <a:pPr algn="just"/>
            <a:r>
              <a:rPr lang="en-US" sz="2800">
                <a:solidFill>
                  <a:srgbClr val="009999"/>
                </a:solidFill>
                <a:latin typeface="UTM Avo" panose="02040603050506020204" pitchFamily="18" charset="0"/>
              </a:rPr>
              <a:t>- Hình thành phẩm chất trách nhiệm, rèn luyện các chuẩn hành vi pháp luật.</a:t>
            </a:r>
          </a:p>
        </p:txBody>
      </p:sp>
    </p:spTree>
    <p:extLst>
      <p:ext uri="{BB962C8B-B14F-4D97-AF65-F5344CB8AC3E}">
        <p14:creationId xmlns:p14="http://schemas.microsoft.com/office/powerpoint/2010/main" val="2889047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67153"/>
          <a:stretch/>
        </p:blipFill>
        <p:spPr>
          <a:xfrm>
            <a:off x="0" y="4864100"/>
            <a:ext cx="12192000" cy="1993900"/>
          </a:xfrm>
          <a:prstGeom prst="rect">
            <a:avLst/>
          </a:prstGeom>
        </p:spPr>
      </p:pic>
      <p:pic>
        <p:nvPicPr>
          <p:cNvPr id="4" name="图片 7">
            <a:extLst>
              <a:ext uri="{FF2B5EF4-FFF2-40B4-BE49-F238E27FC236}">
                <a16:creationId xmlns:a16="http://schemas.microsoft.com/office/drawing/2014/main" id="{CA70EC8B-1B4D-90C4-0B86-7F2A74A6188E}"/>
              </a:ext>
            </a:extLst>
          </p:cNvPr>
          <p:cNvPicPr>
            <a:picLocks noChangeAspect="1"/>
          </p:cNvPicPr>
          <p:nvPr/>
        </p:nvPicPr>
        <p:blipFill>
          <a:blip r:embed="rId5"/>
          <a:stretch>
            <a:fillRect/>
          </a:stretch>
        </p:blipFill>
        <p:spPr>
          <a:xfrm>
            <a:off x="3495820" y="-1231930"/>
            <a:ext cx="9057083" cy="9057083"/>
          </a:xfrm>
          <a:prstGeom prst="rect">
            <a:avLst/>
          </a:prstGeom>
        </p:spPr>
      </p:pic>
      <p:sp>
        <p:nvSpPr>
          <p:cNvPr id="5" name="TextBox 4"/>
          <p:cNvSpPr txBox="1"/>
          <p:nvPr/>
        </p:nvSpPr>
        <p:spPr>
          <a:xfrm>
            <a:off x="5040929" y="2818307"/>
            <a:ext cx="5966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Khởi động</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6" name="Group 5">
            <a:extLst>
              <a:ext uri="{FF2B5EF4-FFF2-40B4-BE49-F238E27FC236}">
                <a16:creationId xmlns:a16="http://schemas.microsoft.com/office/drawing/2014/main" id="{508432C5-E325-6B43-9B02-FD1C13B6F277}"/>
              </a:ext>
            </a:extLst>
          </p:cNvPr>
          <p:cNvGrpSpPr/>
          <p:nvPr/>
        </p:nvGrpSpPr>
        <p:grpSpPr>
          <a:xfrm>
            <a:off x="683803" y="2352273"/>
            <a:ext cx="4875866" cy="4412736"/>
            <a:chOff x="98263" y="3700528"/>
            <a:chExt cx="3798579" cy="3300024"/>
          </a:xfrm>
        </p:grpSpPr>
        <p:pic>
          <p:nvPicPr>
            <p:cNvPr id="7" name="Picture 6">
              <a:extLst>
                <a:ext uri="{FF2B5EF4-FFF2-40B4-BE49-F238E27FC236}">
                  <a16:creationId xmlns:a16="http://schemas.microsoft.com/office/drawing/2014/main" id="{29A81DCE-3057-A549-9F17-43F12C115631}"/>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923FEC21-B47F-C94A-AD90-0982E4F1B8C5}"/>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09158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5"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2FF381-1884-F341-889F-F79F7BEE395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46000"/>
                    </a14:imgEffect>
                    <a14:imgEffect>
                      <a14:colorTemperature colorTemp="7200"/>
                    </a14:imgEffect>
                    <a14:imgEffect>
                      <a14:saturation sat="3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1703320" y="1491853"/>
            <a:ext cx="9047411" cy="5009043"/>
          </a:xfrm>
          <a:prstGeom prst="rect">
            <a:avLst/>
          </a:prstGeom>
        </p:spPr>
      </p:pic>
      <p:grpSp>
        <p:nvGrpSpPr>
          <p:cNvPr id="7" name="Group 6"/>
          <p:cNvGrpSpPr/>
          <p:nvPr/>
        </p:nvGrpSpPr>
        <p:grpSpPr>
          <a:xfrm>
            <a:off x="776688" y="503797"/>
            <a:ext cx="11406603" cy="1056058"/>
            <a:chOff x="776688" y="503797"/>
            <a:chExt cx="11406603" cy="1056058"/>
          </a:xfrm>
        </p:grpSpPr>
        <p:sp>
          <p:nvSpPr>
            <p:cNvPr id="3" name="TextBox 2"/>
            <p:cNvSpPr txBox="1"/>
            <p:nvPr/>
          </p:nvSpPr>
          <p:spPr>
            <a:xfrm>
              <a:off x="776688" y="503797"/>
              <a:ext cx="11406603" cy="646331"/>
            </a:xfrm>
            <a:prstGeom prst="rect">
              <a:avLst/>
            </a:prstGeom>
            <a:noFill/>
          </p:spPr>
          <p:txBody>
            <a:bodyPr wrap="square" rtlCol="0">
              <a:spAutoFit/>
            </a:bodyPr>
            <a:lstStyle/>
            <a:p>
              <a:r>
                <a:rPr lang="en-US" sz="3600" b="1">
                  <a:solidFill>
                    <a:srgbClr val="008080"/>
                  </a:solidFill>
                  <a:latin typeface="UTM Avo" panose="02040603050506020204" pitchFamily="18" charset="0"/>
                </a:rPr>
                <a:t>Nghe kể câu chuyện “Em bé và bông hồng” </a:t>
              </a:r>
            </a:p>
          </p:txBody>
        </p:sp>
        <p:sp>
          <p:nvSpPr>
            <p:cNvPr id="6" name="TextBox 5"/>
            <p:cNvSpPr txBox="1"/>
            <p:nvPr/>
          </p:nvSpPr>
          <p:spPr>
            <a:xfrm>
              <a:off x="7707086" y="1098190"/>
              <a:ext cx="4180114" cy="461665"/>
            </a:xfrm>
            <a:prstGeom prst="rect">
              <a:avLst/>
            </a:prstGeom>
            <a:noFill/>
          </p:spPr>
          <p:txBody>
            <a:bodyPr wrap="square" rtlCol="0">
              <a:spAutoFit/>
            </a:bodyPr>
            <a:lstStyle/>
            <a:p>
              <a:r>
                <a:rPr lang="en-US" sz="2400" dirty="0">
                  <a:latin typeface="Cambria" panose="02040503050406030204" pitchFamily="18" charset="0"/>
                </a:rPr>
                <a:t>(</a:t>
              </a:r>
              <a:r>
                <a:rPr lang="en-US" sz="2400" dirty="0" err="1">
                  <a:latin typeface="Cambria" panose="02040503050406030204" pitchFamily="18" charset="0"/>
                </a:rPr>
                <a:t>Tác</a:t>
              </a:r>
              <a:r>
                <a:rPr lang="en-US" sz="2400" dirty="0">
                  <a:latin typeface="Cambria" panose="02040503050406030204" pitchFamily="18" charset="0"/>
                </a:rPr>
                <a:t> </a:t>
              </a:r>
              <a:r>
                <a:rPr lang="en-US" sz="2400" dirty="0" err="1">
                  <a:latin typeface="Cambria" panose="02040503050406030204" pitchFamily="18" charset="0"/>
                </a:rPr>
                <a:t>giả</a:t>
              </a:r>
              <a:r>
                <a:rPr lang="en-US" sz="2400" dirty="0">
                  <a:latin typeface="Cambria" panose="02040503050406030204" pitchFamily="18" charset="0"/>
                </a:rPr>
                <a:t> </a:t>
              </a:r>
              <a:r>
                <a:rPr lang="en-US" sz="2400" dirty="0" err="1">
                  <a:latin typeface="Cambria" panose="02040503050406030204" pitchFamily="18" charset="0"/>
                </a:rPr>
                <a:t>Trần</a:t>
              </a:r>
              <a:r>
                <a:rPr lang="en-US" sz="2400" dirty="0">
                  <a:latin typeface="Cambria" panose="02040503050406030204" pitchFamily="18" charset="0"/>
                </a:rPr>
                <a:t> Hoài </a:t>
              </a:r>
              <a:r>
                <a:rPr lang="en-US" sz="2400" dirty="0" err="1">
                  <a:latin typeface="Cambria" panose="02040503050406030204" pitchFamily="18" charset="0"/>
                </a:rPr>
                <a:t>Dương</a:t>
              </a:r>
              <a:r>
                <a:rPr lang="en-US" sz="2400" dirty="0">
                  <a:latin typeface="Cambria" panose="02040503050406030204" pitchFamily="18" charset="0"/>
                </a:rPr>
                <a:t>)</a:t>
              </a:r>
            </a:p>
          </p:txBody>
        </p:sp>
      </p:grpSp>
      <p:pic>
        <p:nvPicPr>
          <p:cNvPr id="8"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6851" y="4967874"/>
            <a:ext cx="812800" cy="812800"/>
          </a:xfrm>
          <a:prstGeom prst="rect">
            <a:avLst/>
          </a:prstGeom>
        </p:spPr>
      </p:pic>
      <p:grpSp>
        <p:nvGrpSpPr>
          <p:cNvPr id="16" name="Group 15"/>
          <p:cNvGrpSpPr/>
          <p:nvPr/>
        </p:nvGrpSpPr>
        <p:grpSpPr>
          <a:xfrm>
            <a:off x="2286000" y="5475659"/>
            <a:ext cx="7511143" cy="1025237"/>
            <a:chOff x="2286000" y="4655127"/>
            <a:chExt cx="7511143" cy="1025237"/>
          </a:xfrm>
        </p:grpSpPr>
        <p:sp>
          <p:nvSpPr>
            <p:cNvPr id="12" name="Rounded Rectangle 11"/>
            <p:cNvSpPr/>
            <p:nvPr/>
          </p:nvSpPr>
          <p:spPr>
            <a:xfrm>
              <a:off x="2286000" y="4655127"/>
              <a:ext cx="7511143" cy="10252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0EA659A-8A6C-A94A-82AA-1E45E4FF95DE}"/>
                </a:ext>
              </a:extLst>
            </p:cNvPr>
            <p:cNvGrpSpPr/>
            <p:nvPr/>
          </p:nvGrpSpPr>
          <p:grpSpPr>
            <a:xfrm>
              <a:off x="2450055" y="4798413"/>
              <a:ext cx="7183031" cy="738664"/>
              <a:chOff x="569406" y="5749727"/>
              <a:chExt cx="7183031" cy="738664"/>
            </a:xfrm>
          </p:grpSpPr>
          <p:sp>
            <p:nvSpPr>
              <p:cNvPr id="14" name="TextBox 13">
                <a:extLst>
                  <a:ext uri="{FF2B5EF4-FFF2-40B4-BE49-F238E27FC236}">
                    <a16:creationId xmlns:a16="http://schemas.microsoft.com/office/drawing/2014/main" id="{E9ABDB8E-19D6-0143-A861-3B98A6D88B56}"/>
                  </a:ext>
                </a:extLst>
              </p:cNvPr>
              <p:cNvSpPr txBox="1"/>
              <p:nvPr/>
            </p:nvSpPr>
            <p:spPr>
              <a:xfrm flipH="1">
                <a:off x="1145566" y="5749727"/>
                <a:ext cx="6606871" cy="738664"/>
              </a:xfrm>
              <a:prstGeom prst="rect">
                <a:avLst/>
              </a:prstGeom>
              <a:noFill/>
            </p:spPr>
            <p:txBody>
              <a:bodyPr wrap="square" rtlCol="0">
                <a:spAutoFit/>
              </a:bodyPr>
              <a:lstStyle/>
              <a:p>
                <a:pPr algn="just">
                  <a:lnSpc>
                    <a:spcPct val="150000"/>
                  </a:lnSpc>
                </a:pPr>
                <a:r>
                  <a:rPr lang="vi-VN" sz="2800" i="1" dirty="0">
                    <a:ln w="0">
                      <a:noFill/>
                    </a:ln>
                    <a:solidFill>
                      <a:srgbClr val="07060A"/>
                    </a:solidFill>
                  </a:rPr>
                  <a:t>Theo em, vì sao cô bé không hái hoa?</a:t>
                </a:r>
              </a:p>
            </p:txBody>
          </p:sp>
          <p:sp>
            <p:nvSpPr>
              <p:cNvPr id="15" name="Oval Callout 14">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grpSp>
    </p:spTree>
    <p:extLst>
      <p:ext uri="{BB962C8B-B14F-4D97-AF65-F5344CB8AC3E}">
        <p14:creationId xmlns:p14="http://schemas.microsoft.com/office/powerpoint/2010/main" val="2057022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3928"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t="67153"/>
          <a:stretch/>
        </p:blipFill>
        <p:spPr>
          <a:xfrm>
            <a:off x="0" y="4864100"/>
            <a:ext cx="12192000" cy="1993900"/>
          </a:xfrm>
          <a:prstGeom prst="rect">
            <a:avLst/>
          </a:prstGeom>
        </p:spPr>
      </p:pic>
      <p:pic>
        <p:nvPicPr>
          <p:cNvPr id="4" name="图片 7">
            <a:extLst>
              <a:ext uri="{FF2B5EF4-FFF2-40B4-BE49-F238E27FC236}">
                <a16:creationId xmlns:a16="http://schemas.microsoft.com/office/drawing/2014/main" id="{CA70EC8B-1B4D-90C4-0B86-7F2A74A6188E}"/>
              </a:ext>
            </a:extLst>
          </p:cNvPr>
          <p:cNvPicPr>
            <a:picLocks noChangeAspect="1"/>
          </p:cNvPicPr>
          <p:nvPr/>
        </p:nvPicPr>
        <p:blipFill>
          <a:blip r:embed="rId5"/>
          <a:stretch>
            <a:fillRect/>
          </a:stretch>
        </p:blipFill>
        <p:spPr>
          <a:xfrm>
            <a:off x="3495820" y="-1231930"/>
            <a:ext cx="9057083" cy="9057083"/>
          </a:xfrm>
          <a:prstGeom prst="rect">
            <a:avLst/>
          </a:prstGeom>
        </p:spPr>
      </p:pic>
      <p:sp>
        <p:nvSpPr>
          <p:cNvPr id="5" name="TextBox 4"/>
          <p:cNvSpPr txBox="1"/>
          <p:nvPr/>
        </p:nvSpPr>
        <p:spPr>
          <a:xfrm>
            <a:off x="5040929" y="2818307"/>
            <a:ext cx="596686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a:solidFill>
                  <a:srgbClr val="0066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Khám phá</a:t>
            </a:r>
            <a:endParaRPr kumimoji="0" lang="en-US" sz="8000" b="0" i="0" u="none" strike="noStrike" kern="1200" cap="none" spc="0" normalizeH="0" baseline="0" noProof="0">
              <a:ln>
                <a:noFill/>
              </a:ln>
              <a:solidFill>
                <a:srgbClr val="0066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6" name="Group 5">
            <a:extLst>
              <a:ext uri="{FF2B5EF4-FFF2-40B4-BE49-F238E27FC236}">
                <a16:creationId xmlns:a16="http://schemas.microsoft.com/office/drawing/2014/main" id="{508432C5-E325-6B43-9B02-FD1C13B6F277}"/>
              </a:ext>
            </a:extLst>
          </p:cNvPr>
          <p:cNvGrpSpPr/>
          <p:nvPr/>
        </p:nvGrpSpPr>
        <p:grpSpPr>
          <a:xfrm>
            <a:off x="683803" y="2352273"/>
            <a:ext cx="4875866" cy="4412736"/>
            <a:chOff x="98263" y="3700528"/>
            <a:chExt cx="3798579" cy="3300024"/>
          </a:xfrm>
        </p:grpSpPr>
        <p:pic>
          <p:nvPicPr>
            <p:cNvPr id="7" name="Picture 6">
              <a:extLst>
                <a:ext uri="{FF2B5EF4-FFF2-40B4-BE49-F238E27FC236}">
                  <a16:creationId xmlns:a16="http://schemas.microsoft.com/office/drawing/2014/main" id="{29A81DCE-3057-A549-9F17-43F12C115631}"/>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8" name="Picture 7">
              <a:extLst>
                <a:ext uri="{FF2B5EF4-FFF2-40B4-BE49-F238E27FC236}">
                  <a16:creationId xmlns:a16="http://schemas.microsoft.com/office/drawing/2014/main" id="{923FEC21-B47F-C94A-AD90-0982E4F1B8C5}"/>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847387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5"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13" name="图片 8" descr="图片包含 游戏机, 镜子, 放大镜, 盘子&#10;&#10;描述已自动生成">
            <a:extLst>
              <a:ext uri="{FF2B5EF4-FFF2-40B4-BE49-F238E27FC236}">
                <a16:creationId xmlns:a16="http://schemas.microsoft.com/office/drawing/2014/main" id="{9664256C-FFF1-F2E5-9A53-8C6786FB0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2530" flipH="1">
            <a:off x="3273275" y="546134"/>
            <a:ext cx="8901266" cy="6091515"/>
          </a:xfrm>
          <a:prstGeom prst="rect">
            <a:avLst/>
          </a:prstGeom>
        </p:spPr>
      </p:pic>
      <p:pic>
        <p:nvPicPr>
          <p:cNvPr id="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t="67153"/>
          <a:stretch/>
        </p:blipFill>
        <p:spPr>
          <a:xfrm>
            <a:off x="0" y="4864100"/>
            <a:ext cx="12192000" cy="1993900"/>
          </a:xfrm>
          <a:prstGeom prst="rect">
            <a:avLst/>
          </a:prstGeom>
        </p:spPr>
      </p:pic>
      <p:pic>
        <p:nvPicPr>
          <p:cNvPr id="9" name="图片 9" descr="C:\Users\Am'be'r\Desktop\千库网_弹奏尤克里里的小女生_元素编号12279769.png千库网_弹奏尤克里里的小女生_元素编号12279769"/>
          <p:cNvPicPr>
            <a:picLocks noChangeAspect="1"/>
          </p:cNvPicPr>
          <p:nvPr/>
        </p:nvPicPr>
        <p:blipFill>
          <a:blip r:embed="rId6"/>
          <a:srcRect/>
          <a:stretch>
            <a:fillRect/>
          </a:stretch>
        </p:blipFill>
        <p:spPr>
          <a:xfrm>
            <a:off x="0" y="1039091"/>
            <a:ext cx="5442815" cy="5442815"/>
          </a:xfrm>
          <a:prstGeom prst="rect">
            <a:avLst/>
          </a:prstGeom>
          <a:effectLst>
            <a:outerShdw blurRad="88900" dist="127000" dir="5400000" algn="t" rotWithShape="0">
              <a:prstClr val="black">
                <a:alpha val="40000"/>
              </a:prstClr>
            </a:outerShdw>
          </a:effectLst>
        </p:spPr>
      </p:pic>
      <p:sp>
        <p:nvSpPr>
          <p:cNvPr id="11" name="TextBox 10"/>
          <p:cNvSpPr txBox="1"/>
          <p:nvPr/>
        </p:nvSpPr>
        <p:spPr>
          <a:xfrm>
            <a:off x="5929744" y="1582677"/>
            <a:ext cx="3588327" cy="1015663"/>
          </a:xfrm>
          <a:prstGeom prst="rect">
            <a:avLst/>
          </a:prstGeom>
          <a:noFill/>
        </p:spPr>
        <p:txBody>
          <a:bodyPr wrap="square" rtlCol="0">
            <a:spAutoFit/>
          </a:bodyPr>
          <a:lstStyle/>
          <a:p>
            <a:pPr algn="ctr"/>
            <a:r>
              <a:rPr lang="en-US" sz="6000" b="1">
                <a:solidFill>
                  <a:srgbClr val="C00000"/>
                </a:solidFill>
                <a:latin typeface="#9Slide03 Bebas Neue Bold" panose="020B0606020202050201" pitchFamily="34" charset="0"/>
              </a:rPr>
              <a:t>Hoạt động 1</a:t>
            </a:r>
          </a:p>
        </p:txBody>
      </p:sp>
      <p:sp>
        <p:nvSpPr>
          <p:cNvPr id="12" name="TextBox 11"/>
          <p:cNvSpPr txBox="1"/>
          <p:nvPr/>
        </p:nvSpPr>
        <p:spPr>
          <a:xfrm>
            <a:off x="4447308" y="2437729"/>
            <a:ext cx="6927273" cy="2308324"/>
          </a:xfrm>
          <a:prstGeom prst="rect">
            <a:avLst/>
          </a:prstGeom>
          <a:noFill/>
        </p:spPr>
        <p:txBody>
          <a:bodyPr wrap="square" rtlCol="0">
            <a:spAutoFit/>
          </a:bodyPr>
          <a:lstStyle/>
          <a:p>
            <a:pPr algn="ctr"/>
            <a:r>
              <a:rPr lang="en-US" sz="7200" b="1">
                <a:solidFill>
                  <a:srgbClr val="B7CA06"/>
                </a:solidFill>
                <a:effectLst>
                  <a:outerShdw blurRad="38100" dist="38100" dir="2700000" algn="tl">
                    <a:srgbClr val="000000">
                      <a:alpha val="43137"/>
                    </a:srgbClr>
                  </a:outerShdw>
                </a:effectLst>
                <a:latin typeface="#9Slide05 FS Blonde Script" panose="03000503000000000000" pitchFamily="65" charset="0"/>
              </a:rPr>
              <a:t>Tìm hiểu các </a:t>
            </a:r>
          </a:p>
          <a:p>
            <a:pPr algn="ctr"/>
            <a:r>
              <a:rPr lang="en-US" sz="7200" b="1">
                <a:solidFill>
                  <a:srgbClr val="B7CA06"/>
                </a:solidFill>
                <a:effectLst>
                  <a:outerShdw blurRad="38100" dist="38100" dir="2700000" algn="tl">
                    <a:srgbClr val="000000">
                      <a:alpha val="43137"/>
                    </a:srgbClr>
                  </a:outerShdw>
                </a:effectLst>
                <a:latin typeface="#9Slide05 FS Blonde Script" panose="03000503000000000000" pitchFamily="65" charset="0"/>
              </a:rPr>
              <a:t>địa điểm công cộng</a:t>
            </a:r>
          </a:p>
        </p:txBody>
      </p:sp>
    </p:spTree>
    <p:extLst>
      <p:ext uri="{BB962C8B-B14F-4D97-AF65-F5344CB8AC3E}">
        <p14:creationId xmlns:p14="http://schemas.microsoft.com/office/powerpoint/2010/main" val="2071400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2433" y="434524"/>
            <a:ext cx="11406603" cy="646331"/>
          </a:xfrm>
          <a:prstGeom prst="rect">
            <a:avLst/>
          </a:prstGeom>
          <a:noFill/>
        </p:spPr>
        <p:txBody>
          <a:bodyPr wrap="square" rtlCol="0">
            <a:spAutoFit/>
          </a:bodyPr>
          <a:lstStyle/>
          <a:p>
            <a:r>
              <a:rPr lang="en-US" sz="3600" b="1">
                <a:solidFill>
                  <a:srgbClr val="008080"/>
                </a:solidFill>
                <a:latin typeface="UTM Avo" panose="02040603050506020204" pitchFamily="18" charset="0"/>
              </a:rPr>
              <a:t>1. Quan sát tranh và trả lời câu hỏi:</a:t>
            </a:r>
          </a:p>
        </p:txBody>
      </p:sp>
      <p:sp>
        <p:nvSpPr>
          <p:cNvPr id="8" name="TextBox 7">
            <a:extLst>
              <a:ext uri="{FF2B5EF4-FFF2-40B4-BE49-F238E27FC236}">
                <a16:creationId xmlns:a16="http://schemas.microsoft.com/office/drawing/2014/main" id="{E94DDD94-CC06-554B-8E0E-4A73AD6C1944}"/>
              </a:ext>
            </a:extLst>
          </p:cNvPr>
          <p:cNvSpPr txBox="1"/>
          <p:nvPr/>
        </p:nvSpPr>
        <p:spPr>
          <a:xfrm flipH="1">
            <a:off x="1145566" y="5749727"/>
            <a:ext cx="11392797" cy="923330"/>
          </a:xfrm>
          <a:prstGeom prst="rect">
            <a:avLst/>
          </a:prstGeom>
          <a:noFill/>
        </p:spPr>
        <p:txBody>
          <a:bodyPr wrap="square" rtlCol="0">
            <a:spAutoFit/>
          </a:bodyPr>
          <a:lstStyle/>
          <a:p>
            <a:pPr algn="just">
              <a:lnSpc>
                <a:spcPct val="150000"/>
              </a:lnSpc>
            </a:pPr>
            <a:r>
              <a:rPr lang="vi-VN" sz="3600" i="1" dirty="0">
                <a:ln w="0">
                  <a:noFill/>
                </a:ln>
                <a:solidFill>
                  <a:srgbClr val="C00000"/>
                </a:solidFill>
                <a:effectLst/>
              </a:rPr>
              <a:t>Kể tên địa điểm công cộng trong những tranh trên. </a:t>
            </a:r>
          </a:p>
        </p:txBody>
      </p:sp>
      <p:sp>
        <p:nvSpPr>
          <p:cNvPr id="9" name="Oval Callout 8">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0" name="Picture 9">
            <a:extLst>
              <a:ext uri="{FF2B5EF4-FFF2-40B4-BE49-F238E27FC236}">
                <a16:creationId xmlns:a16="http://schemas.microsoft.com/office/drawing/2014/main" id="{14AF4A37-3BF1-004C-A385-AAB548ED0BD4}"/>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1" name="Picture 10">
            <a:extLst>
              <a:ext uri="{FF2B5EF4-FFF2-40B4-BE49-F238E27FC236}">
                <a16:creationId xmlns:a16="http://schemas.microsoft.com/office/drawing/2014/main" id="{7085D12F-D42C-7E46-A7A1-32E70DA5E15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2" name="Picture 11">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13" name="Picture 12">
            <a:extLst>
              <a:ext uri="{FF2B5EF4-FFF2-40B4-BE49-F238E27FC236}">
                <a16:creationId xmlns:a16="http://schemas.microsoft.com/office/drawing/2014/main" id="{937E616B-3F5D-5142-B32F-C6CC9E56F053}"/>
              </a:ext>
            </a:extLst>
          </p:cNvPr>
          <p:cNvPicPr>
            <a:picLocks noChangeAspect="1"/>
          </p:cNvPicPr>
          <p:nvPr/>
        </p:nvPicPr>
        <p:blipFill rotWithShape="1">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14"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15"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16"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a:ln>
                  <a:noFill/>
                </a:ln>
                <a:solidFill>
                  <a:srgbClr val="F78609"/>
                </a:solidFill>
                <a:effectLst/>
                <a:uLnTx/>
                <a:uFillTx/>
                <a:latin typeface="Arial" panose="020B0604020202020204" pitchFamily="34" charset="0"/>
                <a:ea typeface="+mn-ea"/>
                <a:cs typeface="+mn-cs"/>
              </a:rPr>
              <a:t>B</a:t>
            </a:r>
            <a:r>
              <a:rPr lang="en-US" sz="2000" b="1" kern="0" noProof="0">
                <a:solidFill>
                  <a:srgbClr val="F78609"/>
                </a:solidFill>
                <a:latin typeface="Arial" panose="020B0604020202020204" pitchFamily="34" charset="0"/>
              </a:rPr>
              <a:t>ến xe bus</a:t>
            </a:r>
            <a:endPar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endParaRPr>
          </a:p>
        </p:txBody>
      </p:sp>
      <p:sp>
        <p:nvSpPr>
          <p:cNvPr id="17"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18" name="TextBox 17">
            <a:extLst>
              <a:ext uri="{FF2B5EF4-FFF2-40B4-BE49-F238E27FC236}">
                <a16:creationId xmlns:a16="http://schemas.microsoft.com/office/drawing/2014/main" id="{C3D9E652-A6D5-DC49-9F67-6D6B0A3B1625}"/>
              </a:ext>
            </a:extLst>
          </p:cNvPr>
          <p:cNvSpPr txBox="1"/>
          <p:nvPr/>
        </p:nvSpPr>
        <p:spPr>
          <a:xfrm flipH="1">
            <a:off x="1145565" y="5723241"/>
            <a:ext cx="10921744" cy="923330"/>
          </a:xfrm>
          <a:prstGeom prst="rect">
            <a:avLst/>
          </a:prstGeom>
          <a:noFill/>
        </p:spPr>
        <p:txBody>
          <a:bodyPr wrap="square" rtlCol="0">
            <a:spAutoFit/>
          </a:bodyPr>
          <a:lstStyle/>
          <a:p>
            <a:pPr algn="just">
              <a:lnSpc>
                <a:spcPct val="150000"/>
              </a:lnSpc>
            </a:pPr>
            <a:r>
              <a:rPr lang="vi-VN" sz="3600" i="1" dirty="0">
                <a:ln w="0">
                  <a:noFill/>
                </a:ln>
                <a:solidFill>
                  <a:schemeClr val="accent5">
                    <a:lumMod val="50000"/>
                  </a:schemeClr>
                </a:solidFill>
              </a:rPr>
              <a:t>Kể tên những địa điểm công cộng khác mà em biết.</a:t>
            </a:r>
          </a:p>
        </p:txBody>
      </p:sp>
    </p:spTree>
    <p:extLst>
      <p:ext uri="{BB962C8B-B14F-4D97-AF65-F5344CB8AC3E}">
        <p14:creationId xmlns:p14="http://schemas.microsoft.com/office/powerpoint/2010/main" val="188642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14" grpId="0" animBg="1"/>
      <p:bldP spid="15" grpId="0" animBg="1"/>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01" y="1057162"/>
            <a:ext cx="4591493" cy="5968942"/>
          </a:xfrm>
          <a:prstGeom prst="rect">
            <a:avLst/>
          </a:prstGeom>
        </p:spPr>
      </p:pic>
      <p:sp>
        <p:nvSpPr>
          <p:cNvPr id="4" name="TextBox 3"/>
          <p:cNvSpPr txBox="1"/>
          <p:nvPr/>
        </p:nvSpPr>
        <p:spPr>
          <a:xfrm>
            <a:off x="4704679" y="618848"/>
            <a:ext cx="596686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FF0066"/>
                </a:solidFill>
                <a:effectLst>
                  <a:glow rad="101600">
                    <a:srgbClr val="5B9BD5">
                      <a:satMod val="175000"/>
                      <a:alpha val="40000"/>
                    </a:srgbClr>
                  </a:glow>
                  <a:reflection blurRad="6350" stA="50000" endA="300" endPos="50000" dist="29997" dir="5400000" sy="-100000" algn="bl" rotWithShape="0"/>
                </a:effectLst>
                <a:latin typeface="UTM Guanine" panose="02040603050506020204" pitchFamily="18" charset="0"/>
              </a:rPr>
              <a:t>KẾT LUẬN</a:t>
            </a:r>
            <a:endParaRPr kumimoji="0" lang="en-US" sz="6000" b="0" i="0" u="none" strike="noStrike" kern="1200" cap="none" spc="0" normalizeH="0" baseline="0" noProof="0">
              <a:ln>
                <a:noFill/>
              </a:ln>
              <a:solidFill>
                <a:srgbClr val="FF0066"/>
              </a:solidFill>
              <a:effectLst>
                <a:glow rad="101600">
                  <a:srgbClr val="5B9BD5">
                    <a:satMod val="175000"/>
                    <a:alpha val="40000"/>
                  </a:srgbClr>
                </a:glow>
                <a:reflection blurRad="6350" stA="50000" endA="300" endPos="50000" dist="29997" dir="5400000" sy="-100000" algn="bl" rotWithShape="0"/>
              </a:effectLst>
              <a:uLnTx/>
              <a:uFillTx/>
              <a:latin typeface="UTM Guanine" panose="02040603050506020204" pitchFamily="18" charset="0"/>
            </a:endParaRPr>
          </a:p>
        </p:txBody>
      </p:sp>
      <p:grpSp>
        <p:nvGrpSpPr>
          <p:cNvPr id="5" name="Group 4"/>
          <p:cNvGrpSpPr/>
          <p:nvPr/>
        </p:nvGrpSpPr>
        <p:grpSpPr>
          <a:xfrm>
            <a:off x="4026090" y="2253359"/>
            <a:ext cx="7657124" cy="3945556"/>
            <a:chOff x="3985147" y="3002507"/>
            <a:chExt cx="7657124" cy="2715905"/>
          </a:xfrm>
        </p:grpSpPr>
        <p:grpSp>
          <p:nvGrpSpPr>
            <p:cNvPr id="6" name="Group 5">
              <a:extLst>
                <a:ext uri="{FF2B5EF4-FFF2-40B4-BE49-F238E27FC236}">
                  <a16:creationId xmlns:a16="http://schemas.microsoft.com/office/drawing/2014/main" id="{E4B86D33-0E2C-4799-A9B4-3CFA82D34800}"/>
                </a:ext>
              </a:extLst>
            </p:cNvPr>
            <p:cNvGrpSpPr/>
            <p:nvPr/>
          </p:nvGrpSpPr>
          <p:grpSpPr>
            <a:xfrm>
              <a:off x="3985147" y="3002507"/>
              <a:ext cx="7657124" cy="2715905"/>
              <a:chOff x="-180829" y="2659031"/>
              <a:chExt cx="2993004" cy="2733230"/>
            </a:xfrm>
          </p:grpSpPr>
          <p:sp>
            <p:nvSpPr>
              <p:cNvPr id="8" name="TextBox 7">
                <a:extLst>
                  <a:ext uri="{FF2B5EF4-FFF2-40B4-BE49-F238E27FC236}">
                    <a16:creationId xmlns:a16="http://schemas.microsoft.com/office/drawing/2014/main" id="{C153C45A-B5D6-449D-95DE-B5F4E0CA7A2A}"/>
                  </a:ext>
                </a:extLst>
              </p:cNvPr>
              <p:cNvSpPr txBox="1"/>
              <p:nvPr/>
            </p:nvSpPr>
            <p:spPr>
              <a:xfrm>
                <a:off x="-180829" y="2659031"/>
                <a:ext cx="2993004" cy="2733230"/>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endParaRPr lang="en-US" sz="4500" b="1" dirty="0">
                  <a:solidFill>
                    <a:srgbClr val="C00000"/>
                  </a:solidFill>
                  <a:latin typeface="Times New Roman" panose="02020603050405020304" pitchFamily="18" charset="0"/>
                  <a:cs typeface="Times New Roman" panose="02020603050405020304" pitchFamily="18" charset="0"/>
                </a:endParaRPr>
              </a:p>
            </p:txBody>
          </p:sp>
          <p:sp>
            <p:nvSpPr>
              <p:cNvPr id="9" name="五角星 2">
                <a:extLst>
                  <a:ext uri="{FF2B5EF4-FFF2-40B4-BE49-F238E27FC236}">
                    <a16:creationId xmlns:a16="http://schemas.microsoft.com/office/drawing/2014/main" id="{38674AB7-00FB-4AA9-8678-8D3E14042175}"/>
                  </a:ext>
                </a:extLst>
              </p:cNvPr>
              <p:cNvSpPr/>
              <p:nvPr/>
            </p:nvSpPr>
            <p:spPr>
              <a:xfrm rot="1048569">
                <a:off x="1320359" y="3154466"/>
                <a:ext cx="214915" cy="16417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7" name="TextBox 6">
              <a:extLst>
                <a:ext uri="{FF2B5EF4-FFF2-40B4-BE49-F238E27FC236}">
                  <a16:creationId xmlns:a16="http://schemas.microsoft.com/office/drawing/2014/main" id="{5042E279-043C-4B49-A1F6-EE4086119D93}"/>
                </a:ext>
              </a:extLst>
            </p:cNvPr>
            <p:cNvSpPr txBox="1"/>
            <p:nvPr/>
          </p:nvSpPr>
          <p:spPr>
            <a:xfrm>
              <a:off x="4149651" y="3233871"/>
              <a:ext cx="7383436" cy="2351608"/>
            </a:xfrm>
            <a:prstGeom prst="rect">
              <a:avLst/>
            </a:prstGeom>
            <a:noFill/>
          </p:spPr>
          <p:txBody>
            <a:bodyPr wrap="square">
              <a:spAutoFit/>
            </a:bodyPr>
            <a:lstStyle/>
            <a:p>
              <a:pPr algn="just"/>
              <a:r>
                <a:rPr lang="en-US" sz="3200">
                  <a:latin typeface="UTM Avo" panose="02040603050506020204" pitchFamily="18" charset="0"/>
                </a:rPr>
                <a:t>     </a:t>
              </a:r>
              <a:r>
                <a:rPr lang="en-US" sz="3600">
                  <a:latin typeface="UTM Avo" panose="02040603050506020204" pitchFamily="18" charset="0"/>
                </a:rPr>
                <a:t>Địa điểm công cộng là nơi phục vụ nhu cầu sử dụng của cộng đồng, mọi người đều có quyền sử dụng và cần tuân thủ nội quy, quy định tại các nơi công cộng.</a:t>
              </a:r>
            </a:p>
          </p:txBody>
        </p:sp>
      </p:grpSp>
    </p:spTree>
    <p:extLst>
      <p:ext uri="{BB962C8B-B14F-4D97-AF65-F5344CB8AC3E}">
        <p14:creationId xmlns:p14="http://schemas.microsoft.com/office/powerpoint/2010/main" val="2124780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B47076BE-8C5F-4F55-B77B-54FE3D6990B8}"/>
              </a:ext>
            </a:extLst>
          </p:cNvPr>
          <p:cNvPicPr>
            <a:picLocks noChangeAspect="1"/>
          </p:cNvPicPr>
          <p:nvPr/>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pic>
        <p:nvPicPr>
          <p:cNvPr id="13" name="图片 8" descr="图片包含 游戏机, 镜子, 放大镜, 盘子&#10;&#10;描述已自动生成">
            <a:extLst>
              <a:ext uri="{FF2B5EF4-FFF2-40B4-BE49-F238E27FC236}">
                <a16:creationId xmlns:a16="http://schemas.microsoft.com/office/drawing/2014/main" id="{9664256C-FFF1-F2E5-9A53-8C6786FB0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442530" flipH="1">
            <a:off x="3273275" y="546134"/>
            <a:ext cx="8901266" cy="6091515"/>
          </a:xfrm>
          <a:prstGeom prst="rect">
            <a:avLst/>
          </a:prstGeom>
        </p:spPr>
      </p:pic>
      <p:pic>
        <p:nvPicPr>
          <p:cNvPr id="3" name="图片 42">
            <a:extLst>
              <a:ext uri="{FF2B5EF4-FFF2-40B4-BE49-F238E27FC236}">
                <a16:creationId xmlns:a16="http://schemas.microsoft.com/office/drawing/2014/main" id="{F0321076-8843-695C-8F75-79332CA71DF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t="67153"/>
          <a:stretch/>
        </p:blipFill>
        <p:spPr>
          <a:xfrm>
            <a:off x="0" y="4864100"/>
            <a:ext cx="12192000" cy="1993900"/>
          </a:xfrm>
          <a:prstGeom prst="rect">
            <a:avLst/>
          </a:prstGeom>
        </p:spPr>
      </p:pic>
      <p:pic>
        <p:nvPicPr>
          <p:cNvPr id="9" name="图片 9" descr="C:\Users\Am'be'r\Desktop\千库网_弹奏尤克里里的小女生_元素编号12279769.png千库网_弹奏尤克里里的小女生_元素编号12279769"/>
          <p:cNvPicPr>
            <a:picLocks noChangeAspect="1"/>
          </p:cNvPicPr>
          <p:nvPr/>
        </p:nvPicPr>
        <p:blipFill>
          <a:blip r:embed="rId6"/>
          <a:srcRect/>
          <a:stretch>
            <a:fillRect/>
          </a:stretch>
        </p:blipFill>
        <p:spPr>
          <a:xfrm>
            <a:off x="0" y="1039091"/>
            <a:ext cx="5442815" cy="5442815"/>
          </a:xfrm>
          <a:prstGeom prst="rect">
            <a:avLst/>
          </a:prstGeom>
          <a:effectLst>
            <a:outerShdw blurRad="88900" dist="127000" dir="5400000" algn="t" rotWithShape="0">
              <a:prstClr val="black">
                <a:alpha val="40000"/>
              </a:prstClr>
            </a:outerShdw>
          </a:effectLst>
        </p:spPr>
      </p:pic>
      <p:sp>
        <p:nvSpPr>
          <p:cNvPr id="11" name="TextBox 10"/>
          <p:cNvSpPr txBox="1"/>
          <p:nvPr/>
        </p:nvSpPr>
        <p:spPr>
          <a:xfrm>
            <a:off x="5929744" y="1582677"/>
            <a:ext cx="3588327" cy="1015663"/>
          </a:xfrm>
          <a:prstGeom prst="rect">
            <a:avLst/>
          </a:prstGeom>
          <a:noFill/>
        </p:spPr>
        <p:txBody>
          <a:bodyPr wrap="square" rtlCol="0">
            <a:spAutoFit/>
          </a:bodyPr>
          <a:lstStyle/>
          <a:p>
            <a:pPr algn="ctr"/>
            <a:r>
              <a:rPr lang="en-US" sz="6000" b="1">
                <a:solidFill>
                  <a:srgbClr val="C00000"/>
                </a:solidFill>
                <a:latin typeface="#9Slide03 Bebas Neue Bold" panose="020B0606020202050201" pitchFamily="34" charset="0"/>
              </a:rPr>
              <a:t>Hoạt động 2</a:t>
            </a:r>
          </a:p>
        </p:txBody>
      </p:sp>
      <p:sp>
        <p:nvSpPr>
          <p:cNvPr id="12" name="TextBox 11"/>
          <p:cNvSpPr txBox="1"/>
          <p:nvPr/>
        </p:nvSpPr>
        <p:spPr>
          <a:xfrm>
            <a:off x="4087090" y="2606336"/>
            <a:ext cx="7924801" cy="2308324"/>
          </a:xfrm>
          <a:prstGeom prst="rect">
            <a:avLst/>
          </a:prstGeom>
          <a:noFill/>
        </p:spPr>
        <p:txBody>
          <a:bodyPr wrap="square" rtlCol="0">
            <a:spAutoFit/>
          </a:bodyPr>
          <a:lstStyle/>
          <a:p>
            <a:pPr algn="ctr"/>
            <a:r>
              <a:rPr lang="en-US" sz="7200" b="1">
                <a:solidFill>
                  <a:srgbClr val="FFC000"/>
                </a:solidFill>
                <a:effectLst>
                  <a:outerShdw blurRad="38100" dist="38100" dir="2700000" algn="tl">
                    <a:srgbClr val="000000">
                      <a:alpha val="43137"/>
                    </a:srgbClr>
                  </a:outerShdw>
                </a:effectLst>
                <a:latin typeface="#9Slide05 FS Blonde Script" panose="03000503000000000000" pitchFamily="65" charset="0"/>
              </a:rPr>
              <a:t>Tìm hiểu các quy </a:t>
            </a:r>
          </a:p>
          <a:p>
            <a:pPr algn="ctr"/>
            <a:r>
              <a:rPr lang="en-US" sz="7200" b="1">
                <a:solidFill>
                  <a:srgbClr val="FFC000"/>
                </a:solidFill>
                <a:effectLst>
                  <a:outerShdw blurRad="38100" dist="38100" dir="2700000" algn="tl">
                    <a:srgbClr val="000000">
                      <a:alpha val="43137"/>
                    </a:srgbClr>
                  </a:outerShdw>
                </a:effectLst>
                <a:latin typeface="#9Slide05 FS Blonde Script" panose="03000503000000000000" pitchFamily="65" charset="0"/>
              </a:rPr>
              <a:t>định nơi công cộng</a:t>
            </a:r>
          </a:p>
        </p:txBody>
      </p:sp>
    </p:spTree>
    <p:extLst>
      <p:ext uri="{BB962C8B-B14F-4D97-AF65-F5344CB8AC3E}">
        <p14:creationId xmlns:p14="http://schemas.microsoft.com/office/powerpoint/2010/main" val="3189601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536</Words>
  <Application>Microsoft Office PowerPoint</Application>
  <PresentationFormat>Widescreen</PresentationFormat>
  <Paragraphs>69</Paragraphs>
  <Slides>18</Slides>
  <Notes>1</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18</vt:i4>
      </vt:variant>
    </vt:vector>
  </HeadingPairs>
  <TitlesOfParts>
    <vt:vector size="40" baseType="lpstr">
      <vt:lpstr>SVN-Poky's</vt:lpstr>
      <vt:lpstr>Arial</vt:lpstr>
      <vt:lpstr>#9Slide07 IcielBC Cubano Normal</vt:lpstr>
      <vt:lpstr>#9Slide07 HoneyCream</vt:lpstr>
      <vt:lpstr>UTM Hanzel</vt:lpstr>
      <vt:lpstr>#9Slide05 VL Fadilla</vt:lpstr>
      <vt:lpstr>SVN-Newton</vt:lpstr>
      <vt:lpstr>UTM Cooper Black</vt:lpstr>
      <vt:lpstr>Cambria</vt:lpstr>
      <vt:lpstr>inpin heiti</vt:lpstr>
      <vt:lpstr>UTM Kabel KT</vt:lpstr>
      <vt:lpstr>#9Slide05 FS Blonde Script</vt:lpstr>
      <vt:lpstr>等线</vt:lpstr>
      <vt:lpstr>#9Slide03 Bebas Neue Bold</vt:lpstr>
      <vt:lpstr>Calibri</vt:lpstr>
      <vt:lpstr>UTM Avo</vt:lpstr>
      <vt:lpstr>UTM Guanine</vt:lpstr>
      <vt:lpstr>SVN-Dancing Script</vt:lpstr>
      <vt:lpstr>Times New Roman</vt:lpstr>
      <vt:lpstr>#9Slide07 IcielPony</vt:lpstr>
      <vt:lpstr>Office 主题​​</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22</cp:revision>
  <dcterms:created xsi:type="dcterms:W3CDTF">2023-04-07T14:56:21Z</dcterms:created>
  <dcterms:modified xsi:type="dcterms:W3CDTF">2023-04-09T03:00:01Z</dcterms:modified>
</cp:coreProperties>
</file>