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57" r:id="rId4"/>
    <p:sldId id="258" r:id="rId6"/>
    <p:sldId id="261" r:id="rId7"/>
    <p:sldId id="262" r:id="rId8"/>
    <p:sldId id="278" r:id="rId9"/>
    <p:sldId id="279" r:id="rId10"/>
    <p:sldId id="263" r:id="rId11"/>
    <p:sldId id="280" r:id="rId12"/>
    <p:sldId id="281" r:id="rId13"/>
    <p:sldId id="282" r:id="rId14"/>
    <p:sldId id="277" r:id="rId15"/>
    <p:sldId id="264" r:id="rId16"/>
    <p:sldId id="284" r:id="rId17"/>
    <p:sldId id="285" r:id="rId18"/>
    <p:sldId id="286" r:id="rId19"/>
    <p:sldId id="270" r:id="rId20"/>
    <p:sldId id="272" r:id="rId21"/>
    <p:sldId id="273" r:id="rId22"/>
    <p:sldId id="274" r:id="rId23"/>
    <p:sldId id="275" r:id="rId24"/>
    <p:sldId id="276" r:id="rId25"/>
  </p:sldIdLst>
  <p:sldSz cx="12192000" cy="6858000"/>
  <p:notesSz cx="6858000" cy="9144000"/>
  <p:embeddedFontLst>
    <p:embeddedFont>
      <p:font typeface="SimSun" panose="02010600030101010101" pitchFamily="2" charset="-122"/>
      <p:regular r:id="rId29"/>
    </p:embeddedFont>
    <p:embeddedFont>
      <p:font typeface="Calibri" panose="020F0502020204030204"/>
      <p:regular r:id="rId30"/>
      <p:bold r:id="rId31"/>
      <p:italic r:id="rId32"/>
      <p:boldItalic r:id="rId33"/>
    </p:embeddedFont>
    <p:embeddedFont>
      <p:font typeface="#9Slide07 HoneyCream" pitchFamily="2" charset="0"/>
      <p:regular r:id="rId34"/>
    </p:embeddedFont>
    <p:embeddedFont>
      <p:font typeface="#9Slide05 Aphrodite Pro" panose="02000000000000000000" pitchFamily="2" charset="0"/>
      <p:regular r:id="rId35"/>
    </p:embeddedFont>
    <p:embeddedFont>
      <p:font typeface="#9Slide07 Altus" pitchFamily="2" charset="0"/>
      <p:regular r:id="rId36"/>
    </p:embeddedFont>
    <p:embeddedFont>
      <p:font typeface="Fredoka One" panose="02000000000000000000"/>
      <p:regular r:id="rId37"/>
    </p:embeddedFont>
    <p:embeddedFont>
      <p:font typeface="Cambria" panose="02040503050406030204" pitchFamily="18" charset="0"/>
      <p:regular r:id="rId38"/>
      <p:bold r:id="rId39"/>
      <p:italic r:id="rId40"/>
      <p:boldItalic r:id="rId41"/>
    </p:embeddedFont>
    <p:embeddedFont>
      <p:font typeface="Calibri Light" panose="020F030202020403020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189"/>
    <a:srgbClr val="00AF4E"/>
    <a:srgbClr val="03B1F0"/>
    <a:srgbClr val="FFFFFF"/>
    <a:srgbClr val="7C8BA4"/>
    <a:srgbClr val="00CA00"/>
    <a:srgbClr val="00B0F0"/>
    <a:srgbClr val="FF6500"/>
    <a:srgbClr val="FF0000"/>
    <a:srgbClr val="00A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6" autoAdjust="0"/>
    <p:restoredTop sz="94660"/>
  </p:normalViewPr>
  <p:slideViewPr>
    <p:cSldViewPr snapToGrid="0">
      <p:cViewPr varScale="1">
        <p:scale>
          <a:sx n="77" d="100"/>
          <a:sy n="77" d="100"/>
        </p:scale>
        <p:origin x="19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font" Target="fonts/font15.fntdata"/><Relationship Id="rId42" Type="http://schemas.openxmlformats.org/officeDocument/2006/relationships/font" Target="fonts/font14.fntdata"/><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slide" Target="slides/slide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367FC-96A3-4808-AF1A-6234B70CB06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AF8C7-B8CE-40DC-A8B5-75C1231BD2B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92C6648-606D-4106-BCB9-EDE15F7FFEF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hyperlink" Target="https://www.facebook.com/groups/629898828017053"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matchingNam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0" name="TextBox 9"/>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8" name="TextBox 17"/>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2" name="TextBox 11"/>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20" name="TextBox 19"/>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8" name="TextBox 7"/>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6" name="TextBox 15"/>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7" name="TextBox 6"/>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5" name="TextBox 14"/>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0" name="TextBox 9"/>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8" name="TextBox 17"/>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0" name="TextBox 9"/>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8" name="TextBox 17"/>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hyperlink" Target="https://www.facebook.com/groups/629898828017053" TargetMode="Externa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E39F8E3-9323-4111-840A-20CEEB498B8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9F59EC8-C4C6-4169-A518-9B952D939E4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7" name="Picture 6"/>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8"/>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dirty="0" err="1">
                <a:ln>
                  <a:noFill/>
                </a:ln>
                <a:solidFill>
                  <a:srgbClr val="00CC00"/>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rPr>
              <a:t> Non</a:t>
            </a:r>
            <a:endParaRPr kumimoji="0" lang="en-US" sz="1800" b="0" i="0" u="none" strike="noStrike" kern="1200" cap="none" spc="0" normalizeH="0" baseline="0" noProof="0" dirty="0">
              <a:ln>
                <a:noFill/>
              </a:ln>
              <a:solidFill>
                <a:srgbClr val="00CC0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65125"/>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dirty="0" err="1">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a:t>
            </a:r>
            <a:r>
              <a:rPr kumimoji="0" lang="en-US"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 Non</a:t>
            </a:r>
            <a:endParaRPr kumimoji="0" lang="id-ID" sz="1600" b="0" i="0" u="none" strike="noStrike" kern="0" cap="none" spc="0" normalizeH="0" baseline="0" noProof="0" dirty="0">
              <a:ln>
                <a:noFill/>
              </a:ln>
              <a:solidFill>
                <a:srgbClr val="00CC0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1pPr>
            <a:lvl2pPr lvl="1">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2pPr>
            <a:lvl3pPr lvl="2">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3pPr>
            <a:lvl4pPr lvl="3">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4pPr>
            <a:lvl5pPr lvl="4">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5pPr>
            <a:lvl6pPr lvl="5">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6pPr>
            <a:lvl7pPr lvl="6">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7pPr>
            <a:lvl8pPr lvl="7">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8pPr>
            <a:lvl9pPr lvl="8">
              <a:spcBef>
                <a:spcPts val="0"/>
              </a:spcBef>
              <a:spcAft>
                <a:spcPts val="0"/>
              </a:spcAft>
              <a:buClr>
                <a:schemeClr val="dk2"/>
              </a:buClr>
              <a:buSzPts val="2800"/>
              <a:buFont typeface="Fredoka One" panose="02000000000000000000"/>
              <a:buNone/>
              <a:defRPr sz="2800">
                <a:solidFill>
                  <a:schemeClr val="dk2"/>
                </a:solidFill>
                <a:latin typeface="Fredoka One" panose="02000000000000000000"/>
                <a:ea typeface="Fredoka One" panose="02000000000000000000"/>
                <a:cs typeface="Fredoka One" panose="02000000000000000000"/>
                <a:sym typeface="Fredoka One" panose="02000000000000000000"/>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1335" b="0" i="0" u="none" strike="noStrike" kern="0" cap="none" spc="0" normalizeH="0" baseline="0" noProof="0" smtClean="0">
                <a:ln>
                  <a:noFill/>
                </a:ln>
                <a:solidFill>
                  <a:srgbClr val="FFFFFF"/>
                </a:solidFill>
                <a:effectLst/>
                <a:uLnTx/>
                <a:uFillTx/>
                <a:latin typeface="Arial" panose="020B0604020202020204"/>
                <a:ea typeface="+mn-ea"/>
                <a:cs typeface="Arial" panose="020B0604020202020204"/>
                <a:sym typeface="Arial" panose="020B0604020202020204"/>
              </a:rPr>
            </a:fld>
            <a:endPar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a:fillRect/>
          </a:stretch>
        </p:blipFill>
        <p:spPr>
          <a:xfrm>
            <a:off x="-2736274" y="-294765"/>
            <a:ext cx="2914996" cy="3089873"/>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415603" y="6858003"/>
            <a:ext cx="2432012" cy="2669980"/>
          </a:xfrm>
          <a:prstGeom prst="rect">
            <a:avLst/>
          </a:prstGeom>
        </p:spPr>
      </p:pic>
      <p:sp>
        <p:nvSpPr>
          <p:cNvPr id="10" name="TextBox 3"/>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rPr>
              <a:t>MĂNG NON – TÀI LIỆU TIỂU HỌC</a:t>
            </a:r>
            <a:endPar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panose="020B0604020202020204"/>
                <a:hlinkClick r:id="rId5"/>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panose="020B0604020202020204"/>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panose="020B0604020202020204"/>
            </a:endParaRPr>
          </a:p>
        </p:txBody>
      </p:sp>
      <p:sp>
        <p:nvSpPr>
          <p:cNvPr id="11" name="Title 1"/>
          <p:cNvSpPr txBox="1"/>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sp>
        <p:nvSpPr>
          <p:cNvPr id="12" name="Title 1"/>
          <p:cNvSpPr txBox="1"/>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4265" b="0" i="0" u="none" strike="noStrike" kern="1200" cap="none" spc="0" normalizeH="0" baseline="0" noProof="0">
                <a:ln>
                  <a:noFill/>
                </a:ln>
                <a:solidFill>
                  <a:srgbClr val="2C9430"/>
                </a:solidFill>
                <a:effectLst/>
                <a:uLnTx/>
                <a:uFillTx/>
                <a:latin typeface="#9Slide07 HoneyCream" pitchFamily="2" charset="0"/>
                <a:ea typeface="+mj-ea"/>
                <a:cs typeface="+mj-cs"/>
                <a:sym typeface="Arial" panose="020B0604020202020204"/>
              </a:rPr>
              <a:t>Măng Non</a:t>
            </a:r>
            <a:endParaRPr kumimoji="0" lang="en-US" sz="4265"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panose="020B0604020202020204"/>
            </a:endParaRPr>
          </a:p>
        </p:txBody>
      </p:sp>
      <p:sp>
        <p:nvSpPr>
          <p:cNvPr id="14" name="Title 1"/>
          <p:cNvSpPr txBox="1"/>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panose="020B0604020202020204"/>
            </a:endParaRPr>
          </a:p>
        </p:txBody>
      </p:sp>
      <p:pic>
        <p:nvPicPr>
          <p:cNvPr id="15" name="Picture 14"/>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59348133" y="-25769008"/>
            <a:ext cx="4836708" cy="6348893"/>
          </a:xfrm>
          <a:prstGeom prst="rect">
            <a:avLst/>
          </a:prstGeom>
        </p:spPr>
      </p:pic>
      <p:pic>
        <p:nvPicPr>
          <p:cNvPr id="16" name="Picture 15"/>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59348133" y="31562424"/>
            <a:ext cx="4836708" cy="6348893"/>
          </a:xfrm>
          <a:prstGeom prst="rect">
            <a:avLst/>
          </a:prstGeom>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69967727" y="-25769008"/>
            <a:ext cx="4836708" cy="6348893"/>
          </a:xfrm>
          <a:prstGeom prst="rect">
            <a:avLst/>
          </a:prstGeom>
        </p:spPr>
      </p:pic>
      <p:pic>
        <p:nvPicPr>
          <p:cNvPr id="18" name="Picture 17"/>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a:fillRect/>
          </a:stretch>
        </p:blipFill>
        <p:spPr>
          <a:xfrm>
            <a:off x="70318579" y="31562424"/>
            <a:ext cx="4836708" cy="6348893"/>
          </a:xfrm>
          <a:prstGeom prst="rect">
            <a:avLst/>
          </a:prstGeom>
        </p:spPr>
      </p:pic>
      <p:sp>
        <p:nvSpPr>
          <p:cNvPr id="19" name="TextBox 18"/>
          <p:cNvSpPr txBox="1"/>
          <p:nvPr userDrawn="1"/>
        </p:nvSpPr>
        <p:spPr>
          <a:xfrm>
            <a:off x="-3496166" y="2549368"/>
            <a:ext cx="4434780" cy="707886"/>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panose="020B0604020202020204"/>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image28.wdp"/><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37.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38.png"/><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hyperlink" Target="https://www.facebook.com/groups/629898828017053" TargetMode="Externa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0" y="-819061"/>
            <a:ext cx="11963002" cy="669271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4" y="-1011709"/>
            <a:ext cx="1449264" cy="2582519"/>
          </a:xfrm>
          <a:prstGeom prst="rect">
            <a:avLst/>
          </a:prstGeom>
        </p:spPr>
      </p:pic>
      <p:pic>
        <p:nvPicPr>
          <p:cNvPr id="9" name="Picture 8"/>
          <p:cNvPicPr>
            <a:picLocks noChangeAspect="1"/>
          </p:cNvPicPr>
          <p:nvPr/>
        </p:nvPicPr>
        <p:blipFill>
          <a:blip r:embed="rId4"/>
          <a:stretch>
            <a:fillRect/>
          </a:stretch>
        </p:blipFill>
        <p:spPr>
          <a:xfrm>
            <a:off x="7810351" y="-328125"/>
            <a:ext cx="4115157" cy="3310415"/>
          </a:xfrm>
          <a:prstGeom prst="rect">
            <a:avLst/>
          </a:prstGeom>
        </p:spPr>
      </p:pic>
      <p:pic>
        <p:nvPicPr>
          <p:cNvPr id="11"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flipH="1">
            <a:off x="8122960" y="3797212"/>
            <a:ext cx="4184892" cy="3060788"/>
          </a:xfrm>
          <a:prstGeom prst="rect">
            <a:avLst/>
          </a:prstGeom>
        </p:spPr>
      </p:pic>
      <p:pic>
        <p:nvPicPr>
          <p:cNvPr id="3" name="Picture 2"/>
          <p:cNvPicPr>
            <a:picLocks noChangeAspect="1"/>
          </p:cNvPicPr>
          <p:nvPr/>
        </p:nvPicPr>
        <p:blipFill>
          <a:blip r:embed="rId6"/>
          <a:stretch>
            <a:fillRect/>
          </a:stretch>
        </p:blipFill>
        <p:spPr>
          <a:xfrm>
            <a:off x="442671" y="1662998"/>
            <a:ext cx="9772735" cy="30238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9"/>
            <a:ext cx="5479735" cy="1934154"/>
            <a:chOff x="786032" y="3556292"/>
            <a:chExt cx="6859901" cy="2356646"/>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93683" y="3853350"/>
              <a:ext cx="6247250" cy="1762531"/>
            </a:xfrm>
            <a:prstGeom prst="rect">
              <a:avLst/>
            </a:prstGeom>
            <a:noFill/>
          </p:spPr>
          <p:txBody>
            <a:bodyPr wrap="square" rtlCol="0">
              <a:spAutoFit/>
            </a:bodyPr>
            <a:lstStyle/>
            <a:p>
              <a:pPr algn="just"/>
              <a:r>
                <a:rPr lang="vi-VN" sz="4400" i="1" dirty="0">
                  <a:latin typeface="Cambria" panose="02040503050406030204" pitchFamily="18" charset="0"/>
                  <a:ea typeface="Cambria" panose="02040503050406030204" pitchFamily="18" charset="0"/>
                </a:rPr>
                <a:t>Việc tìm kiếm sự hỗ trợ có lợi ích gì?</a:t>
              </a:r>
              <a:endParaRPr lang="en-US" sz="44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1754326"/>
          </a:xfrm>
          <a:prstGeom prst="rect">
            <a:avLst/>
          </a:prstGeom>
        </p:spPr>
        <p:txBody>
          <a:bodyPr wrap="square">
            <a:spAutoFit/>
          </a:bodyPr>
          <a:lstStyle/>
          <a:p>
            <a:pPr algn="ctr"/>
            <a:r>
              <a:rPr lang="vi-VN" sz="3600" dirty="0">
                <a:solidFill>
                  <a:schemeClr val="accent1">
                    <a:lumMod val="50000"/>
                  </a:schemeClr>
                </a:solidFill>
                <a:latin typeface="Cambria" panose="02040503050406030204" pitchFamily="18" charset="0"/>
                <a:ea typeface="Cambria" panose="02040503050406030204" pitchFamily="18" charset="0"/>
              </a:rPr>
              <a:t>Việc tìm kiếm sự hỗ trợ sẽ giúp Hà tìm thấy lớp của mình nhanh hơn, tránh khỏi những tình huống xấu như bị lạc, gặp kẻ xấu, bị bắt cóc.</a:t>
            </a:r>
            <a:endParaRPr lang="en-US" sz="6000"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2619723" y="-354230"/>
            <a:ext cx="8979867" cy="6235102"/>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3" name="Picture 2"/>
          <p:cNvPicPr>
            <a:picLocks noChangeAspect="1"/>
          </p:cNvPicPr>
          <p:nvPr/>
        </p:nvPicPr>
        <p:blipFill>
          <a:blip r:embed="rId4"/>
          <a:stretch>
            <a:fillRect/>
          </a:stretch>
        </p:blipFill>
        <p:spPr>
          <a:xfrm>
            <a:off x="3498875" y="1014716"/>
            <a:ext cx="5992887" cy="57185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7578" b="18984"/>
          <a:stretch>
            <a:fillRect/>
          </a:stretch>
        </p:blipFill>
        <p:spPr>
          <a:xfrm>
            <a:off x="77752" y="4979904"/>
            <a:ext cx="4040199" cy="1754958"/>
          </a:xfrm>
          <a:prstGeom prst="rect">
            <a:avLst/>
          </a:prstGeom>
        </p:spPr>
      </p:pic>
      <p:pic>
        <p:nvPicPr>
          <p:cNvPr id="2050" name="Picture 2" descr="https://img.loigiaihay.com/picture/2021/1130/a34_1.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0262" y="1103378"/>
            <a:ext cx="4613909" cy="3876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05525" y="1009586"/>
            <a:ext cx="5410200" cy="3970318"/>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Khi bạn nam quên mang ô mà trời mưa to, bạn nhỏ có thể nhờ một cách lịch sự những người đi đường cho che nhờ ô để không bị ướt, tránh bị cảm lạnh.</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20"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flipH="1">
            <a:off x="8122960" y="3797212"/>
            <a:ext cx="4184892" cy="30607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7578" b="18984"/>
          <a:stretch>
            <a:fillRect/>
          </a:stretch>
        </p:blipFill>
        <p:spPr>
          <a:xfrm>
            <a:off x="77752" y="4979904"/>
            <a:ext cx="4040199" cy="1754958"/>
          </a:xfrm>
          <a:prstGeom prst="rect">
            <a:avLst/>
          </a:prstGeom>
        </p:spPr>
      </p:pic>
      <p:pic>
        <p:nvPicPr>
          <p:cNvPr id="7170" name="Picture 2" descr="https://img.loigiaihay.com/picture/2021/1130/a32_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00000"/>
                    </a14:imgEffect>
                    <a14:imgEffect>
                      <a14:sharpenSoften amount="50000"/>
                    </a14:imgEffect>
                  </a14:imgLayer>
                </a14:imgProps>
              </a:ext>
              <a:ext uri="{28A0092B-C50C-407E-A947-70E740481C1C}">
                <a14:useLocalDpi xmlns:a14="http://schemas.microsoft.com/office/drawing/2010/main" val="0"/>
              </a:ext>
            </a:extLst>
          </a:blip>
          <a:srcRect l="50278"/>
          <a:stretch>
            <a:fillRect/>
          </a:stretch>
        </p:blipFill>
        <p:spPr bwMode="auto">
          <a:xfrm>
            <a:off x="842920" y="842399"/>
            <a:ext cx="4719680" cy="4014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03850" y="842399"/>
            <a:ext cx="614045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nhỏ đang bị một người phụ nữ lạ mặt lôi kéo, dụ dỗ. Bạn nữ nên hét to để mọi người xung quanh biết và giúp đỡ bạn thoát khỏi nguy hiểm, tránh trường hợp xấu là bạn bị bắt cóc.</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pic>
        <p:nvPicPr>
          <p:cNvPr id="10"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flipH="1">
            <a:off x="8084860" y="4203699"/>
            <a:ext cx="4184892" cy="26747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7578" b="18984"/>
          <a:stretch>
            <a:fillRect/>
          </a:stretch>
        </p:blipFill>
        <p:spPr>
          <a:xfrm>
            <a:off x="77752" y="4979904"/>
            <a:ext cx="4040199" cy="1754958"/>
          </a:xfrm>
          <a:prstGeom prst="rect">
            <a:avLst/>
          </a:prstGeom>
        </p:spPr>
      </p:pic>
      <p:pic>
        <p:nvPicPr>
          <p:cNvPr id="6146" name="Picture 2" descr="https://img.loigiaihay.com/picture/2021/1130/a36_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049" y="927100"/>
            <a:ext cx="4857951" cy="42584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26001" y="927100"/>
            <a:ext cx="5665900" cy="5632311"/>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nữ đang bị một người lạ mặt đi trên đường trêu ghẹo. Bạn nữ nên nhờ sự giúp đỡ của những người lớn trên đường, nói rõ ràng vấn đề mình gặp phải để họ giúp, đi tới những chỗ đông người để người xấu đó tránh xa.</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7578" b="18984"/>
          <a:stretch>
            <a:fillRect/>
          </a:stretch>
        </p:blipFill>
        <p:spPr>
          <a:xfrm>
            <a:off x="77752" y="4979904"/>
            <a:ext cx="4040199" cy="1754958"/>
          </a:xfrm>
          <a:prstGeom prst="rect">
            <a:avLst/>
          </a:prstGeom>
        </p:spPr>
      </p:pic>
      <p:pic>
        <p:nvPicPr>
          <p:cNvPr id="5122" name="Picture 2" descr="https://img.loigiaihay.com/picture/2021/1130/a37_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3386" y="906462"/>
            <a:ext cx="4815889" cy="407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83187" y="1248531"/>
            <a:ext cx="5537200" cy="5078313"/>
          </a:xfrm>
          <a:prstGeom prst="rect">
            <a:avLst/>
          </a:prstGeom>
        </p:spPr>
        <p:txBody>
          <a:bodyPr wrap="square">
            <a:spAutoFit/>
          </a:bodyPr>
          <a:lstStyle/>
          <a:p>
            <a:pPr algn="ctr"/>
            <a:r>
              <a:rPr lang="vi-VN" sz="3600" b="0" i="0" dirty="0">
                <a:solidFill>
                  <a:schemeClr val="accent1">
                    <a:lumMod val="50000"/>
                  </a:schemeClr>
                </a:solidFill>
                <a:effectLst/>
                <a:latin typeface="Cambria" panose="02040503050406030204" pitchFamily="18" charset="0"/>
                <a:ea typeface="Cambria" panose="02040503050406030204" pitchFamily="18" charset="0"/>
              </a:rPr>
              <a:t>Bạn nam bị ngã xe và chân chả máu. Bạn nam nên nhờ lịch sự người bạn đi cùng hoặc những người lớn gần đấy giúp đỡ đưa đến hiệu thuốc gần nhất để được băng bó vết thương, tránh vết thương bị nặng hơn.</a:t>
            </a:r>
            <a:br>
              <a:rPr lang="vi-VN" sz="3600" b="0" i="0" dirty="0">
                <a:solidFill>
                  <a:schemeClr val="accent1">
                    <a:lumMod val="50000"/>
                  </a:schemeClr>
                </a:solidFill>
                <a:effectLst/>
                <a:latin typeface="Cambria" panose="02040503050406030204" pitchFamily="18" charset="0"/>
                <a:ea typeface="Cambria" panose="02040503050406030204" pitchFamily="18" charset="0"/>
              </a:rPr>
            </a:br>
            <a:endParaRPr lang="en-US" sz="3600" dirty="0">
              <a:solidFill>
                <a:schemeClr val="accent1">
                  <a:lumMod val="50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XỬ LÍ TÌNH HUỐNG</a:t>
            </a:r>
            <a:endParaRPr lang="en-US" sz="4000" dirty="0">
              <a:solidFill>
                <a:srgbClr val="0070C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2619723" y="-354230"/>
            <a:ext cx="8979867" cy="623510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6" name="Picture 5"/>
          <p:cNvPicPr>
            <a:picLocks noChangeAspect="1"/>
          </p:cNvPicPr>
          <p:nvPr/>
        </p:nvPicPr>
        <p:blipFill>
          <a:blip r:embed="rId4"/>
          <a:stretch>
            <a:fillRect/>
          </a:stretch>
        </p:blipFill>
        <p:spPr>
          <a:xfrm>
            <a:off x="2864228" y="2222323"/>
            <a:ext cx="7683470" cy="18626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5775"/>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8" name="Group 17"/>
          <p:cNvGrpSpPr/>
          <p:nvPr/>
        </p:nvGrpSpPr>
        <p:grpSpPr>
          <a:xfrm>
            <a:off x="4178301" y="838201"/>
            <a:ext cx="7040026" cy="4936648"/>
            <a:chOff x="1303365" y="876663"/>
            <a:chExt cx="5578494" cy="5106127"/>
          </a:xfrm>
        </p:grpSpPr>
        <p:grpSp>
          <p:nvGrpSpPr>
            <p:cNvPr id="19" name="Group 18"/>
            <p:cNvGrpSpPr/>
            <p:nvPr/>
          </p:nvGrpSpPr>
          <p:grpSpPr>
            <a:xfrm>
              <a:off x="1303365" y="2059289"/>
              <a:ext cx="5578494" cy="3923501"/>
              <a:chOff x="1852993" y="4979474"/>
              <a:chExt cx="8975983" cy="961902"/>
            </a:xfrm>
          </p:grpSpPr>
          <p:grpSp>
            <p:nvGrpSpPr>
              <p:cNvPr id="21" name="Group 20"/>
              <p:cNvGrpSpPr/>
              <p:nvPr/>
            </p:nvGrpSpPr>
            <p:grpSpPr>
              <a:xfrm>
                <a:off x="1852993" y="4979474"/>
                <a:ext cx="8975983" cy="961902"/>
                <a:chOff x="1632805" y="5316232"/>
                <a:chExt cx="8647269" cy="705394"/>
              </a:xfrm>
            </p:grpSpPr>
            <p:sp>
              <p:nvSpPr>
                <p:cNvPr id="24" name="Rounded Rectangle 23"/>
                <p:cNvSpPr/>
                <p:nvPr/>
              </p:nvSpPr>
              <p:spPr>
                <a:xfrm>
                  <a:off x="1632805" y="5316232"/>
                  <a:ext cx="8562673" cy="705394"/>
                </a:xfrm>
                <a:prstGeom prst="round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p:cNvSpPr/>
                <p:nvPr/>
              </p:nvSpPr>
              <p:spPr>
                <a:xfrm>
                  <a:off x="1717400" y="5316232"/>
                  <a:ext cx="8562674" cy="705394"/>
                </a:xfrm>
                <a:prstGeom prst="roundRect">
                  <a:avLst/>
                </a:prstGeom>
                <a:solidFill>
                  <a:schemeClr val="bg1"/>
                </a:solidFill>
                <a:ln w="28575">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p:cNvSpPr txBox="1"/>
              <p:nvPr/>
            </p:nvSpPr>
            <p:spPr>
              <a:xfrm>
                <a:off x="2137545" y="5177154"/>
                <a:ext cx="8409738" cy="710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Lập</a:t>
                </a:r>
                <a:r>
                  <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danh sách</a:t>
                </a:r>
                <a:r>
                  <a:rPr kumimoji="0" lang="vi-V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các số điện thoại và địa chỉ cần ghi nhớ để tìm kiếm sự hỗ trợ khi cần thiết.</a:t>
                </a:r>
                <a:endParaRPr kumimoji="0" lang="en-US"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pic>
          <p:nvPicPr>
            <p:cNvPr id="20"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753" y="876663"/>
              <a:ext cx="1789144" cy="2365251"/>
            </a:xfrm>
            <a:prstGeom prst="rect">
              <a:avLst/>
            </a:prstGeom>
          </p:spPr>
        </p:pic>
      </p:grpSp>
      <p:pic>
        <p:nvPicPr>
          <p:cNvPr id="2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605" y="1612899"/>
            <a:ext cx="6454239" cy="6454239"/>
          </a:xfrm>
          <a:prstGeom prst="rect">
            <a:avLst/>
          </a:prstGeom>
        </p:spPr>
      </p:pic>
      <p:graphicFrame>
        <p:nvGraphicFramePr>
          <p:cNvPr id="3" name="Table 2"/>
          <p:cNvGraphicFramePr>
            <a:graphicFrameLocks noGrp="1"/>
          </p:cNvGraphicFramePr>
          <p:nvPr/>
        </p:nvGraphicFramePr>
        <p:xfrm>
          <a:off x="4016375" y="292443"/>
          <a:ext cx="8175625" cy="6565557"/>
        </p:xfrm>
        <a:graphic>
          <a:graphicData uri="http://schemas.openxmlformats.org/drawingml/2006/table">
            <a:tbl>
              <a:tblPr>
                <a:tableStyleId>{21E4AEA4-8DFA-4A89-87EB-49C32662AFE0}</a:tableStyleId>
              </a:tblPr>
              <a:tblGrid>
                <a:gridCol w="4488064"/>
                <a:gridCol w="3687561"/>
              </a:tblGrid>
              <a:tr h="965201">
                <a:tc>
                  <a:txBody>
                    <a:bodyPr/>
                    <a:lstStyle/>
                    <a:p>
                      <a:pPr algn="ctr" fontAlgn="t"/>
                      <a:r>
                        <a:rPr lang="en-US" sz="3600" b="1" dirty="0" err="1">
                          <a:effectLst/>
                          <a:latin typeface="Cambria" panose="02040503050406030204" pitchFamily="18" charset="0"/>
                        </a:rPr>
                        <a:t>Người</a:t>
                      </a:r>
                      <a:r>
                        <a:rPr lang="en-US" sz="3600" b="1" dirty="0">
                          <a:effectLst/>
                          <a:latin typeface="Cambria" panose="02040503050406030204" pitchFamily="18" charset="0"/>
                        </a:rPr>
                        <a:t> </a:t>
                      </a:r>
                      <a:r>
                        <a:rPr lang="en-US" sz="3600" b="1" dirty="0" err="1">
                          <a:effectLst/>
                          <a:latin typeface="Cambria" panose="02040503050406030204" pitchFamily="18" charset="0"/>
                        </a:rPr>
                        <a:t>hỗ</a:t>
                      </a:r>
                      <a:r>
                        <a:rPr lang="en-US" sz="3600" b="1" dirty="0">
                          <a:effectLst/>
                          <a:latin typeface="Cambria" panose="02040503050406030204" pitchFamily="18" charset="0"/>
                        </a:rPr>
                        <a:t> </a:t>
                      </a:r>
                      <a:r>
                        <a:rPr lang="en-US" sz="3600" b="1" dirty="0" err="1">
                          <a:effectLst/>
                          <a:latin typeface="Cambria" panose="02040503050406030204" pitchFamily="18" charset="0"/>
                        </a:rPr>
                        <a:t>trợ</a:t>
                      </a:r>
                      <a:endParaRPr lang="vi-VN"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629708">
                <a:tc>
                  <a:txBody>
                    <a:bodyPr/>
                    <a:lstStyle/>
                    <a:p>
                      <a:pPr algn="ctr" fontAlgn="t"/>
                      <a:r>
                        <a:rPr lang="en-US" sz="3600" b="1">
                          <a:effectLst/>
                          <a:latin typeface="Cambria" panose="02040503050406030204" pitchFamily="18" charset="0"/>
                        </a:rPr>
                        <a:t>Công an</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113</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708">
                <a:tc>
                  <a:txBody>
                    <a:bodyPr/>
                    <a:lstStyle/>
                    <a:p>
                      <a:pPr algn="ctr" fontAlgn="t"/>
                      <a:r>
                        <a:rPr lang="en-US" sz="3600" b="1" dirty="0" err="1">
                          <a:effectLst/>
                          <a:latin typeface="Cambria" panose="02040503050406030204" pitchFamily="18" charset="0"/>
                        </a:rPr>
                        <a:t>Cứu</a:t>
                      </a:r>
                      <a:r>
                        <a:rPr lang="en-US" sz="3600" b="1" dirty="0">
                          <a:effectLst/>
                          <a:latin typeface="Cambria" panose="02040503050406030204" pitchFamily="18" charset="0"/>
                        </a:rPr>
                        <a:t> </a:t>
                      </a:r>
                      <a:r>
                        <a:rPr lang="en-US" sz="3600" b="1" dirty="0" err="1">
                          <a:effectLst/>
                          <a:latin typeface="Cambria" panose="02040503050406030204" pitchFamily="18" charset="0"/>
                        </a:rPr>
                        <a:t>hỏa</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114</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708">
                <a:tc>
                  <a:txBody>
                    <a:bodyPr/>
                    <a:lstStyle/>
                    <a:p>
                      <a:pPr algn="ctr" fontAlgn="t"/>
                      <a:r>
                        <a:rPr lang="en-US" sz="3600" b="1">
                          <a:effectLst/>
                          <a:latin typeface="Cambria" panose="02040503050406030204" pitchFamily="18" charset="0"/>
                        </a:rPr>
                        <a:t>Cấp cứu</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115</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6387">
                <a:tc>
                  <a:txBody>
                    <a:bodyPr/>
                    <a:lstStyle/>
                    <a:p>
                      <a:pPr algn="ctr" fontAlgn="t"/>
                      <a:r>
                        <a:rPr lang="en-US" sz="3600" b="1">
                          <a:effectLst/>
                          <a:latin typeface="Cambria" panose="02040503050406030204" pitchFamily="18" charset="0"/>
                        </a:rPr>
                        <a:t>Yêu cầu trợ giúp khẩn cấp, tìm kiếm cứu bạn toàn quốc</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600" b="1">
                          <a:effectLst/>
                          <a:latin typeface="Cambria" panose="02040503050406030204" pitchFamily="18" charset="0"/>
                        </a:rPr>
                        <a:t>112</a:t>
                      </a:r>
                      <a:endParaRPr lang="en-US" sz="3600" b="1">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221">
                <a:tc>
                  <a:txBody>
                    <a:bodyPr/>
                    <a:lstStyle/>
                    <a:p>
                      <a:pPr algn="ctr" fontAlgn="t"/>
                      <a:r>
                        <a:rPr lang="en-US" sz="3600" b="1" dirty="0" err="1">
                          <a:effectLst/>
                          <a:latin typeface="Cambria" panose="02040503050406030204" pitchFamily="18" charset="0"/>
                        </a:rPr>
                        <a:t>Địa</a:t>
                      </a:r>
                      <a:r>
                        <a:rPr lang="en-US" sz="3600" b="1" dirty="0">
                          <a:effectLst/>
                          <a:latin typeface="Cambria" panose="02040503050406030204" pitchFamily="18" charset="0"/>
                        </a:rPr>
                        <a:t> </a:t>
                      </a:r>
                      <a:r>
                        <a:rPr lang="en-US" sz="3600" b="1" dirty="0" err="1">
                          <a:effectLst/>
                          <a:latin typeface="Cambria" panose="02040503050406030204" pitchFamily="18" charset="0"/>
                        </a:rPr>
                        <a:t>chỉ</a:t>
                      </a:r>
                      <a:r>
                        <a:rPr lang="en-US" sz="3600" b="1" dirty="0">
                          <a:effectLst/>
                          <a:latin typeface="Cambria" panose="02040503050406030204" pitchFamily="18" charset="0"/>
                        </a:rPr>
                        <a:t> </a:t>
                      </a:r>
                      <a:r>
                        <a:rPr lang="en-US" sz="3600" b="1" dirty="0" err="1">
                          <a:effectLst/>
                          <a:latin typeface="Cambria" panose="02040503050406030204" pitchFamily="18" charset="0"/>
                        </a:rPr>
                        <a:t>nhà</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94093">
                <a:tc>
                  <a:txBody>
                    <a:bodyPr/>
                    <a:lstStyle/>
                    <a:p>
                      <a:pPr algn="ctr" fontAlgn="t"/>
                      <a:r>
                        <a:rPr lang="en-US" sz="3600" b="1" dirty="0" err="1">
                          <a:effectLst/>
                          <a:latin typeface="Cambria" panose="02040503050406030204" pitchFamily="18" charset="0"/>
                        </a:rPr>
                        <a:t>Số</a:t>
                      </a:r>
                      <a:r>
                        <a:rPr lang="en-US" sz="3600" b="1" dirty="0">
                          <a:effectLst/>
                          <a:latin typeface="Cambria" panose="02040503050406030204" pitchFamily="18" charset="0"/>
                        </a:rPr>
                        <a:t> </a:t>
                      </a:r>
                      <a:r>
                        <a:rPr lang="en-US" sz="3600" b="1" dirty="0" err="1">
                          <a:effectLst/>
                          <a:latin typeface="Cambria" panose="02040503050406030204" pitchFamily="18" charset="0"/>
                        </a:rPr>
                        <a:t>điện</a:t>
                      </a:r>
                      <a:r>
                        <a:rPr lang="en-US" sz="3600" b="1" dirty="0">
                          <a:effectLst/>
                          <a:latin typeface="Cambria" panose="02040503050406030204" pitchFamily="18" charset="0"/>
                        </a:rPr>
                        <a:t> </a:t>
                      </a:r>
                      <a:r>
                        <a:rPr lang="en-US" sz="3600" b="1" dirty="0" err="1">
                          <a:effectLst/>
                          <a:latin typeface="Cambria" panose="02040503050406030204" pitchFamily="18" charset="0"/>
                        </a:rPr>
                        <a:t>thoại</a:t>
                      </a:r>
                      <a:r>
                        <a:rPr lang="en-US" sz="3600" b="1" dirty="0">
                          <a:effectLst/>
                          <a:latin typeface="Cambria" panose="02040503050406030204" pitchFamily="18" charset="0"/>
                        </a:rPr>
                        <a:t> </a:t>
                      </a:r>
                      <a:r>
                        <a:rPr lang="en-US" sz="3600" b="1" dirty="0" err="1">
                          <a:effectLst/>
                          <a:latin typeface="Cambria" panose="02040503050406030204" pitchFamily="18" charset="0"/>
                        </a:rPr>
                        <a:t>bố</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3600" b="1" dirty="0">
                          <a:effectLst/>
                          <a:latin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2619723" y="-354230"/>
            <a:ext cx="8979867" cy="6235102"/>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sp>
        <p:nvSpPr>
          <p:cNvPr id="9" name="TextBox 8"/>
          <p:cNvSpPr txBox="1"/>
          <p:nvPr/>
        </p:nvSpPr>
        <p:spPr>
          <a:xfrm>
            <a:off x="3322594" y="2844225"/>
            <a:ext cx="6456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3863436" y="3378955"/>
            <a:ext cx="53746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3501555" y="1209139"/>
            <a:ext cx="5797798" cy="30726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666750" y="483346"/>
            <a:ext cx="10877550" cy="5886450"/>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1" name="椭圆 10"/>
          <p:cNvSpPr/>
          <p:nvPr/>
        </p:nvSpPr>
        <p:spPr>
          <a:xfrm>
            <a:off x="10205714" y="5409976"/>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sp>
        <p:nvSpPr>
          <p:cNvPr id="13" name="椭圆 12"/>
          <p:cNvSpPr/>
          <p:nvPr/>
        </p:nvSpPr>
        <p:spPr>
          <a:xfrm>
            <a:off x="9310566" y="3253495"/>
            <a:ext cx="346113" cy="346151"/>
          </a:xfrm>
          <a:prstGeom prst="ellipse">
            <a:avLst/>
          </a:prstGeom>
          <a:solidFill>
            <a:srgbClr val="48BC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sym typeface="+mn-lt"/>
            </a:endParaRPr>
          </a:p>
        </p:txBody>
      </p:sp>
      <p:grpSp>
        <p:nvGrpSpPr>
          <p:cNvPr id="3" name="Group 2"/>
          <p:cNvGrpSpPr/>
          <p:nvPr/>
        </p:nvGrpSpPr>
        <p:grpSpPr>
          <a:xfrm>
            <a:off x="3120893" y="483346"/>
            <a:ext cx="5950212" cy="1121761"/>
            <a:chOff x="3120893" y="483346"/>
            <a:chExt cx="5950212" cy="1121761"/>
          </a:xfrm>
        </p:grpSpPr>
        <p:grpSp>
          <p:nvGrpSpPr>
            <p:cNvPr id="4" name="组合 3"/>
            <p:cNvGrpSpPr/>
            <p:nvPr/>
          </p:nvGrpSpPr>
          <p:grpSpPr>
            <a:xfrm>
              <a:off x="4007038" y="1330082"/>
              <a:ext cx="4177923" cy="94114"/>
              <a:chOff x="770326" y="3058661"/>
              <a:chExt cx="4177923" cy="94114"/>
            </a:xfrm>
            <a:solidFill>
              <a:srgbClr val="0F8733"/>
            </a:solidFill>
            <a:effectLst>
              <a:outerShdw blurRad="50800" dist="38100" dir="8100000" algn="tr" rotWithShape="0">
                <a:prstClr val="black">
                  <a:alpha val="40000"/>
                </a:prstClr>
              </a:outerShdw>
            </a:effectLst>
          </p:grpSpPr>
          <p:cxnSp>
            <p:nvCxnSpPr>
              <p:cNvPr id="5" name="直接连接符 4"/>
              <p:cNvCxnSpPr/>
              <p:nvPr/>
            </p:nvCxnSpPr>
            <p:spPr>
              <a:xfrm>
                <a:off x="770326" y="3105718"/>
                <a:ext cx="4177923" cy="0"/>
              </a:xfrm>
              <a:prstGeom prst="line">
                <a:avLst/>
              </a:prstGeom>
              <a:grpFill/>
              <a:ln w="19050">
                <a:solidFill>
                  <a:srgbClr val="0F8733"/>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03649" y="3058661"/>
                <a:ext cx="1311277" cy="94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思源黑体 CN Medium" panose="020B0600000000000000" charset="-122"/>
                </a:endParaRPr>
              </a:p>
            </p:txBody>
          </p:sp>
        </p:grpSp>
        <p:pic>
          <p:nvPicPr>
            <p:cNvPr id="7" name="Picture 6"/>
            <p:cNvPicPr>
              <a:picLocks noChangeAspect="1"/>
            </p:cNvPicPr>
            <p:nvPr/>
          </p:nvPicPr>
          <p:blipFill>
            <a:blip r:embed="rId2"/>
            <a:stretch>
              <a:fillRect/>
            </a:stretch>
          </p:blipFill>
          <p:spPr>
            <a:xfrm>
              <a:off x="3120893" y="483346"/>
              <a:ext cx="5950212" cy="1121761"/>
            </a:xfrm>
            <a:prstGeom prst="rect">
              <a:avLst/>
            </a:prstGeom>
          </p:spPr>
        </p:pic>
      </p:grpSp>
      <p:sp>
        <p:nvSpPr>
          <p:cNvPr id="12" name="TextBox 11"/>
          <p:cNvSpPr txBox="1"/>
          <p:nvPr/>
        </p:nvSpPr>
        <p:spPr>
          <a:xfrm>
            <a:off x="1054894" y="1983297"/>
            <a:ext cx="10101262" cy="4332468"/>
          </a:xfrm>
          <a:prstGeom prst="rect">
            <a:avLst/>
          </a:prstGeom>
          <a:noFill/>
        </p:spPr>
        <p:txBody>
          <a:bodyPr wrap="square">
            <a:spAutoFit/>
          </a:bodyPr>
          <a:lstStyle/>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Kiến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thức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kĩ</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en-US"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một số tình huống cần tìm kiếm sự hỗ trợ ở nơi công cộng.</a:t>
            </a:r>
            <a:endParaRPr lang="en-US"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Nêu được vì sao phải tìm kiếm sự hỗ trợ nơi công cộng.</a:t>
            </a:r>
            <a:endPar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vi-VN" sz="2800" dirty="0">
                <a:solidFill>
                  <a:srgbClr val="00AF4E"/>
                </a:solidFill>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Thực hiện được việc tìm kiếm sự hỗ trợ nơi công cộng.</a:t>
            </a:r>
            <a:endParaRPr lang="en-US"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algn="just">
              <a:lnSpc>
                <a:spcPct val="107000"/>
              </a:lnSpc>
              <a:spcAft>
                <a:spcPts val="800"/>
              </a:spcAft>
            </a:pP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Phát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triển</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năng</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lực</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và</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phẩm</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 </a:t>
            </a:r>
            <a:r>
              <a:rPr lang="en-US" sz="2800" b="1" dirty="0" err="1">
                <a:solidFill>
                  <a:srgbClr val="00AF4E"/>
                </a:solidFill>
                <a:effectLst/>
                <a:latin typeface="Cambria" panose="02040503050406030204" pitchFamily="18" charset="0"/>
                <a:ea typeface="Times New Roman" panose="02020603050405020304" pitchFamily="18" charset="0"/>
                <a:cs typeface="Arial" panose="020B0604020202020204" pitchFamily="34" charset="0"/>
              </a:rPr>
              <a:t>chất</a:t>
            </a:r>
            <a:r>
              <a:rPr lang="en-US" sz="2800" b="1" dirty="0">
                <a:solidFill>
                  <a:srgbClr val="00AF4E"/>
                </a:solidFill>
                <a:effectLst/>
                <a:latin typeface="Cambria" panose="02040503050406030204" pitchFamily="18" charset="0"/>
                <a:ea typeface="Times New Roman" panose="02020603050405020304" pitchFamily="18" charset="0"/>
                <a:cs typeface="Arial" panose="020B0604020202020204" pitchFamily="34" charset="0"/>
              </a:rPr>
              <a:t>:</a:t>
            </a:r>
            <a:endParaRPr lang="en-US" sz="2000" dirty="0">
              <a:solidFill>
                <a:srgbClr val="00AF4E"/>
              </a:solidFill>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fontAlgn="base">
              <a:lnSpc>
                <a:spcPct val="112000"/>
              </a:lnSpc>
              <a:spcAft>
                <a:spcPts val="480"/>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Rèn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năng</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lực</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phát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triển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bản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điều</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vi.</a:t>
            </a:r>
            <a:endParaRPr lang="en-US"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a:p>
            <a:pPr marL="342900" lvl="0" indent="-342900" algn="just" fontAlgn="base">
              <a:lnSpc>
                <a:spcPct val="112000"/>
              </a:lnSpc>
              <a:spcAft>
                <a:spcPts val="1265"/>
              </a:spcAft>
              <a:buClr>
                <a:srgbClr val="181717"/>
              </a:buClr>
              <a:buSzPts val="1250"/>
              <a:buFont typeface="Arial" panose="020B0604020202020204" pitchFamily="34" charset="0"/>
              <a:buChar char="–"/>
            </a:pP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Hình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thành</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phẩm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chất</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nhân</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ái</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chăm</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a:t>
            </a:r>
            <a:r>
              <a:rPr lang="en-US" sz="2800" u="none" strike="noStrike" dirty="0" err="1">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chỉ</a:t>
            </a:r>
            <a:r>
              <a:rPr lang="vi-VN"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 biết giúp đỡ</a:t>
            </a:r>
            <a:r>
              <a:rPr lang="en-US" sz="28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rPr>
              <a:t>.</a:t>
            </a:r>
            <a:endParaRPr lang="en-US" sz="2000" u="none" strike="noStrike" dirty="0">
              <a:solidFill>
                <a:srgbClr val="00AF4E"/>
              </a:solidFill>
              <a:effectLst/>
              <a:uFill>
                <a:solidFill>
                  <a:srgbClr val="000000"/>
                </a:solidFill>
              </a:uFill>
              <a:latin typeface="Cambria" panose="02040503050406030204" pitchFamily="18"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2619723" y="-354230"/>
            <a:ext cx="8979867" cy="623510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55" y="639698"/>
            <a:ext cx="6333518" cy="6333518"/>
          </a:xfrm>
          <a:prstGeom prst="rect">
            <a:avLst/>
          </a:prstGeom>
        </p:spPr>
      </p:pic>
      <p:pic>
        <p:nvPicPr>
          <p:cNvPr id="2" name="Picture 1"/>
          <p:cNvPicPr>
            <a:picLocks noChangeAspect="1"/>
          </p:cNvPicPr>
          <p:nvPr/>
        </p:nvPicPr>
        <p:blipFill>
          <a:blip r:embed="rId4"/>
          <a:stretch>
            <a:fillRect/>
          </a:stretch>
        </p:blipFill>
        <p:spPr>
          <a:xfrm>
            <a:off x="3434619" y="1401126"/>
            <a:ext cx="5797798" cy="43102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sp>
        <p:nvSpPr>
          <p:cNvPr id="2" name="Freeform: Shape 1"/>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1865" b="0" i="0" u="none" strike="noStrike" kern="0" cap="none" spc="0" normalizeH="0" baseline="0" noProof="0">
              <a:ln>
                <a:noFill/>
              </a:ln>
              <a:solidFill>
                <a:srgbClr val="FFB64C"/>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rotWithShape="1">
          <a:blip r:embed="rId1" cstate="print">
            <a:extLst>
              <a:ext uri="{28A0092B-C50C-407E-A947-70E740481C1C}">
                <a14:useLocalDpi xmlns:a14="http://schemas.microsoft.com/office/drawing/2010/main" val="0"/>
              </a:ext>
            </a:extLst>
          </a:blip>
          <a:srcRect t="39325"/>
          <a:stretch>
            <a:fillRect/>
          </a:stretch>
        </p:blipFill>
        <p:spPr>
          <a:xfrm>
            <a:off x="9497230" y="3741571"/>
            <a:ext cx="3138417" cy="3238192"/>
          </a:xfrm>
          <a:prstGeom prst="rect">
            <a:avLst/>
          </a:prstGeom>
        </p:spPr>
      </p:pic>
      <p:sp>
        <p:nvSpPr>
          <p:cNvPr id="10" name="Title 1"/>
          <p:cNvSpPr txBox="1"/>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Soạn</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bài</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giảng</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yêu</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cầu</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các</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khối</a:t>
            </a:r>
            <a:r>
              <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 </a:t>
            </a:r>
            <a:r>
              <a:rPr kumimoji="0" lang="en-US" sz="4665"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rPr>
              <a:t>lớp</a:t>
            </a:r>
            <a:endParaRPr kumimoji="0" lang="en-US" sz="4665"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panose="020B0604020202020204"/>
            </a:endParaRPr>
          </a:p>
          <a:p>
            <a:pPr marL="0" marR="0" lvl="0" indent="0" algn="ctr" defTabSz="1219200" rtl="0" eaLnBrk="1" fontAlgn="auto" latinLnBrk="0" hangingPunct="1">
              <a:lnSpc>
                <a:spcPct val="100000"/>
              </a:lnSpc>
              <a:spcBef>
                <a:spcPct val="0"/>
              </a:spcBef>
              <a:spcAft>
                <a:spcPts val="0"/>
              </a:spcAft>
              <a:buClrTx/>
              <a:buSzTx/>
              <a:buFontTx/>
              <a:buNone/>
              <a:defRPr/>
            </a:pPr>
            <a:r>
              <a:rPr kumimoji="0" lang="en-US" sz="4665"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panose="020B0604020202020204"/>
              </a:rPr>
              <a:t>Thiết</a:t>
            </a:r>
            <a:r>
              <a:rPr kumimoji="0" lang="en-US" sz="4665"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panose="020B0604020202020204"/>
              </a:rPr>
              <a:t>kế</a:t>
            </a:r>
            <a:r>
              <a:rPr kumimoji="0" lang="en-US" sz="4665"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panose="020B0604020202020204"/>
              </a:rPr>
              <a:t>bài</a:t>
            </a:r>
            <a:r>
              <a:rPr kumimoji="0" lang="en-US" sz="4665"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panose="020B0604020202020204"/>
              </a:rPr>
              <a:t>giảng</a:t>
            </a:r>
            <a:r>
              <a:rPr kumimoji="0" lang="en-US" sz="4665"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panose="020B0604020202020204"/>
              </a:rPr>
              <a:t> </a:t>
            </a:r>
            <a:r>
              <a:rPr kumimoji="0" lang="en-US" sz="4665"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panose="020B0604020202020204"/>
              </a:rPr>
              <a:t>E – Learning</a:t>
            </a:r>
            <a:endParaRPr kumimoji="0" lang="en-US" sz="4665"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panose="020B0604020202020204"/>
            </a:endParaRPr>
          </a:p>
        </p:txBody>
      </p:sp>
      <p:sp>
        <p:nvSpPr>
          <p:cNvPr id="14" name="TextBox 13"/>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rPr>
              <a:t>MĂNG NON – TÀI LIỆU TIỂU HỌC </a:t>
            </a:r>
            <a:endParaRPr kumimoji="0" lang="en-US" sz="2665"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rPr>
              <a:t>Mời truy cập: </a:t>
            </a:r>
            <a:r>
              <a:rPr kumimoji="0" lang="en-US" sz="2665"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hlinkClick r:id="rId2"/>
              </a:rPr>
              <a:t>MĂNG NON- TÀI LIỆU TIỂU HỌC | Facebook</a:t>
            </a:r>
            <a:endParaRPr kumimoji="0" lang="en-US" sz="2665"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endParaRP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rPr>
              <a:t>ZALO : </a:t>
            </a:r>
            <a:r>
              <a:rPr kumimoji="0" lang="en-US" sz="2665"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panose="020B0604020202020204"/>
                <a:sym typeface="Arial" panose="020B0604020202020204"/>
              </a:rPr>
              <a:t>0382348780</a:t>
            </a:r>
            <a:r>
              <a:rPr kumimoji="0" lang="en-US" sz="2665"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panose="020B0604020202020204"/>
                <a:sym typeface="Arial" panose="020B0604020202020204"/>
              </a:rPr>
              <a:t> - </a:t>
            </a:r>
            <a:r>
              <a:rPr kumimoji="0" lang="en-US" sz="2665"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panose="020B0604020202020204"/>
                <a:sym typeface="Arial" panose="020B0604020202020204"/>
              </a:rPr>
              <a:t>0984848929</a:t>
            </a:r>
            <a:endParaRPr kumimoji="0" lang="en-US" sz="2665"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panose="020B0604020202020204"/>
            </a:endParaRPr>
          </a:p>
        </p:txBody>
      </p:sp>
      <p:pic>
        <p:nvPicPr>
          <p:cNvPr id="4" name="Picture 3"/>
          <p:cNvPicPr>
            <a:picLocks noChangeAspect="1"/>
          </p:cNvPicPr>
          <p:nvPr/>
        </p:nvPicPr>
        <p:blipFill>
          <a:blip r:embed="rId3"/>
          <a:stretch>
            <a:fillRect/>
          </a:stretch>
        </p:blipFill>
        <p:spPr>
          <a:xfrm>
            <a:off x="401844" y="1626441"/>
            <a:ext cx="11388315" cy="1926503"/>
          </a:xfrm>
          <a:prstGeom prst="rect">
            <a:avLst/>
          </a:prstGeom>
        </p:spPr>
      </p:pic>
      <p:pic>
        <p:nvPicPr>
          <p:cNvPr id="11" name="Picture 10"/>
          <p:cNvPicPr>
            <a:picLocks noChangeAspect="1"/>
          </p:cNvPicPr>
          <p:nvPr/>
        </p:nvPicPr>
        <p:blipFill>
          <a:blip r:embed="rId4"/>
          <a:stretch>
            <a:fillRect/>
          </a:stretch>
        </p:blipFill>
        <p:spPr>
          <a:xfrm>
            <a:off x="-2626084" y="594520"/>
            <a:ext cx="17195357" cy="996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a:fillRect/>
          </a:stretch>
        </p:blipFill>
        <p:spPr>
          <a:xfrm rot="10800000">
            <a:off x="2619723" y="-354230"/>
            <a:ext cx="8979867" cy="6235102"/>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605" y="1209139"/>
            <a:ext cx="6858000" cy="6858000"/>
          </a:xfrm>
          <a:prstGeom prst="rect">
            <a:avLst/>
          </a:prstGeom>
        </p:spPr>
      </p:pic>
      <p:pic>
        <p:nvPicPr>
          <p:cNvPr id="6" name="Picture 5"/>
          <p:cNvPicPr>
            <a:picLocks noChangeAspect="1"/>
          </p:cNvPicPr>
          <p:nvPr/>
        </p:nvPicPr>
        <p:blipFill>
          <a:blip r:embed="rId4"/>
          <a:stretch>
            <a:fillRect/>
          </a:stretch>
        </p:blipFill>
        <p:spPr>
          <a:xfrm>
            <a:off x="2774932" y="2382984"/>
            <a:ext cx="8166136" cy="183718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7" name="Group 6"/>
          <p:cNvGrpSpPr/>
          <p:nvPr/>
        </p:nvGrpSpPr>
        <p:grpSpPr>
          <a:xfrm>
            <a:off x="1836726" y="5211253"/>
            <a:ext cx="8983954" cy="2167702"/>
            <a:chOff x="1977166" y="1499991"/>
            <a:chExt cx="8015920" cy="1210265"/>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77166" y="1509927"/>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Vì</a:t>
              </a:r>
              <a:r>
                <a:rPr kumimoji="0" lang="vi-VN" sz="36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mn-cs"/>
                </a:rPr>
                <a:t> sao em cầm tìm kiếm sự hỗ trợ trong các tình huống trên?</a:t>
              </a:r>
              <a:endParaRPr kumimoji="0" lang="en-US" sz="36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srcRect l="36250" t="29945" r="36875" b="24814"/>
          <a:stretch>
            <a:fillRect/>
          </a:stretch>
        </p:blipFill>
        <p:spPr>
          <a:xfrm>
            <a:off x="837550" y="927266"/>
            <a:ext cx="4350467" cy="411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rotWithShape="1">
          <a:blip r:embed="rId2"/>
          <a:srcRect l="62972" t="26297" r="9167" b="24814"/>
          <a:stretch>
            <a:fillRect/>
          </a:stretch>
        </p:blipFill>
        <p:spPr>
          <a:xfrm>
            <a:off x="6801477" y="733203"/>
            <a:ext cx="4402889" cy="4345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10"/>
          <p:cNvGrpSpPr/>
          <p:nvPr/>
        </p:nvGrpSpPr>
        <p:grpSpPr>
          <a:xfrm>
            <a:off x="4305687" y="2700696"/>
            <a:ext cx="3925872" cy="2371891"/>
            <a:chOff x="4305687" y="2700696"/>
            <a:chExt cx="3925872" cy="2371891"/>
          </a:xfrm>
        </p:grpSpPr>
        <p:sp>
          <p:nvSpPr>
            <p:cNvPr id="37" name="矩形: 圆角 25"/>
            <p:cNvSpPr/>
            <p:nvPr/>
          </p:nvSpPr>
          <p:spPr>
            <a:xfrm>
              <a:off x="4357903" y="2700696"/>
              <a:ext cx="3821441" cy="23718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8" name="文本框 28"/>
            <p:cNvSpPr txBox="1"/>
            <p:nvPr/>
          </p:nvSpPr>
          <p:spPr>
            <a:xfrm>
              <a:off x="4305687" y="2751341"/>
              <a:ext cx="3925872" cy="2308324"/>
            </a:xfrm>
            <a:prstGeom prst="rect">
              <a:avLst/>
            </a:prstGeom>
            <a:noFill/>
          </p:spPr>
          <p:txBody>
            <a:bodyPr wrap="square" rtlCol="0">
              <a:spAutoFit/>
            </a:bodyPr>
            <a:lstStyle/>
            <a:p>
              <a:pPr algn="ctr">
                <a:lnSpc>
                  <a:spcPct val="150000"/>
                </a:lnSpc>
              </a:pPr>
              <a:r>
                <a:rPr lang="en-US" altLang="zh-CN" sz="4800" b="1" dirty="0" err="1">
                  <a:solidFill>
                    <a:schemeClr val="bg1"/>
                  </a:solidFill>
                  <a:latin typeface="Cambria" panose="02040503050406030204" pitchFamily="18" charset="0"/>
                  <a:ea typeface="Cambria" panose="02040503050406030204" pitchFamily="18" charset="0"/>
                </a:rPr>
                <a:t>Thảo</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luận</a:t>
              </a:r>
              <a:r>
                <a:rPr lang="en-US" altLang="zh-CN" sz="4800" b="1" dirty="0">
                  <a:solidFill>
                    <a:schemeClr val="bg1"/>
                  </a:solidFill>
                  <a:latin typeface="Cambria" panose="02040503050406030204" pitchFamily="18" charset="0"/>
                  <a:ea typeface="Cambria" panose="02040503050406030204" pitchFamily="18" charset="0"/>
                </a:rPr>
                <a:t> </a:t>
              </a:r>
              <a:r>
                <a:rPr lang="en-US" altLang="zh-CN" sz="4800" b="1" dirty="0" err="1">
                  <a:solidFill>
                    <a:schemeClr val="bg1"/>
                  </a:solidFill>
                  <a:latin typeface="Cambria" panose="02040503050406030204" pitchFamily="18" charset="0"/>
                  <a:ea typeface="Cambria" panose="02040503050406030204" pitchFamily="18" charset="0"/>
                </a:rPr>
                <a:t>nhóm</a:t>
              </a:r>
              <a:r>
                <a:rPr lang="en-US" altLang="zh-CN" sz="4800" b="1" dirty="0">
                  <a:solidFill>
                    <a:schemeClr val="bg1"/>
                  </a:solidFill>
                  <a:latin typeface="Cambria" panose="02040503050406030204" pitchFamily="18" charset="0"/>
                  <a:ea typeface="Cambria" panose="02040503050406030204" pitchFamily="18" charset="0"/>
                </a:rPr>
                <a:t> </a:t>
              </a:r>
              <a:r>
                <a:rPr lang="vi-VN" altLang="zh-CN" sz="4800" b="1" dirty="0">
                  <a:solidFill>
                    <a:schemeClr val="bg1"/>
                  </a:solidFill>
                  <a:latin typeface="Cambria" panose="02040503050406030204" pitchFamily="18" charset="0"/>
                  <a:ea typeface="Cambria" panose="02040503050406030204" pitchFamily="18" charset="0"/>
                </a:rPr>
                <a:t>bốn</a:t>
              </a:r>
              <a:endParaRPr lang="en-US" altLang="zh-CN" sz="48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5" name="Group 24"/>
          <p:cNvGrpSpPr/>
          <p:nvPr/>
        </p:nvGrpSpPr>
        <p:grpSpPr>
          <a:xfrm>
            <a:off x="5597757" y="1511166"/>
            <a:ext cx="5907578" cy="4024930"/>
            <a:chOff x="796835" y="4694484"/>
            <a:chExt cx="2604182" cy="1462441"/>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62441"/>
            </a:xfrm>
            <a:prstGeom prst="rect">
              <a:avLst/>
            </a:prstGeom>
            <a:noFill/>
          </p:spPr>
          <p:txBody>
            <a:bodyPr wrap="square" rtlCol="0">
              <a:spAutoFit/>
            </a:bodyPr>
            <a:lstStyle/>
            <a:p>
              <a:pPr lvl="0" algn="ct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lvl="0" algn="ct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a:t>
              </a:r>
              <a:r>
                <a:rPr lang="vi-VN" sz="3200" dirty="0">
                  <a:solidFill>
                    <a:prstClr val="black"/>
                  </a:solidFill>
                  <a:latin typeface="Cambria" panose="02040503050406030204" pitchFamily="18" charset="0"/>
                  <a:ea typeface="Cambria" panose="02040503050406030204" pitchFamily="18" charset="0"/>
                </a:rPr>
                <a:t>cần tìm kiếm sự hỗ trợ khi bị một người lạ mặt theo đuổi vì em không biết họ là ai, có thể họ sẽ có ý đồ xấu. Vì vậy, em cần tìm kiếm sự hỗ trợ để bản thân không gặp nguy hiểm.</a:t>
              </a: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srcRect l="36250" t="29945" r="36875" b="24814"/>
          <a:stretch>
            <a:fillRect/>
          </a:stretch>
        </p:blipFill>
        <p:spPr>
          <a:xfrm>
            <a:off x="686666" y="1023651"/>
            <a:ext cx="4914900" cy="4653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5" name="Group 24"/>
          <p:cNvGrpSpPr/>
          <p:nvPr/>
        </p:nvGrpSpPr>
        <p:grpSpPr>
          <a:xfrm>
            <a:off x="5560978" y="1379965"/>
            <a:ext cx="5908779" cy="3778444"/>
            <a:chOff x="796835" y="4694484"/>
            <a:chExt cx="2604182" cy="1470396"/>
          </a:xfrm>
        </p:grpSpPr>
        <p:grpSp>
          <p:nvGrpSpPr>
            <p:cNvPr id="26" name="Group 25"/>
            <p:cNvGrpSpPr/>
            <p:nvPr/>
          </p:nvGrpSpPr>
          <p:grpSpPr>
            <a:xfrm>
              <a:off x="796835" y="4754879"/>
              <a:ext cx="2604182" cy="1343727"/>
              <a:chOff x="796835" y="4754880"/>
              <a:chExt cx="2604182" cy="653793"/>
            </a:xfrm>
          </p:grpSpPr>
          <p:sp>
            <p:nvSpPr>
              <p:cNvPr id="28" name="Rectangle 27"/>
              <p:cNvSpPr/>
              <p:nvPr/>
            </p:nvSpPr>
            <p:spPr>
              <a:xfrm>
                <a:off x="796835" y="4754880"/>
                <a:ext cx="2569667" cy="64008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31350" y="4768593"/>
                <a:ext cx="2569667" cy="64008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p:cNvSpPr txBox="1"/>
            <p:nvPr/>
          </p:nvSpPr>
          <p:spPr>
            <a:xfrm>
              <a:off x="796835" y="4694484"/>
              <a:ext cx="2535152" cy="1470396"/>
            </a:xfrm>
            <a:prstGeom prst="rect">
              <a:avLst/>
            </a:prstGeom>
            <a:noFill/>
          </p:spPr>
          <p:txBody>
            <a:bodyPr wrap="square" rtlCol="0">
              <a:spAutoFit/>
            </a:bodyPr>
            <a:lstStyle/>
            <a:p>
              <a:pPr lvl="0" algn="just"/>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lvl="0" algn="ctr"/>
              <a:r>
                <a:rPr lang="vi-VN" sz="3200" dirty="0">
                  <a:solidFill>
                    <a:prstClr val="black"/>
                  </a:solidFill>
                  <a:latin typeface="Cambria" panose="02040503050406030204" pitchFamily="18" charset="0"/>
                  <a:ea typeface="Cambria" panose="02040503050406030204" pitchFamily="18" charset="0"/>
                </a:rPr>
                <a:t>Khi xe bị hỏng trên đường, em cần tìm kiếm sự hỗ trợ để giúp em sửa xe, tự em không thể làm được điều đó và giúp cho việc trở về nhà dễ dàng hơn.</a:t>
              </a:r>
              <a:br>
                <a:rPr lang="vi-VN" sz="3200" dirty="0">
                  <a:solidFill>
                    <a:prstClr val="black"/>
                  </a:solidFill>
                  <a:latin typeface="Cambria" panose="02040503050406030204" pitchFamily="18" charset="0"/>
                  <a:ea typeface="Cambria" panose="02040503050406030204" pitchFamily="18" charset="0"/>
                </a:rPr>
              </a:br>
              <a:endParaRPr lang="en-US" sz="3200" dirty="0">
                <a:solidFill>
                  <a:prstClr val="black"/>
                </a:solidFill>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Quan sát tranh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36" name="Picture 35"/>
          <p:cNvPicPr>
            <a:picLocks noChangeAspect="1"/>
          </p:cNvPicPr>
          <p:nvPr/>
        </p:nvPicPr>
        <p:blipFill rotWithShape="1">
          <a:blip r:embed="rId2"/>
          <a:srcRect l="62972" t="26297" r="9167" b="24814"/>
          <a:stretch>
            <a:fillRect/>
          </a:stretch>
        </p:blipFill>
        <p:spPr>
          <a:xfrm>
            <a:off x="529170" y="762756"/>
            <a:ext cx="509526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33" name="Group 32"/>
          <p:cNvGrpSpPr/>
          <p:nvPr/>
        </p:nvGrpSpPr>
        <p:grpSpPr>
          <a:xfrm>
            <a:off x="1533738" y="-172212"/>
            <a:ext cx="9037524" cy="2478438"/>
            <a:chOff x="1214154" y="301101"/>
            <a:chExt cx="9037524" cy="1518612"/>
          </a:xfrm>
        </p:grpSpPr>
        <p:grpSp>
          <p:nvGrpSpPr>
            <p:cNvPr id="27" name="Group 26"/>
            <p:cNvGrpSpPr/>
            <p:nvPr/>
          </p:nvGrpSpPr>
          <p:grpSpPr>
            <a:xfrm>
              <a:off x="2322027" y="619384"/>
              <a:ext cx="7929651" cy="1200329"/>
              <a:chOff x="2116184" y="1461130"/>
              <a:chExt cx="7929651" cy="1200329"/>
            </a:xfrm>
          </p:grpSpPr>
          <p:sp>
            <p:nvSpPr>
              <p:cNvPr id="28" name="Rounded Rectangle 27"/>
              <p:cNvSpPr/>
              <p:nvPr/>
            </p:nvSpPr>
            <p:spPr>
              <a:xfrm>
                <a:off x="2116184" y="1499991"/>
                <a:ext cx="7876902" cy="666205"/>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2137126" y="1461130"/>
                <a:ext cx="79087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b="1" dirty="0">
                    <a:solidFill>
                      <a:srgbClr val="FF6699"/>
                    </a:solidFill>
                    <a:latin typeface="Cambria" panose="02040503050406030204" pitchFamily="18" charset="0"/>
                    <a:ea typeface="Cambria" panose="02040503050406030204" pitchFamily="18" charset="0"/>
                  </a:rPr>
                  <a:t>Kể thêm những tình huống cần tìm kiếm sự hỗ trợ ở nơi công cộng</a:t>
                </a:r>
                <a:endParaRPr kumimoji="0" lang="en-US" sz="3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cs typeface="+mn-cs"/>
                </a:endParaRPr>
              </a:p>
            </p:txBody>
          </p:sp>
        </p:grpSp>
        <p:pic>
          <p:nvPicPr>
            <p:cNvPr id="32" name="Picture 31"/>
            <p:cNvPicPr>
              <a:picLocks noChangeAspect="1"/>
            </p:cNvPicPr>
            <p:nvPr/>
          </p:nvPicPr>
          <p:blipFill>
            <a:blip r:embed="rId2"/>
            <a:stretch>
              <a:fillRect/>
            </a:stretch>
          </p:blipFill>
          <p:spPr>
            <a:xfrm>
              <a:off x="1214154" y="301101"/>
              <a:ext cx="1055124" cy="1009514"/>
            </a:xfrm>
            <a:prstGeom prst="rect">
              <a:avLst/>
            </a:prstGeom>
          </p:spPr>
        </p:pic>
      </p:grpSp>
      <p:grpSp>
        <p:nvGrpSpPr>
          <p:cNvPr id="47" name="Group 46"/>
          <p:cNvGrpSpPr/>
          <p:nvPr/>
        </p:nvGrpSpPr>
        <p:grpSpPr>
          <a:xfrm>
            <a:off x="1533738" y="3343141"/>
            <a:ext cx="9337972" cy="4566943"/>
            <a:chOff x="1403192" y="4547600"/>
            <a:chExt cx="9337972" cy="2325569"/>
          </a:xfrm>
        </p:grpSpPr>
        <p:grpSp>
          <p:nvGrpSpPr>
            <p:cNvPr id="46" name="Group 45"/>
            <p:cNvGrpSpPr/>
            <p:nvPr/>
          </p:nvGrpSpPr>
          <p:grpSpPr>
            <a:xfrm>
              <a:off x="1403192" y="4547600"/>
              <a:ext cx="9337972" cy="1825647"/>
              <a:chOff x="1274387" y="4567477"/>
              <a:chExt cx="9337972" cy="1825647"/>
            </a:xfrm>
          </p:grpSpPr>
          <p:grpSp>
            <p:nvGrpSpPr>
              <p:cNvPr id="42" name="Group 41"/>
              <p:cNvGrpSpPr/>
              <p:nvPr/>
            </p:nvGrpSpPr>
            <p:grpSpPr>
              <a:xfrm>
                <a:off x="1724188" y="4999350"/>
                <a:ext cx="8888171" cy="1069981"/>
                <a:chOff x="1632805" y="5316232"/>
                <a:chExt cx="8562673" cy="784652"/>
              </a:xfrm>
            </p:grpSpPr>
            <p:sp>
              <p:nvSpPr>
                <p:cNvPr id="40" name="Rounded Rectangle 39"/>
                <p:cNvSpPr/>
                <p:nvPr/>
              </p:nvSpPr>
              <p:spPr>
                <a:xfrm>
                  <a:off x="1632805" y="5316232"/>
                  <a:ext cx="8562673" cy="705394"/>
                </a:xfrm>
                <a:prstGeom prst="round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p:cNvSpPr/>
                <p:nvPr/>
              </p:nvSpPr>
              <p:spPr>
                <a:xfrm>
                  <a:off x="1632805" y="5395490"/>
                  <a:ext cx="8562673" cy="705394"/>
                </a:xfrm>
                <a:prstGeom prst="roundRect">
                  <a:avLst/>
                </a:prstGeom>
                <a:solidFill>
                  <a:schemeClr val="bg1"/>
                </a:solidFill>
                <a:ln w="28575">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387" y="4567477"/>
                <a:ext cx="1825647" cy="1825647"/>
              </a:xfrm>
              <a:prstGeom prst="rect">
                <a:avLst/>
              </a:prstGeom>
            </p:spPr>
          </p:pic>
        </p:grpSp>
        <p:sp>
          <p:nvSpPr>
            <p:cNvPr id="45" name="TextBox 44"/>
            <p:cNvSpPr txBox="1"/>
            <p:nvPr/>
          </p:nvSpPr>
          <p:spPr>
            <a:xfrm>
              <a:off x="3165095" y="5057287"/>
              <a:ext cx="7406167"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 Khi em bị lạc người thân.</a:t>
              </a:r>
              <a:endParaRPr lang="vi-VN"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Khi em không tự mình sang đường được.</a:t>
              </a:r>
              <a:endParaRPr lang="vi-VN"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Khi em bị ngã xe.</a:t>
              </a:r>
              <a:endParaRPr lang="vi-VN"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Khi em bị người lạ mặt lôi kéo, dụ dỗ.</a:t>
              </a:r>
              <a:endParaRPr lang="vi-VN" sz="2800" dirty="0">
                <a:latin typeface="Cambria" panose="02040503050406030204" pitchFamily="18" charset="0"/>
                <a:ea typeface="Cambria" panose="02040503050406030204" pitchFamily="18" charset="0"/>
              </a:endParaRPr>
            </a:p>
          </p:txBody>
        </p:sp>
      </p:grpSp>
      <p:pic>
        <p:nvPicPr>
          <p:cNvPr id="9218" name="Picture 2" descr="Sở Giáo Dục Và Đào Tạo Vĩnh Ph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00" y="1778030"/>
            <a:ext cx="3824040" cy="21542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NH ẢNH LỚP 2 - Chủ Đề : HOẠT ĐỘNG HƯỚNG ĐẾN XÃ HỘI, BỘ TRANH TÌNH B – GD  GROU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1188" y="1771356"/>
            <a:ext cx="3218572" cy="213980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ảnh giác với hành vi dụ dỗ trẻ em đi làm ăn xa - Đài Phát thanh và Truyền  hình Điện Bi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850" y="1675088"/>
            <a:ext cx="3666693" cy="2236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circle(in)">
                                      <p:cBhvr>
                                        <p:cTn id="14" dur="20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circle(in)">
                                      <p:cBhvr>
                                        <p:cTn id="19" dur="20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circle(in)">
                                      <p:cBhvr>
                                        <p:cTn id="24"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7" name="Group 6"/>
          <p:cNvGrpSpPr/>
          <p:nvPr/>
        </p:nvGrpSpPr>
        <p:grpSpPr>
          <a:xfrm>
            <a:off x="786032" y="1003466"/>
            <a:ext cx="9078972" cy="4569615"/>
            <a:chOff x="2116184" y="1499991"/>
            <a:chExt cx="8100700" cy="1310802"/>
          </a:xfrm>
        </p:grpSpPr>
        <p:sp>
          <p:nvSpPr>
            <p:cNvPr id="5" name="Rounded Rectangle 4"/>
            <p:cNvSpPr/>
            <p:nvPr/>
          </p:nvSpPr>
          <p:spPr>
            <a:xfrm>
              <a:off x="2116184" y="1499991"/>
              <a:ext cx="7876902" cy="666205"/>
            </a:xfrm>
            <a:prstGeom prst="roundRect">
              <a:avLst/>
            </a:prstGeom>
            <a:solidFill>
              <a:schemeClr val="bg1"/>
            </a:solidFill>
            <a:ln w="28575">
              <a:solidFill>
                <a:srgbClr val="00CC00"/>
              </a:solidFill>
              <a:prstDash val="dash"/>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08175" y="1522016"/>
              <a:ext cx="7908709" cy="1288777"/>
            </a:xfrm>
            <a:prstGeom prst="rect">
              <a:avLst/>
            </a:prstGeom>
            <a:noFill/>
          </p:spPr>
          <p:txBody>
            <a:bodyPr wrap="square" rtlCol="0">
              <a:spAutoFit/>
            </a:bodyPr>
            <a:lstStyle/>
            <a:p>
              <a:r>
                <a:rPr lang="vi-VN" sz="3600" i="1" dirty="0">
                  <a:latin typeface="Cambria" panose="02040503050406030204" pitchFamily="18" charset="0"/>
                  <a:ea typeface="Cambria" panose="02040503050406030204" pitchFamily="18" charset="0"/>
                </a:rPr>
                <a:t>Lớp Hà đi tham quan vườn bách thú. Do mải ngắm những con vật mình yêu thích nên Hà đã bị lạc. Bạn đã bình tĩnh, quan sát xung quanh, tìm chú bảo vệ và nhớ chú giúp đỡ.</a:t>
              </a:r>
              <a:endParaRPr lang="vi-VN" sz="3600" dirty="0">
                <a:latin typeface="Cambria" panose="02040503050406030204" pitchFamily="18" charset="0"/>
                <a:ea typeface="Cambria" panose="02040503050406030204" pitchFamily="18" charset="0"/>
              </a:endParaRPr>
            </a:p>
          </p:txBody>
        </p:sp>
      </p:gr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956" y="3402720"/>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3615978"/>
            <a:ext cx="5236099" cy="2920028"/>
            <a:chOff x="786032" y="3556292"/>
            <a:chExt cx="7044190" cy="2445205"/>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4"/>
              <a:ext cx="6829013" cy="2396883"/>
            </a:xfrm>
            <a:prstGeom prst="rect">
              <a:avLst/>
            </a:prstGeom>
            <a:noFill/>
          </p:spPr>
          <p:txBody>
            <a:bodyPr wrap="square" rtlCol="0">
              <a:spAutoFit/>
            </a:bodyPr>
            <a:lstStyle/>
            <a:p>
              <a:pPr algn="just"/>
              <a:r>
                <a:rPr lang="vi-VN" sz="3600" i="1" dirty="0">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Khi </a:t>
              </a:r>
              <a:r>
                <a:rPr lang="en-US" sz="3600" i="1" dirty="0" err="1">
                  <a:latin typeface="Cambria" panose="02040503050406030204" pitchFamily="18" charset="0"/>
                  <a:ea typeface="Cambria" panose="02040503050406030204" pitchFamily="18" charset="0"/>
                </a:rPr>
                <a:t>bị</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lạc</a:t>
              </a:r>
              <a:r>
                <a:rPr lang="en-US" sz="3600" i="1" dirty="0">
                  <a:latin typeface="Cambria" panose="02040503050406030204" pitchFamily="18" charset="0"/>
                  <a:ea typeface="Cambria" panose="02040503050406030204" pitchFamily="18" charset="0"/>
                </a:rPr>
                <a:t>, Hà </a:t>
              </a:r>
              <a:r>
                <a:rPr lang="en-US" sz="3600" i="1" dirty="0" err="1">
                  <a:latin typeface="Cambria" panose="02040503050406030204" pitchFamily="18" charset="0"/>
                  <a:ea typeface="Cambria" panose="02040503050406030204" pitchFamily="18" charset="0"/>
                </a:rPr>
                <a:t>đã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bằng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nào</a:t>
              </a:r>
              <a:r>
                <a:rPr lang="vi-VN"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tìm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kiếm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hỗ</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trợ</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lợi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gì</a:t>
              </a:r>
              <a:r>
                <a:rPr lang="en-US"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圆角矩形 1"/>
          <p:cNvSpPr/>
          <p:nvPr/>
        </p:nvSpPr>
        <p:spPr>
          <a:xfrm>
            <a:off x="501650" y="164510"/>
            <a:ext cx="11188700" cy="6372225"/>
          </a:xfrm>
          <a:prstGeom prst="roundRect">
            <a:avLst>
              <a:gd name="adj" fmla="val 13107"/>
            </a:avLst>
          </a:prstGeom>
          <a:solidFill>
            <a:schemeClr val="bg1"/>
          </a:solidFill>
          <a:ln>
            <a:noFill/>
          </a:ln>
          <a:effectLst>
            <a:outerShdw blurRad="127000" dist="889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5" name="TextBox 34"/>
          <p:cNvSpPr txBox="1"/>
          <p:nvPr/>
        </p:nvSpPr>
        <p:spPr>
          <a:xfrm>
            <a:off x="3790" y="-20437"/>
            <a:ext cx="12188210" cy="783193"/>
          </a:xfrm>
          <a:prstGeom prst="flowChartAlternateProcess">
            <a:avLst/>
          </a:prstGeom>
          <a:solidFill>
            <a:schemeClr val="accent4">
              <a:lumMod val="20000"/>
              <a:lumOff val="80000"/>
            </a:schemeClr>
          </a:solidFill>
        </p:spPr>
        <p:txBody>
          <a:bodyPr wrap="square" rtlCol="0">
            <a:spAutoFit/>
          </a:bodyPr>
          <a:lstStyle/>
          <a:p>
            <a:pPr algn="ctr"/>
            <a:r>
              <a:rPr lang="vi-VN" sz="4000" dirty="0">
                <a:solidFill>
                  <a:srgbClr val="0070C0"/>
                </a:solidFill>
                <a:latin typeface="Cambria" panose="02040503050406030204" pitchFamily="18" charset="0"/>
                <a:ea typeface="Cambria" panose="02040503050406030204" pitchFamily="18" charset="0"/>
              </a:rPr>
              <a:t>Đọc tình huống và trả lời câu hỏi:</a:t>
            </a:r>
            <a:endParaRPr lang="en-US" sz="4000" dirty="0">
              <a:solidFill>
                <a:srgbClr val="0070C0"/>
              </a:solidFill>
              <a:latin typeface="Cambria" panose="02040503050406030204" pitchFamily="18" charset="0"/>
              <a:ea typeface="Cambria" panose="02040503050406030204" pitchFamily="18" charset="0"/>
            </a:endParaRPr>
          </a:p>
        </p:txBody>
      </p:sp>
      <p:pic>
        <p:nvPicPr>
          <p:cNvPr id="1026" name="Picture 2" descr="https://img.loigiaihay.com/picture/2021/1130/a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847" y="927266"/>
            <a:ext cx="5668219" cy="333615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59901" y="1190277"/>
            <a:ext cx="5626946" cy="1978651"/>
            <a:chOff x="786032" y="3556292"/>
            <a:chExt cx="7044190" cy="2410864"/>
          </a:xfrm>
        </p:grpSpPr>
        <p:sp>
          <p:nvSpPr>
            <p:cNvPr id="14" name="Rounded Rectangle 13"/>
            <p:cNvSpPr/>
            <p:nvPr/>
          </p:nvSpPr>
          <p:spPr>
            <a:xfrm>
              <a:off x="786032" y="3556292"/>
              <a:ext cx="6859901" cy="2356646"/>
            </a:xfrm>
            <a:prstGeom prst="roundRect">
              <a:avLst/>
            </a:prstGeom>
            <a:solidFill>
              <a:schemeClr val="bg1"/>
            </a:solidFill>
            <a:ln w="38100">
              <a:solidFill>
                <a:srgbClr val="7030A0"/>
              </a:solidFill>
              <a:prstDash val="sysDash"/>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001209" y="3604615"/>
              <a:ext cx="6829013" cy="2362541"/>
            </a:xfrm>
            <a:prstGeom prst="rect">
              <a:avLst/>
            </a:prstGeom>
            <a:noFill/>
          </p:spPr>
          <p:txBody>
            <a:bodyPr wrap="square" rtlCol="0">
              <a:spAutoFit/>
            </a:bodyPr>
            <a:lstStyle/>
            <a:p>
              <a:pPr algn="just"/>
              <a:r>
                <a:rPr lang="vi-VN" sz="4000" i="1" dirty="0">
                  <a:latin typeface="Cambria" panose="02040503050406030204" pitchFamily="18" charset="0"/>
                  <a:ea typeface="Cambria" panose="02040503050406030204" pitchFamily="18" charset="0"/>
                </a:rPr>
                <a:t>-</a:t>
              </a:r>
              <a:r>
                <a:rPr lang="en-US" sz="4000" i="1" dirty="0">
                  <a:latin typeface="Cambria" panose="02040503050406030204" pitchFamily="18" charset="0"/>
                  <a:ea typeface="Cambria" panose="02040503050406030204" pitchFamily="18" charset="0"/>
                </a:rPr>
                <a:t> Khi </a:t>
              </a:r>
              <a:r>
                <a:rPr lang="en-US" sz="4000" i="1" dirty="0" err="1">
                  <a:latin typeface="Cambria" panose="02040503050406030204" pitchFamily="18" charset="0"/>
                  <a:ea typeface="Cambria" panose="02040503050406030204" pitchFamily="18" charset="0"/>
                </a:rPr>
                <a:t>bị</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lạc</a:t>
              </a:r>
              <a:r>
                <a:rPr lang="en-US" sz="4000" i="1" dirty="0">
                  <a:latin typeface="Cambria" panose="02040503050406030204" pitchFamily="18" charset="0"/>
                  <a:ea typeface="Cambria" panose="02040503050406030204" pitchFamily="18" charset="0"/>
                </a:rPr>
                <a:t>, Hà </a:t>
              </a:r>
              <a:r>
                <a:rPr lang="en-US" sz="4000" i="1" dirty="0" err="1">
                  <a:latin typeface="Cambria" panose="02040503050406030204" pitchFamily="18" charset="0"/>
                  <a:ea typeface="Cambria" panose="02040503050406030204" pitchFamily="18" charset="0"/>
                </a:rPr>
                <a:t>đã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tìm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kiếm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sự</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hỗ</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trợ</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bằng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cách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nào</a:t>
              </a:r>
              <a:r>
                <a:rPr lang="vi-VN" sz="4000" i="1"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sp>
        <p:nvSpPr>
          <p:cNvPr id="3" name="Rectangle 2"/>
          <p:cNvSpPr/>
          <p:nvPr/>
        </p:nvSpPr>
        <p:spPr>
          <a:xfrm>
            <a:off x="1031786" y="4531083"/>
            <a:ext cx="10528300" cy="2308324"/>
          </a:xfrm>
          <a:prstGeom prst="rect">
            <a:avLst/>
          </a:prstGeom>
        </p:spPr>
        <p:txBody>
          <a:bodyPr wrap="square">
            <a:spAutoFit/>
          </a:bodyPr>
          <a:lstStyle/>
          <a:p>
            <a:pPr algn="ctr"/>
            <a:r>
              <a:rPr lang="en-US" sz="3600" b="1" i="0" dirty="0" err="1">
                <a:solidFill>
                  <a:schemeClr val="accent1">
                    <a:lumMod val="50000"/>
                  </a:schemeClr>
                </a:solidFill>
                <a:effectLst/>
                <a:latin typeface="Cambria" panose="02040503050406030204" pitchFamily="18" charset="0"/>
                <a:ea typeface="Cambria" panose="02040503050406030204" pitchFamily="18" charset="0"/>
              </a:rPr>
              <a:t>Khi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bị</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lạc</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kiếm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sự</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hỗ</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trợ</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bằng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cách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bình</a:t>
            </a:r>
            <a:r>
              <a:rPr lang="en-US" sz="3600" b="1" i="0" dirty="0">
                <a:solidFill>
                  <a:schemeClr val="accent1">
                    <a:lumMod val="50000"/>
                  </a:schemeClr>
                </a:solidFill>
                <a:effectLst/>
                <a:latin typeface="Cambria" panose="02040503050406030204" pitchFamily="18" charset="0"/>
                <a:ea typeface="Cambria" panose="02040503050406030204" pitchFamily="18" charset="0"/>
              </a:rPr>
              <a:t> t</a:t>
            </a:r>
            <a:r>
              <a:rPr lang="vi-VN" sz="3600" b="1" dirty="0">
                <a:solidFill>
                  <a:schemeClr val="accent1">
                    <a:lumMod val="50000"/>
                  </a:schemeClr>
                </a:solidFill>
                <a:latin typeface="Cambria" panose="02040503050406030204" pitchFamily="18" charset="0"/>
                <a:ea typeface="Cambria" panose="02040503050406030204" pitchFamily="18" charset="0"/>
              </a:rPr>
              <a:t>ĩ</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sát</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xung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quanh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tìm</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bảo</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vệ</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nhờ</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chú</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giúp</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đỡ</a:t>
            </a:r>
            <a:r>
              <a:rPr lang="en-US" sz="3600" b="1" i="0" dirty="0">
                <a:solidFill>
                  <a:schemeClr val="accent1">
                    <a:lumMod val="50000"/>
                  </a:schemeClr>
                </a:solidFill>
                <a:effectLst/>
                <a:latin typeface="Cambria" panose="02040503050406030204" pitchFamily="18" charset="0"/>
                <a:ea typeface="Cambria" panose="02040503050406030204" pitchFamily="18" charset="0"/>
              </a:rPr>
              <a:t>.</a:t>
            </a:r>
            <a:br>
              <a:rPr lang="en-US" sz="3600" b="1" i="0" dirty="0">
                <a:solidFill>
                  <a:schemeClr val="accent1">
                    <a:lumMod val="50000"/>
                  </a:schemeClr>
                </a:solidFill>
                <a:effectLst/>
                <a:latin typeface="Cambria" panose="02040503050406030204" pitchFamily="18" charset="0"/>
                <a:ea typeface="Cambria" panose="02040503050406030204" pitchFamily="18" charset="0"/>
              </a:rPr>
            </a:br>
            <a:endParaRPr lang="en-US" sz="3600" b="1" dirty="0">
              <a:solidFill>
                <a:schemeClr val="accent1">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3033</Words>
  <Application>WPS Presentation</Application>
  <PresentationFormat>Widescreen</PresentationFormat>
  <Paragraphs>106</Paragraphs>
  <Slides>21</Slides>
  <Notes>22</Notes>
  <HiddenSlides>0</HiddenSlides>
  <MMClips>1</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21</vt:i4>
      </vt:variant>
    </vt:vector>
  </HeadingPairs>
  <TitlesOfParts>
    <vt:vector size="47" baseType="lpstr">
      <vt:lpstr>Arial</vt:lpstr>
      <vt:lpstr>SimSun</vt:lpstr>
      <vt:lpstr>Wingdings</vt:lpstr>
      <vt:lpstr>Calibri</vt:lpstr>
      <vt:lpstr>SVN-Newton</vt:lpstr>
      <vt:lpstr>Segoe Print</vt:lpstr>
      <vt:lpstr>Times New Roman</vt:lpstr>
      <vt:lpstr>#9Slide07 HoneyCream</vt:lpstr>
      <vt:lpstr>#9Slide05 Bodega Script</vt:lpstr>
      <vt:lpstr>Arial</vt:lpstr>
      <vt:lpstr>#9Slide05 Aphrodite Pro</vt:lpstr>
      <vt:lpstr>#9Slide07 Altus</vt:lpstr>
      <vt:lpstr>Fredoka One</vt:lpstr>
      <vt:lpstr>M PLUS Rounded 1c</vt:lpstr>
      <vt:lpstr>字魂37号-波纹乖乖体</vt:lpstr>
      <vt:lpstr>思源黑体 CN Medium</vt:lpstr>
      <vt:lpstr>Cambria</vt:lpstr>
      <vt:lpstr>Calibri</vt:lpstr>
      <vt:lpstr>Microsoft YaHei</vt:lpstr>
      <vt:lpstr>Arial Unicode MS</vt:lpstr>
      <vt:lpstr>Calibri Light</vt:lpstr>
      <vt:lpstr>SVN-Dancing Script</vt:lpstr>
      <vt:lpstr>UTM Avo</vt:lpstr>
      <vt:lpstr>等线</vt:lpstr>
      <vt:lpstr>Office 主题</vt:lpstr>
      <vt:lpstr>1_Awesome Teachers Meeting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12</cp:revision>
  <dcterms:created xsi:type="dcterms:W3CDTF">2023-03-30T03:41:00Z</dcterms:created>
  <dcterms:modified xsi:type="dcterms:W3CDTF">2025-05-14T09:29:20Z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18D88FBDA107436989B23FD746679221_12</vt:lpwstr>
  </property>
  <property fmtid="{D5CDD505-2E9C-101B-9397-08002B2CF9AE}" pid="3" name="KSOProductBuildVer">
    <vt:lpwstr>1033-12.2.0.21179</vt:lpwstr>
  </property>
</Properties>
</file>