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007577141" r:id="rId2"/>
    <p:sldId id="289" r:id="rId3"/>
    <p:sldId id="273" r:id="rId4"/>
    <p:sldId id="258" r:id="rId5"/>
    <p:sldId id="260" r:id="rId6"/>
    <p:sldId id="277" r:id="rId7"/>
    <p:sldId id="261" r:id="rId8"/>
    <p:sldId id="263" r:id="rId9"/>
    <p:sldId id="262" r:id="rId10"/>
    <p:sldId id="296" r:id="rId11"/>
    <p:sldId id="300" r:id="rId12"/>
    <p:sldId id="301" r:id="rId13"/>
    <p:sldId id="278" r:id="rId14"/>
    <p:sldId id="264" r:id="rId15"/>
    <p:sldId id="27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80" d="100"/>
          <a:sy n="80" d="100"/>
        </p:scale>
        <p:origin x="11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72054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0960" y="76565"/>
            <a:ext cx="8702089" cy="4638368"/>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32267" y="3131553"/>
            <a:ext cx="9121379" cy="2235994"/>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6065225" y="-218794"/>
            <a:ext cx="2466810" cy="152606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241037" y="2531380"/>
            <a:ext cx="645368" cy="1238922"/>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148285" y="122860"/>
            <a:ext cx="1855458" cy="2017990"/>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7862455" y="544241"/>
            <a:ext cx="824853" cy="1439273"/>
          </a:xfrm>
          <a:prstGeom prst="rect">
            <a:avLst/>
          </a:prstGeom>
        </p:spPr>
      </p:pic>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50938" t="31574" r="32031" b="7401"/>
          <a:stretch>
            <a:fillRect/>
          </a:stretch>
        </p:blipFill>
        <p:spPr>
          <a:xfrm>
            <a:off x="6419938" y="373683"/>
            <a:ext cx="511042" cy="848366"/>
          </a:xfrm>
          <a:prstGeom prst="rect">
            <a:avLst/>
          </a:prstGeom>
        </p:spPr>
      </p:pic>
      <p:pic>
        <p:nvPicPr>
          <p:cNvPr id="21" name="Picture 20">
            <a:extLst>
              <a:ext uri="{FF2B5EF4-FFF2-40B4-BE49-F238E27FC236}">
                <a16:creationId xmlns:a16="http://schemas.microsoft.com/office/drawing/2014/main" id="{BEA04A1D-6066-48BF-8F9D-3143F8968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8632" y="3233977"/>
            <a:ext cx="1807236" cy="1736853"/>
          </a:xfrm>
          <a:prstGeom prst="rect">
            <a:avLst/>
          </a:prstGeom>
        </p:spPr>
      </p:pic>
      <p:pic>
        <p:nvPicPr>
          <p:cNvPr id="6" name="Picture 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4222968" y="1803288"/>
            <a:ext cx="1018505" cy="1287606"/>
          </a:xfrm>
          <a:prstGeom prst="rect">
            <a:avLst/>
          </a:prstGeom>
        </p:spPr>
      </p:pic>
      <p:sp>
        <p:nvSpPr>
          <p:cNvPr id="15" name="TextBox 14"/>
          <p:cNvSpPr txBox="1"/>
          <p:nvPr/>
        </p:nvSpPr>
        <p:spPr>
          <a:xfrm>
            <a:off x="2518397" y="80788"/>
            <a:ext cx="4719990" cy="369332"/>
          </a:xfrm>
          <a:prstGeom prst="rect">
            <a:avLst/>
          </a:prstGeom>
          <a:noFill/>
        </p:spPr>
        <p:txBody>
          <a:bodyPr wrap="square" rtlCol="0">
            <a:spAutoFit/>
          </a:bodyPr>
          <a:lstStyle/>
          <a:p>
            <a:pPr algn="ctr" defTabSz="616916"/>
            <a:r>
              <a:rPr lang="en-US" b="1" dirty="0">
                <a:solidFill>
                  <a:prstClr val="black"/>
                </a:solidFill>
                <a:latin typeface="Times New Roman" pitchFamily="18" charset="0"/>
                <a:cs typeface="Times New Roman" pitchFamily="18" charset="0"/>
              </a:rPr>
              <a:t>PHÒNG GD &amp; ĐT QUẬN LONG BIÊN</a:t>
            </a:r>
            <a:endParaRPr lang="vi-VN" b="1" dirty="0">
              <a:solidFill>
                <a:prstClr val="black"/>
              </a:solidFill>
              <a:latin typeface="Times New Roman" pitchFamily="18" charset="0"/>
              <a:cs typeface="Times New Roman" pitchFamily="18" charset="0"/>
            </a:endParaRPr>
          </a:p>
        </p:txBody>
      </p:sp>
      <p:sp>
        <p:nvSpPr>
          <p:cNvPr id="17" name="WordArt 6"/>
          <p:cNvSpPr>
            <a:spLocks noChangeArrowheads="1" noChangeShapeType="1" noTextEdit="1"/>
          </p:cNvSpPr>
          <p:nvPr/>
        </p:nvSpPr>
        <p:spPr bwMode="auto">
          <a:xfrm>
            <a:off x="1600204" y="1665512"/>
            <a:ext cx="6575977" cy="3020789"/>
          </a:xfrm>
          <a:prstGeom prst="rect">
            <a:avLst/>
          </a:prstGeom>
        </p:spPr>
        <p:txBody>
          <a:bodyPr spcFirstLastPara="1" wrap="none" lIns="61611" tIns="30846" rIns="61611" bIns="30846" numCol="1" fromWordArt="1">
            <a:prstTxWarp prst="textArchUp">
              <a:avLst>
                <a:gd name="adj" fmla="val 11020719"/>
              </a:avLst>
            </a:prstTxWarp>
          </a:bodyPr>
          <a:lstStyle/>
          <a:p>
            <a:pPr algn="ctr" defTabSz="820905">
              <a:lnSpc>
                <a:spcPct val="150000"/>
              </a:lnSpc>
            </a:pPr>
            <a:r>
              <a:rPr lang="en-US" sz="11988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CÔ GIÁO VÀ CÁC CON </a:t>
            </a:r>
          </a:p>
          <a:p>
            <a:pPr algn="ctr" defTabSz="820905">
              <a:lnSpc>
                <a:spcPct val="150000"/>
              </a:lnSpc>
            </a:pPr>
            <a:r>
              <a:rPr lang="en-US" sz="11988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8" name="圆角矩形 1"/>
          <p:cNvSpPr/>
          <p:nvPr/>
        </p:nvSpPr>
        <p:spPr>
          <a:xfrm>
            <a:off x="3069177" y="2922974"/>
            <a:ext cx="3659658"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15" tIns="41058" rIns="82115" bIns="41058" anchor="ctr"/>
          <a:lstStyle/>
          <a:p>
            <a:pPr algn="ctr" defTabSz="1094682">
              <a:defRPr/>
            </a:pPr>
            <a:r>
              <a:rPr lang="en-US" altLang="zh-CN" sz="3300" b="1" dirty="0">
                <a:solidFill>
                  <a:srgbClr val="FF0000"/>
                </a:solidFill>
                <a:latin typeface="Times New Roman" panose="02020603050405020304" pitchFamily="18" charset="0"/>
                <a:cs typeface="Times New Roman" panose="02020603050405020304" pitchFamily="18" charset="0"/>
              </a:rPr>
              <a:t>TIẾNG VIỆT</a:t>
            </a:r>
            <a:endParaRPr lang="zh-CN" altLang="en-US" sz="33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475942" y="410624"/>
            <a:ext cx="4719990" cy="369332"/>
          </a:xfrm>
          <a:prstGeom prst="rect">
            <a:avLst/>
          </a:prstGeom>
          <a:noFill/>
        </p:spPr>
        <p:txBody>
          <a:bodyPr wrap="square" rtlCol="0">
            <a:spAutoFit/>
          </a:bodyPr>
          <a:lstStyle/>
          <a:p>
            <a:pPr algn="ctr" defTabSz="616916"/>
            <a:r>
              <a:rPr lang="en-US" b="1" dirty="0">
                <a:solidFill>
                  <a:prstClr val="black"/>
                </a:solidFill>
                <a:latin typeface="Times New Roman" pitchFamily="18" charset="0"/>
                <a:cs typeface="Times New Roman" pitchFamily="18" charset="0"/>
              </a:rPr>
              <a:t>TRƯỜNG TIỂU HỌC THƯỢNG THANH</a:t>
            </a:r>
            <a:endParaRPr lang="vi-VN"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34547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3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800" decel="100000"/>
                                        <p:tgtEl>
                                          <p:spTgt spid="14"/>
                                        </p:tgtEl>
                                      </p:cBhvr>
                                    </p:animEffect>
                                    <p:anim calcmode="lin" valueType="num">
                                      <p:cBhvr>
                                        <p:cTn id="33" dur="800" decel="100000" fill="hold"/>
                                        <p:tgtEl>
                                          <p:spTgt spid="14"/>
                                        </p:tgtEl>
                                        <p:attrNameLst>
                                          <p:attrName>style.rotation</p:attrName>
                                        </p:attrNameLst>
                                      </p:cBhvr>
                                      <p:tavLst>
                                        <p:tav tm="0">
                                          <p:val>
                                            <p:fltVal val="-90"/>
                                          </p:val>
                                        </p:tav>
                                        <p:tav tm="100000">
                                          <p:val>
                                            <p:fltVal val="0"/>
                                          </p:val>
                                        </p:tav>
                                      </p:tavLst>
                                    </p:anim>
                                    <p:anim calcmode="lin" valueType="num">
                                      <p:cBhvr>
                                        <p:cTn id="34" dur="800" decel="100000" fill="hold"/>
                                        <p:tgtEl>
                                          <p:spTgt spid="14"/>
                                        </p:tgtEl>
                                        <p:attrNameLst>
                                          <p:attrName>ppt_x</p:attrName>
                                        </p:attrNameLst>
                                      </p:cBhvr>
                                      <p:tavLst>
                                        <p:tav tm="0">
                                          <p:val>
                                            <p:strVal val="#ppt_x+0.4"/>
                                          </p:val>
                                        </p:tav>
                                        <p:tav tm="100000">
                                          <p:val>
                                            <p:strVal val="#ppt_x-0.05"/>
                                          </p:val>
                                        </p:tav>
                                      </p:tavLst>
                                    </p:anim>
                                    <p:anim calcmode="lin" valueType="num">
                                      <p:cBhvr>
                                        <p:cTn id="35" dur="800" decel="100000" fill="hold"/>
                                        <p:tgtEl>
                                          <p:spTgt spid="1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32" presetClass="emph" presetSubtype="0" repeatCount="indefinite" fill="hold" nodeType="afterEffect">
                                  <p:stCondLst>
                                    <p:cond delay="0"/>
                                  </p:stCondLst>
                                  <p:childTnLst>
                                    <p:animRot by="120000">
                                      <p:cBhvr>
                                        <p:cTn id="44" dur="100" fill="hold">
                                          <p:stCondLst>
                                            <p:cond delay="0"/>
                                          </p:stCondLst>
                                        </p:cTn>
                                        <p:tgtEl>
                                          <p:spTgt spid="21"/>
                                        </p:tgtEl>
                                        <p:attrNameLst>
                                          <p:attrName>r</p:attrName>
                                        </p:attrNameLst>
                                      </p:cBhvr>
                                    </p:animRot>
                                    <p:animRot by="-240000">
                                      <p:cBhvr>
                                        <p:cTn id="45" dur="200" fill="hold">
                                          <p:stCondLst>
                                            <p:cond delay="200"/>
                                          </p:stCondLst>
                                        </p:cTn>
                                        <p:tgtEl>
                                          <p:spTgt spid="21"/>
                                        </p:tgtEl>
                                        <p:attrNameLst>
                                          <p:attrName>r</p:attrName>
                                        </p:attrNameLst>
                                      </p:cBhvr>
                                    </p:animRot>
                                    <p:animRot by="240000">
                                      <p:cBhvr>
                                        <p:cTn id="46" dur="200" fill="hold">
                                          <p:stCondLst>
                                            <p:cond delay="400"/>
                                          </p:stCondLst>
                                        </p:cTn>
                                        <p:tgtEl>
                                          <p:spTgt spid="21"/>
                                        </p:tgtEl>
                                        <p:attrNameLst>
                                          <p:attrName>r</p:attrName>
                                        </p:attrNameLst>
                                      </p:cBhvr>
                                    </p:animRot>
                                    <p:animRot by="-240000">
                                      <p:cBhvr>
                                        <p:cTn id="47" dur="200" fill="hold">
                                          <p:stCondLst>
                                            <p:cond delay="600"/>
                                          </p:stCondLst>
                                        </p:cTn>
                                        <p:tgtEl>
                                          <p:spTgt spid="21"/>
                                        </p:tgtEl>
                                        <p:attrNameLst>
                                          <p:attrName>r</p:attrName>
                                        </p:attrNameLst>
                                      </p:cBhvr>
                                    </p:animRot>
                                    <p:animRot by="120000">
                                      <p:cBhvr>
                                        <p:cTn id="48" dur="200" fill="hold">
                                          <p:stCondLst>
                                            <p:cond delay="800"/>
                                          </p:stCondLst>
                                        </p:cTn>
                                        <p:tgtEl>
                                          <p:spTgt spid="21"/>
                                        </p:tgtEl>
                                        <p:attrNameLst>
                                          <p:attrName>r</p:attrName>
                                        </p:attrNameLst>
                                      </p:cBhvr>
                                    </p:animRot>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16" presetClass="entr" presetSubtype="2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Lst>
  </p:timing>
  <p:extLst>
    <p:ext uri="{E180D4A7-C9FB-4DFB-919C-405C955672EB}">
      <p14:showEvtLst xmlns:p14="http://schemas.microsoft.com/office/powerpoint/2010/main">
        <p14:playEvt time="328" objId="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773384"/>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Luỹ tre	:</a:t>
            </a:r>
            <a:endParaRPr lang="en-US" sz="3600">
              <a:latin typeface="Arial" pitchFamily="34" charset="0"/>
              <a:cs typeface="Arial" pitchFamily="34" charset="0"/>
            </a:endParaRPr>
          </a:p>
        </p:txBody>
      </p:sp>
      <p:sp>
        <p:nvSpPr>
          <p:cNvPr id="7" name="Title 1"/>
          <p:cNvSpPr txBox="1">
            <a:spLocks/>
          </p:cNvSpPr>
          <p:nvPr/>
        </p:nvSpPr>
        <p:spPr>
          <a:xfrm>
            <a:off x="2224453" y="76200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tre mọc thành hàng rất dày.</a:t>
            </a:r>
          </a:p>
        </p:txBody>
      </p:sp>
      <p:pic>
        <p:nvPicPr>
          <p:cNvPr id="1026" name="Picture 2" descr="Ngỡ ngàng tre Việt! - Báo Người lao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67374"/>
            <a:ext cx="5003800" cy="3130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òn đâu những lũy tre làng? | Báo Dân tộc và Phát tri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2000583"/>
            <a:ext cx="4256698" cy="279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514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Cao vút	:</a:t>
            </a:r>
            <a:endParaRPr lang="en-US" sz="3600">
              <a:latin typeface="Arial" pitchFamily="34" charset="0"/>
              <a:cs typeface="Arial" pitchFamily="34" charset="0"/>
            </a:endParaRPr>
          </a:p>
        </p:txBody>
      </p:sp>
      <p:sp>
        <p:nvSpPr>
          <p:cNvPr id="7" name="Title 1"/>
          <p:cNvSpPr txBox="1">
            <a:spLocks/>
          </p:cNvSpPr>
          <p:nvPr/>
        </p:nvSpPr>
        <p:spPr>
          <a:xfrm>
            <a:off x="2224453" y="769666"/>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rất cao, vươn lên thẳng không trung.</a:t>
            </a:r>
          </a:p>
        </p:txBody>
      </p:sp>
      <p:pic>
        <p:nvPicPr>
          <p:cNvPr id="2050" name="Picture 2" descr="Lạc bước thung lũng cọ xanh cao vút - DiaOc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3" y="1932368"/>
            <a:ext cx="4356100" cy="28968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ạc bước thung lũng cọ xanh cao vút - DiaOc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68632"/>
            <a:ext cx="4589106" cy="286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332155" y="7429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Cao tốc	:</a:t>
            </a:r>
            <a:endParaRPr lang="en-US" sz="3600">
              <a:latin typeface="Arial" pitchFamily="34" charset="0"/>
              <a:cs typeface="Arial" pitchFamily="34" charset="0"/>
            </a:endParaRPr>
          </a:p>
        </p:txBody>
      </p:sp>
      <p:sp>
        <p:nvSpPr>
          <p:cNvPr id="7" name="Title 1"/>
          <p:cNvSpPr txBox="1">
            <a:spLocks/>
          </p:cNvSpPr>
          <p:nvPr/>
        </p:nvSpPr>
        <p:spPr>
          <a:xfrm>
            <a:off x="2416908" y="74295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có tốc độ cao.</a:t>
            </a:r>
          </a:p>
        </p:txBody>
      </p:sp>
      <p:sp>
        <p:nvSpPr>
          <p:cNvPr id="8" name="Title 1"/>
          <p:cNvSpPr txBox="1">
            <a:spLocks/>
          </p:cNvSpPr>
          <p:nvPr/>
        </p:nvSpPr>
        <p:spPr>
          <a:xfrm>
            <a:off x="332155" y="14478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Mịt mù	:</a:t>
            </a:r>
            <a:endParaRPr lang="en-US" sz="3600">
              <a:latin typeface="Arial" pitchFamily="34" charset="0"/>
              <a:cs typeface="Arial" pitchFamily="34" charset="0"/>
            </a:endParaRPr>
          </a:p>
        </p:txBody>
      </p:sp>
      <p:sp>
        <p:nvSpPr>
          <p:cNvPr id="9" name="Title 1"/>
          <p:cNvSpPr txBox="1">
            <a:spLocks/>
          </p:cNvSpPr>
          <p:nvPr/>
        </p:nvSpPr>
        <p:spPr>
          <a:xfrm>
            <a:off x="2439377" y="1701311"/>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không nhìn thấy gì do khói bụi.</a:t>
            </a:r>
          </a:p>
        </p:txBody>
      </p:sp>
      <p:pic>
        <p:nvPicPr>
          <p:cNvPr id="3074" name="Picture 2" descr="Người dân &quot;nghẹt thở&quot; trước cảnh bụi bay mịt mù, khi đơn vị thi công dùng  máy công suất lớn thổi bụi làm đườ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2333625"/>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0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764" y="209187"/>
            <a:ext cx="8901546" cy="4956026"/>
            <a:chOff x="117764" y="209187"/>
            <a:chExt cx="8901546" cy="4956026"/>
          </a:xfrm>
        </p:grpSpPr>
        <p:sp>
          <p:nvSpPr>
            <p:cNvPr id="20" name="TextBox 19"/>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a:latin typeface="Arial" pitchFamily="34" charset="0"/>
                  <a:ea typeface="Arial-Rounded" pitchFamily="34" charset="0"/>
                  <a:cs typeface="Arial" pitchFamily="34" charset="0"/>
                </a:rPr>
                <a:t>	Bé ước ao được thấy những cánh cò trên cánh đồng quê hương. </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Hoài Nam)</a:t>
              </a:r>
            </a:p>
          </p:txBody>
        </p:sp>
        <p:sp>
          <p:nvSpPr>
            <p:cNvPr id="19" name="TextBox 18"/>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Những cánh cò</a:t>
              </a:r>
            </a:p>
          </p:txBody>
        </p:sp>
      </p:grpSp>
      <p:grpSp>
        <p:nvGrpSpPr>
          <p:cNvPr id="9" name="Group 8"/>
          <p:cNvGrpSpPr/>
          <p:nvPr/>
        </p:nvGrpSpPr>
        <p:grpSpPr>
          <a:xfrm>
            <a:off x="5029200" y="1885950"/>
            <a:ext cx="98712" cy="435617"/>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038600" y="3440226"/>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19200" y="4325652"/>
            <a:ext cx="98712" cy="435617"/>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grpSp>
        <p:nvGrpSpPr>
          <p:cNvPr id="6" name="Group 5"/>
          <p:cNvGrpSpPr/>
          <p:nvPr/>
        </p:nvGrpSpPr>
        <p:grpSpPr>
          <a:xfrm>
            <a:off x="117764" y="209187"/>
            <a:ext cx="8901546" cy="4956026"/>
            <a:chOff x="117764" y="209187"/>
            <a:chExt cx="8901546" cy="4956026"/>
          </a:xfrm>
        </p:grpSpPr>
        <p:sp>
          <p:nvSpPr>
            <p:cNvPr id="7" name="TextBox 6"/>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Những cánh cò</a:t>
              </a:r>
            </a:p>
          </p:txBody>
        </p:sp>
        <p:sp>
          <p:nvSpPr>
            <p:cNvPr id="10" name="TextBox 9"/>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a:latin typeface="Arial" pitchFamily="34" charset="0"/>
                  <a:ea typeface="Arial-Rounded" pitchFamily="34" charset="0"/>
                  <a:cs typeface="Arial" pitchFamily="34" charset="0"/>
                </a:rPr>
                <a:t>	Bé ước ao được thấy những cánh cò trên cánh đồng quê hương. </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Hoài Nam)</a:t>
              </a:r>
            </a:p>
          </p:txBody>
        </p:sp>
      </p:grpSp>
    </p:spTree>
    <p:extLst>
      <p:ext uri="{BB962C8B-B14F-4D97-AF65-F5344CB8AC3E}">
        <p14:creationId xmlns:p14="http://schemas.microsoft.com/office/powerpoint/2010/main" val="42137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200" indent="-457200" algn="just">
              <a:buFontTx/>
              <a:buChar char="-"/>
            </a:pPr>
            <a:r>
              <a:rPr lang="en-US" sz="3200" dirty="0" err="1">
                <a:solidFill>
                  <a:schemeClr val="tx1"/>
                </a:solidFill>
                <a:latin typeface="Arial" pitchFamily="34" charset="0"/>
                <a:cs typeface="Arial" pitchFamily="34" charset="0"/>
              </a:rPr>
              <a:t>Đọc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endParaRPr lang="en-US" sz="3200" dirty="0">
              <a:solidFill>
                <a:schemeClr val="tx1"/>
              </a:solidFill>
              <a:latin typeface="Arial" pitchFamily="34" charset="0"/>
              <a:cs typeface="Arial" pitchFamily="34" charset="0"/>
            </a:endParaRPr>
          </a:p>
          <a:p>
            <a:pPr marL="457200" indent="-457200" algn="just">
              <a:buFontTx/>
              <a:buChar char="-"/>
            </a:pPr>
            <a:r>
              <a:rPr lang="en-US" sz="3200" dirty="0">
                <a:solidFill>
                  <a:schemeClr val="tx1"/>
                </a:solidFill>
                <a:latin typeface="Arial" pitchFamily="34" charset="0"/>
                <a:cs typeface="Arial" pitchFamily="34" charset="0"/>
              </a:rPr>
              <a:t>Hoàn </a:t>
            </a:r>
            <a:r>
              <a:rPr lang="en-US" sz="3200" dirty="0" err="1">
                <a:solidFill>
                  <a:schemeClr val="tx1"/>
                </a:solidFill>
                <a:latin typeface="Arial" pitchFamily="34" charset="0"/>
                <a:cs typeface="Arial" pitchFamily="34" charset="0"/>
              </a:rPr>
              <a:t>thành</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vở</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tập</a:t>
            </a:r>
            <a:r>
              <a:rPr lang="en-US" sz="3200" dirty="0">
                <a:solidFill>
                  <a:schemeClr val="tx1"/>
                </a:solidFill>
                <a:latin typeface="Arial" pitchFamily="34" charset="0"/>
                <a:cs typeface="Arial" pitchFamily="34" charset="0"/>
              </a:rPr>
              <a:t>.</a:t>
            </a:r>
          </a:p>
          <a:p>
            <a:pPr marL="457200" indent="-457200"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4287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hai bức tranh</a:t>
            </a:r>
          </a:p>
        </p:txBody>
      </p:sp>
      <p:sp>
        <p:nvSpPr>
          <p:cNvPr id="6" name="Oval 5"/>
          <p:cNvSpPr/>
          <p:nvPr/>
        </p:nvSpPr>
        <p:spPr>
          <a:xfrm>
            <a:off x="209550" y="14151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0"/>
            <a:ext cx="7962900" cy="830863"/>
          </a:xfrm>
          <a:prstGeom prst="rect">
            <a:avLst/>
          </a:prstGeom>
          <a:noFill/>
        </p:spPr>
        <p:txBody>
          <a:bodyPr wrap="square" lIns="91305" tIns="45654" rIns="91305" bIns="45654" rtlCol="0">
            <a:spAutoFit/>
          </a:bodyPr>
          <a:lstStyle/>
          <a:p>
            <a:pPr marL="457200" indent="-457200" algn="just">
              <a:buAutoNum type="alphaLcPeriod"/>
            </a:pPr>
            <a:r>
              <a:rPr lang="en-US" sz="2400">
                <a:latin typeface="Arial" pitchFamily="34" charset="0"/>
                <a:ea typeface="Arial-Rounded" pitchFamily="34" charset="0"/>
                <a:cs typeface="Arial" pitchFamily="34" charset="0"/>
              </a:rPr>
              <a:t>Em thấy gì trong mỗi tranh?</a:t>
            </a:r>
          </a:p>
          <a:p>
            <a:pPr marL="457200" indent="-457200" algn="just">
              <a:buAutoNum type="alphaLcPeriod"/>
            </a:pPr>
            <a:r>
              <a:rPr lang="en-US" sz="2400">
                <a:latin typeface="Arial" pitchFamily="34" charset="0"/>
                <a:ea typeface="Arial-Rounded" pitchFamily="34" charset="0"/>
                <a:cs typeface="Arial" pitchFamily="34" charset="0"/>
              </a:rPr>
              <a:t>Em thích khung cảnh ở bức tranh nào hơn? Vì sao?</a:t>
            </a:r>
          </a:p>
        </p:txBody>
      </p:sp>
      <p:pic>
        <p:nvPicPr>
          <p:cNvPr id="1028" name="Picture 4" descr="Thành phố Hồ Chí Minh sẽ trở thành đô thị thông minh vào năm 2025 | Xã hộ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4271" y="1533723"/>
            <a:ext cx="4209771" cy="2608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áo Quảng Ninh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1" y="923473"/>
            <a:ext cx="4495396" cy="252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6"/>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17764" y="209187"/>
            <a:ext cx="8901546" cy="4956026"/>
            <a:chOff x="117764" y="209187"/>
            <a:chExt cx="8901546" cy="4956026"/>
          </a:xfrm>
        </p:grpSpPr>
        <p:sp>
          <p:nvSpPr>
            <p:cNvPr id="4" name="TextBox 3"/>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Những cánh cò</a:t>
              </a:r>
            </a:p>
          </p:txBody>
        </p:sp>
        <p:sp>
          <p:nvSpPr>
            <p:cNvPr id="5" name="TextBox 4"/>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a:latin typeface="Arial" pitchFamily="34" charset="0"/>
                  <a:ea typeface="Arial-Rounded" pitchFamily="34" charset="0"/>
                  <a:cs typeface="Arial" pitchFamily="34" charset="0"/>
                </a:rPr>
                <a:t>	Bé ước ao được thấy những cánh cò trên cánh đồng quê hương. </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Hoài Nam)</a:t>
              </a:r>
            </a:p>
          </p:txBody>
        </p:sp>
      </p:grpSp>
      <p:sp>
        <p:nvSpPr>
          <p:cNvPr id="6" name="Oval 5"/>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764" y="209187"/>
            <a:ext cx="8901546" cy="4956026"/>
            <a:chOff x="117764" y="209187"/>
            <a:chExt cx="8901546" cy="4956026"/>
          </a:xfrm>
        </p:grpSpPr>
        <p:sp>
          <p:nvSpPr>
            <p:cNvPr id="14" name="TextBox 13"/>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Những cánh cò</a:t>
              </a:r>
            </a:p>
          </p:txBody>
        </p:sp>
        <p:sp>
          <p:nvSpPr>
            <p:cNvPr id="20" name="TextBox 19"/>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a:latin typeface="Arial" pitchFamily="34" charset="0"/>
                  <a:ea typeface="Arial-Rounded" pitchFamily="34" charset="0"/>
                  <a:cs typeface="Arial" pitchFamily="34" charset="0"/>
                </a:rPr>
                <a:t>	Bé ước ao được thấy những cánh cò trên cánh đồng quê hương. </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Hoài Nam)</a:t>
              </a:r>
            </a:p>
          </p:txBody>
        </p:sp>
      </p:grpSp>
      <p:cxnSp>
        <p:nvCxnSpPr>
          <p:cNvPr id="9" name="Straight Connector 8"/>
          <p:cNvCxnSpPr/>
          <p:nvPr/>
        </p:nvCxnSpPr>
        <p:spPr>
          <a:xfrm flipH="1">
            <a:off x="5455540" y="1921119"/>
            <a:ext cx="871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02788" y="3462704"/>
            <a:ext cx="8814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88288" y="3081704"/>
            <a:ext cx="1004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443239" y="3450981"/>
            <a:ext cx="6786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0605" y="3831981"/>
            <a:ext cx="6786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66033" y="4248150"/>
            <a:ext cx="560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640287" y="4277458"/>
            <a:ext cx="6786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9643" y="4640873"/>
            <a:ext cx="9032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luỹ tre</a:t>
            </a:r>
            <a:br>
              <a:rPr lang="en-US">
                <a:latin typeface="Arial" pitchFamily="34" charset="0"/>
                <a:cs typeface="Arial" pitchFamily="34" charset="0"/>
              </a:rPr>
            </a:br>
            <a:r>
              <a:rPr lang="en-US">
                <a:latin typeface="Arial" pitchFamily="34" charset="0"/>
                <a:cs typeface="Arial" pitchFamily="34" charset="0"/>
              </a:rPr>
              <a:t>cao vút	</a:t>
            </a:r>
            <a:br>
              <a:rPr lang="en-US">
                <a:latin typeface="Arial" pitchFamily="34" charset="0"/>
                <a:cs typeface="Arial" pitchFamily="34" charset="0"/>
              </a:rPr>
            </a:br>
            <a:r>
              <a:rPr lang="en-US">
                <a:latin typeface="Arial" pitchFamily="34" charset="0"/>
                <a:cs typeface="Arial" pitchFamily="34" charset="0"/>
              </a:rPr>
              <a:t>mịt mù</a:t>
            </a:r>
            <a:br>
              <a:rPr lang="en-US">
                <a:latin typeface="Arial" pitchFamily="34" charset="0"/>
                <a:cs typeface="Arial" pitchFamily="34" charset="0"/>
              </a:rPr>
            </a:br>
            <a:r>
              <a:rPr lang="en-US">
                <a:latin typeface="Arial" pitchFamily="34" charset="0"/>
                <a:cs typeface="Arial" pitchFamily="34" charset="0"/>
              </a:rPr>
              <a:t>kiếm ăn</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cxnSp>
        <p:nvCxnSpPr>
          <p:cNvPr id="5" name="Straight Connector 4"/>
          <p:cNvCxnSpPr/>
          <p:nvPr/>
        </p:nvCxnSpPr>
        <p:spPr>
          <a:xfrm flipH="1">
            <a:off x="3980692" y="2283069"/>
            <a:ext cx="3832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540388" y="2952750"/>
            <a:ext cx="384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514475" y="3666393"/>
            <a:ext cx="384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2731" y="43052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764" y="209187"/>
            <a:ext cx="8901546" cy="4956026"/>
            <a:chOff x="117764" y="209187"/>
            <a:chExt cx="8901546" cy="4956026"/>
          </a:xfrm>
        </p:grpSpPr>
        <p:sp>
          <p:nvSpPr>
            <p:cNvPr id="7" name="TextBox 6"/>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Những cánh cò</a:t>
              </a:r>
            </a:p>
          </p:txBody>
        </p:sp>
        <p:sp>
          <p:nvSpPr>
            <p:cNvPr id="12" name="TextBox 11"/>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a:latin typeface="Arial" pitchFamily="34" charset="0"/>
                  <a:ea typeface="Arial-Rounded" pitchFamily="34" charset="0"/>
                  <a:cs typeface="Arial" pitchFamily="34" charset="0"/>
                </a:rPr>
                <a:t>	Ông kể ngày xưa, quê của bé có rất nhiều cò.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Mùa xuân, từng đàn cò trắng duyên dáng bay tới.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Chúng lượn trên bầu trời trong xanh rồi hạ cánh xuống những luỹ tre.</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Hằng ngày, cò đi mò tôm, bắt cá ở các ao, hồ, đầm. </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spcAft>
                  <a:spcPts val="600"/>
                </a:spcAft>
              </a:pPr>
              <a:r>
                <a:rPr lang="en-US" sz="24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Cò chẳng còn nơi kiếm ăn.</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Cò sợ những âm thanh ồn ào.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chúng bay đi.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spcAft>
                  <a:spcPts val="600"/>
                </a:spcAft>
              </a:pPr>
              <a:r>
                <a:rPr lang="en-US" sz="2400">
                  <a:latin typeface="Arial" pitchFamily="34" charset="0"/>
                  <a:ea typeface="Arial-Rounded" pitchFamily="34" charset="0"/>
                  <a:cs typeface="Arial" pitchFamily="34" charset="0"/>
                </a:rPr>
                <a:t>	Bé ước ao được thấy những cánh cò trên cánh đồng quê hương. </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Hoài Nam)</a:t>
              </a:r>
            </a:p>
          </p:txBody>
        </p:sp>
      </p:grpSp>
    </p:spTree>
    <p:extLst>
      <p:ext uri="{BB962C8B-B14F-4D97-AF65-F5344CB8AC3E}">
        <p14:creationId xmlns:p14="http://schemas.microsoft.com/office/powerpoint/2010/main" val="29907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2061982"/>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a:t>
            </a:r>
          </a:p>
        </p:txBody>
      </p:sp>
      <p:cxnSp>
        <p:nvCxnSpPr>
          <p:cNvPr id="5" name="Straight Connector 4"/>
          <p:cNvCxnSpPr/>
          <p:nvPr/>
        </p:nvCxnSpPr>
        <p:spPr>
          <a:xfrm flipH="1">
            <a:off x="3124200" y="184058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477000" y="229204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322840" y="3359917"/>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3429000" y="276454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70" y="670719"/>
            <a:ext cx="527050" cy="152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9" y="2190750"/>
            <a:ext cx="5270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430734"/>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7081" y="2972371"/>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70" y="4045686"/>
            <a:ext cx="527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770" y="4196409"/>
            <a:ext cx="381000" cy="400110"/>
          </a:xfrm>
          <a:prstGeom prst="rect">
            <a:avLst/>
          </a:prstGeom>
          <a:noFill/>
        </p:spPr>
        <p:txBody>
          <a:bodyPr wrap="square" rtlCol="0">
            <a:spAutoFit/>
          </a:bodyPr>
          <a:lstStyle/>
          <a:p>
            <a:pPr algn="ctr"/>
            <a:r>
              <a:rPr lang="en-US" sz="2000" b="1">
                <a:latin typeface="Arial" pitchFamily="34" charset="0"/>
                <a:cs typeface="Arial" pitchFamily="34" charset="0"/>
              </a:rPr>
              <a:t>3</a:t>
            </a:r>
          </a:p>
        </p:txBody>
      </p:sp>
      <p:grpSp>
        <p:nvGrpSpPr>
          <p:cNvPr id="12" name="Group 11"/>
          <p:cNvGrpSpPr/>
          <p:nvPr/>
        </p:nvGrpSpPr>
        <p:grpSpPr>
          <a:xfrm>
            <a:off x="463794" y="209187"/>
            <a:ext cx="8555515" cy="4956026"/>
            <a:chOff x="117764" y="209187"/>
            <a:chExt cx="8901546" cy="4956026"/>
          </a:xfrm>
        </p:grpSpPr>
        <p:sp>
          <p:nvSpPr>
            <p:cNvPr id="16" name="TextBox 15"/>
            <p:cNvSpPr txBox="1"/>
            <p:nvPr/>
          </p:nvSpPr>
          <p:spPr>
            <a:xfrm>
              <a:off x="1524000" y="209187"/>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Những cánh cò</a:t>
              </a:r>
            </a:p>
          </p:txBody>
        </p:sp>
        <p:sp>
          <p:nvSpPr>
            <p:cNvPr id="19" name="TextBox 18"/>
            <p:cNvSpPr txBox="1"/>
            <p:nvPr/>
          </p:nvSpPr>
          <p:spPr>
            <a:xfrm>
              <a:off x="117764" y="779530"/>
              <a:ext cx="8901546" cy="4385683"/>
            </a:xfrm>
            <a:prstGeom prst="rect">
              <a:avLst/>
            </a:prstGeom>
            <a:noFill/>
          </p:spPr>
          <p:txBody>
            <a:bodyPr wrap="square" lIns="91305" tIns="45654" rIns="91305" bIns="45654" rtlCol="0">
              <a:spAutoFit/>
            </a:bodyPr>
            <a:lstStyle/>
            <a:p>
              <a:pPr algn="just">
                <a:spcAft>
                  <a:spcPts val="600"/>
                </a:spcAft>
              </a:pPr>
              <a:r>
                <a:rPr lang="en-US" sz="2400">
                  <a:latin typeface="Arial" pitchFamily="34" charset="0"/>
                  <a:ea typeface="Arial-Rounded" pitchFamily="34" charset="0"/>
                  <a:cs typeface="Arial" pitchFamily="34" charset="0"/>
                </a:rPr>
                <a:t>	Ông kể ngày xưa, quê của bé có rất nhiều cò. Mùa xuân, từng đàn cò trắng duyên dáng bay tới. Chúng lượn trên bầu trời trong xanh rồi hạ cánh xuống những luỹ tre. Hằng ngày, cò đi mò tôm, bắt cá ở các ao, hồ, đầm. </a:t>
              </a:r>
            </a:p>
            <a:p>
              <a:pPr algn="just">
                <a:spcAft>
                  <a:spcPts val="600"/>
                </a:spcAft>
              </a:pPr>
              <a:r>
                <a:rPr lang="en-US" sz="2400">
                  <a:latin typeface="Arial" pitchFamily="34" charset="0"/>
                  <a:ea typeface="Arial-Rounded" pitchFamily="34" charset="0"/>
                  <a:cs typeface="Arial" pitchFamily="34" charset="0"/>
                </a:rPr>
                <a:t>	Bây giờ, ao, hồ, đầm phải nhường chỗ cho những toà nhà cao vút, những con đường cao tốc, những nhà máy toả khói mịt mù. Cò chẳng còn nơi kiếm ăn. Cò sợ những âm thanh ồn ào. Thế là chúng bay đi.</a:t>
              </a:r>
            </a:p>
            <a:p>
              <a:pPr algn="just">
                <a:spcAft>
                  <a:spcPts val="600"/>
                </a:spcAft>
              </a:pPr>
              <a:r>
                <a:rPr lang="en-US" sz="2400">
                  <a:latin typeface="Arial" pitchFamily="34" charset="0"/>
                  <a:ea typeface="Arial-Rounded" pitchFamily="34" charset="0"/>
                  <a:cs typeface="Arial" pitchFamily="34" charset="0"/>
                </a:rPr>
                <a:t>	Bé ước ao được thấy những cánh cò trên cánh đồng quê hương. </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 </a:t>
              </a:r>
              <a:r>
                <a:rPr lang="en-US" sz="2400">
                  <a:latin typeface="Arial" pitchFamily="34" charset="0"/>
                  <a:ea typeface="Arial-Rounded" pitchFamily="34" charset="0"/>
                  <a:cs typeface="Arial" pitchFamily="34" charset="0"/>
                </a:rPr>
                <a:t>Hoài Nam)</a:t>
              </a:r>
            </a:p>
          </p:txBody>
        </p: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1129</Words>
  <Application>Microsoft Office PowerPoint</Application>
  <PresentationFormat>On-screen Show (16:9)</PresentationFormat>
  <Paragraphs>80</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luỹ tre cao vút  mịt mù kiếm ăn</vt:lpstr>
      <vt:lpstr>PowerPoint Presentation</vt:lpstr>
      <vt:lpstr>PowerPoint Presentation</vt:lpstr>
      <vt:lpstr>PowerPoint Presentation</vt:lpstr>
      <vt:lpstr>Giải nghĩa từ khó:</vt:lpstr>
      <vt:lpstr>Giải nghĩa từ khó:</vt:lpstr>
      <vt:lpstr>Giải nghĩa từ khó:</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318</cp:revision>
  <dcterms:created xsi:type="dcterms:W3CDTF">2020-12-08T15:48:47Z</dcterms:created>
  <dcterms:modified xsi:type="dcterms:W3CDTF">2025-05-13T06:04:35Z</dcterms:modified>
</cp:coreProperties>
</file>