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2"/>
  </p:notesMasterIdLst>
  <p:sldIdLst>
    <p:sldId id="314" r:id="rId3"/>
    <p:sldId id="317" r:id="rId4"/>
    <p:sldId id="318" r:id="rId5"/>
    <p:sldId id="293" r:id="rId6"/>
    <p:sldId id="330" r:id="rId7"/>
    <p:sldId id="352" r:id="rId8"/>
    <p:sldId id="331" r:id="rId9"/>
    <p:sldId id="354" r:id="rId10"/>
    <p:sldId id="353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4" r:id="rId20"/>
    <p:sldId id="363" r:id="rId21"/>
  </p:sldIdLst>
  <p:sldSz cx="12192000" cy="6858000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#9Slide07 Altus" pitchFamily="2" charset="0"/>
      <p:regular r:id="rId27"/>
    </p:embeddedFont>
    <p:embeddedFont>
      <p:font typeface="宋体" panose="02010600030101010101" pitchFamily="2" charset="-122"/>
      <p:regular r:id="rId28"/>
    </p:embeddedFont>
    <p:embeddedFont>
      <p:font typeface="SVN-Newton" panose="02040603050506020204" pitchFamily="18" charset="0"/>
      <p:regular r:id="rId29"/>
    </p:embeddedFont>
    <p:embeddedFont>
      <p:font typeface="#9Slide07 HoneyCream" pitchFamily="2" charset="0"/>
      <p:regular r:id="rId30"/>
    </p:embeddedFont>
    <p:embeddedFont>
      <p:font typeface="UTM Cookies" panose="02040603050506020204" pitchFamily="18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1pPr>
    <a:lvl2pPr marL="45720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2pPr>
    <a:lvl3pPr marL="91440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3pPr>
    <a:lvl4pPr marL="137160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4pPr>
    <a:lvl5pPr marL="1828800" indent="0" algn="l" defTabSz="914400" rtl="0" eaLnBrk="1" hangingPunct="1">
      <a:buNone/>
      <a:defRPr sz="1800">
        <a:solidFill>
          <a:schemeClr val="tx1"/>
        </a:solidFill>
        <a:latin typeface="等线 Light" panose="02010600030101010101" charset="-122"/>
        <a:ea typeface="等线 Light" panose="02010600030101010101" charset="-122"/>
      </a:defRPr>
    </a:lvl5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30"/>
    <a:srgbClr val="E76A49"/>
    <a:srgbClr val="8FBBD6"/>
    <a:srgbClr val="EE8663"/>
    <a:srgbClr val="62D8AC"/>
    <a:srgbClr val="044DA3"/>
    <a:srgbClr val="38A4E7"/>
    <a:srgbClr val="14327A"/>
    <a:srgbClr val="2D8F7B"/>
    <a:srgbClr val="44A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2" autoAdjust="0"/>
    <p:restoredTop sz="94660"/>
  </p:normalViewPr>
  <p:slideViewPr>
    <p:cSldViewPr>
      <p:cViewPr varScale="1">
        <p:scale>
          <a:sx n="84" d="100"/>
          <a:sy n="84" d="100"/>
        </p:scale>
        <p:origin x="70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0" d="100"/>
          <a:sy n="10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5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2023/2/23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2023/2/23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2023/2/23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2023/2/23</a:t>
            </a:fld>
            <a:endParaRPr lang="zh-CN" altLang="en-US" sz="120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2023/2/23</a:t>
            </a:fld>
            <a:endParaRPr lang="zh-CN" altLang="en-US" sz="120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algn="l" defTabSz="914400" rtl="0" eaLnBrk="1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>
                <a:solidFill>
                  <a:schemeClr val="tx1"/>
                </a:solidFill>
                <a:latin typeface="等线 Light" panose="02010600030101010101" charset="-122"/>
                <a:ea typeface="Arial" panose="020B0604020202020204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/>
          <a:lstStyle>
            <a:lvl1pPr marL="228600" indent="-228600" algn="l" defTabSz="914400" rtl="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lang="zh-CN" altLang="en-US" sz="2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1pPr>
            <a:lvl2pPr marL="6858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4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2pPr>
            <a:lvl3pPr marL="11430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0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3pPr>
            <a:lvl4pPr marL="16002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4pPr>
            <a:lvl5pPr marL="20574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2023/2/23</a:t>
            </a:fld>
            <a:endParaRPr lang="zh-CN" altLang="en-US" sz="1200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0" name="图片 9" descr="E:\PPT\PPT\红\10月16号绿色卡通风幼儿园疫情防控PPT模板\画板 1.png画板 1"/>
            <p:cNvPicPr>
              <a:picLocks noChangeAspect="1"/>
            </p:cNvPicPr>
            <p:nvPr userDrawn="1"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 userDrawn="1"/>
          </p:nvSpPr>
          <p:spPr>
            <a:xfrm>
              <a:off x="299" y="244"/>
              <a:ext cx="18603" cy="1031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hangingPunct="1">
        <a:lnSpc>
          <a:spcPct val="90000"/>
        </a:lnSpc>
        <a:spcBef>
          <a:spcPct val="0"/>
        </a:spcBef>
        <a:buNone/>
        <a:defRPr sz="4400">
          <a:solidFill>
            <a:schemeClr val="tx1"/>
          </a:solidFill>
          <a:latin typeface="等线 Light" panose="02010600030101010101" charset="-122"/>
          <a:ea typeface="Arial" panose="020B0604020202020204"/>
        </a:defRPr>
      </a:lvl1pPr>
    </p:titleStyle>
    <p:bodyStyle>
      <a:lvl1pPr marL="228600" indent="-228600" algn="l" defTabSz="914400" rtl="0" eaLnBrk="1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6858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11430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6002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20574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bodyStyle>
    <p:otherStyle>
      <a:lvl1pPr marL="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4572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9144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3716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18288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1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pic>
        <p:nvPicPr>
          <p:cNvPr id="24" name="图片 23" descr="包图网_19459189疫情防控医生人物元素 副本"/>
          <p:cNvPicPr>
            <a:picLocks noChangeAspect="1"/>
          </p:cNvPicPr>
          <p:nvPr/>
        </p:nvPicPr>
        <p:blipFill>
          <a:blip r:embed="rId4"/>
          <a:srcRect b="45376"/>
          <a:stretch>
            <a:fillRect/>
          </a:stretch>
        </p:blipFill>
        <p:spPr>
          <a:xfrm>
            <a:off x="9140190" y="3501390"/>
            <a:ext cx="3224530" cy="3356610"/>
          </a:xfrm>
          <a:prstGeom prst="rect">
            <a:avLst/>
          </a:prstGeom>
        </p:spPr>
      </p:pic>
      <p:pic>
        <p:nvPicPr>
          <p:cNvPr id="1026" name="Picture 2" descr="Vai trò của hệ tiêu hóa khỏe mạnh với sự phát triển của trẻ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1125" y1="32000" x2="41500" y2="31333"/>
                        <a14:foregroundMark x1="32375" y1="91111" x2="32375" y2="91111"/>
                        <a14:foregroundMark x1="37375" y1="92000" x2="37375" y2="92000"/>
                        <a14:foregroundMark x1="58375" y1="46889" x2="56750" y2="60000"/>
                        <a14:foregroundMark x1="71750" y1="58222" x2="70875" y2="44000"/>
                        <a14:foregroundMark x1="46000" y1="62667" x2="47625" y2="69556"/>
                        <a14:foregroundMark x1="46375" y1="40222" x2="46375" y2="40222"/>
                        <a14:foregroundMark x1="46250" y1="46222" x2="46250" y2="46222"/>
                        <a14:foregroundMark x1="45375" y1="50222" x2="45375" y2="50222"/>
                        <a14:foregroundMark x1="69750" y1="67333" x2="69750" y2="67333"/>
                        <a14:foregroundMark x1="67750" y1="72444" x2="67750" y2="72444"/>
                        <a14:foregroundMark x1="71750" y1="63333" x2="71750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739" y="3443130"/>
            <a:ext cx="6095889" cy="34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5" y="315059"/>
            <a:ext cx="1813957" cy="1813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287" y="1270173"/>
            <a:ext cx="10803048" cy="5334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27785"/>
            <a:chOff x="3232" y="3531"/>
            <a:chExt cx="17091" cy="209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</a:p>
            <a:p>
              <a:r>
                <a:rPr lang="nl-NL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và nói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endParaRPr lang="zh-CN" altLang="en-US" sz="4000" b="1" dirty="0">
                <a:solidFill>
                  <a:srgbClr val="C00000"/>
                </a:solidFill>
                <a:effectLst>
                  <a:outerShdw dist="38100" dir="4500000" algn="tl">
                    <a:schemeClr val="bg1"/>
                  </a:outerShdw>
                </a:effectLst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60022" y="1534331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b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Những thức ăn, đồ uống </a:t>
            </a:r>
            <a:r>
              <a:rPr 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lợi </a:t>
            </a:r>
            <a:r>
              <a:rPr lang="vi-VN" sz="2800" b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cơ quan tiêu hóa: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Rau xanh, thịt cá, hoa quả, sữa, các loại hạt,…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Nước lọc, nước ép, sinh tố,…</a:t>
            </a:r>
          </a:p>
          <a:p>
            <a:pPr algn="just"/>
            <a:r>
              <a:rPr lang="vi-VN" sz="2800" b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Những thức ăn, đồ uống </a:t>
            </a:r>
            <a:r>
              <a:rPr 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có lợi</a:t>
            </a:r>
            <a:r>
              <a:rPr lang="vi-VN" sz="2800" b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cơ quan tiêu hóa: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Những đồ ăn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mỡ như thịt xiên,…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Những đồ uống có cồn như bia, rượu,… đồ uống có ga như coca,… nước ngọt, bim bim….</a:t>
            </a:r>
          </a:p>
        </p:txBody>
      </p:sp>
      <p:pic>
        <p:nvPicPr>
          <p:cNvPr id="5122" name="Picture 2" descr="10 Worst Foods for Digestive Health - Manhattan Gastroenter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864796"/>
            <a:ext cx="4600575" cy="2561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7 Best Foods to Improve Diges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340768"/>
            <a:ext cx="4600575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1377344" cy="2077085"/>
            <a:chOff x="3232" y="3531"/>
            <a:chExt cx="17091" cy="327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327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4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52342" y="1679194"/>
            <a:ext cx="65782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uan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sát hình 3 đến 8 trang 79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SGK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chỉ và trả lời câu hỏi: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674" y="1402537"/>
            <a:ext cx="4654950" cy="51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1407234" cy="2077085"/>
            <a:chOff x="3232" y="3531"/>
            <a:chExt cx="17091" cy="327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327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9376" y="1772816"/>
            <a:ext cx="65782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Tranh 3:</a:t>
            </a:r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 Úp lồng bàn vào thức ăn sau khi nấu xong mà chưa ăn </a:t>
            </a:r>
            <a:r>
              <a:rPr lang="nl-NL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ngay.</a:t>
            </a:r>
          </a:p>
          <a:p>
            <a:pPr algn="just"/>
            <a:r>
              <a:rPr lang="nl-NL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nl-NL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làm </a:t>
            </a:r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để tránh ruồi bọ đậu gây nhiễm vi khuẩn</a:t>
            </a:r>
            <a:r>
              <a:rPr lang="nl-NL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2013638"/>
            <a:ext cx="4422378" cy="3347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2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1377344" cy="2077085"/>
            <a:chOff x="3232" y="3531"/>
            <a:chExt cx="17091" cy="327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327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49135" y="1659048"/>
            <a:ext cx="705678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Tranh </a:t>
            </a:r>
            <a:r>
              <a:rPr lang="nl-NL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4:</a:t>
            </a:r>
            <a:r>
              <a:rPr lang="nl-NL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10 giờ tối còn ăn gà rán rồi mới đi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nl-NL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nl-NL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, vì thức ăn đó chứa nhiều dầu mỡ lâu tiêu, khiến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dạ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dày- cơ quan tiêu hóa phải hoạt động nhiều không được nghỉ ngơi, mình sẽ khó ngủ và có hại cho sức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khỏe.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994" y="1988840"/>
            <a:ext cx="4268461" cy="34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1521360" cy="2077085"/>
            <a:chOff x="3232" y="3531"/>
            <a:chExt cx="17091" cy="327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327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4577" y="1653636"/>
            <a:ext cx="73047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Tranh </a:t>
            </a:r>
            <a:r>
              <a:rPr lang="nl-NL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5: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hứa với bạn đợi ăn xong mới đi đá bóng vì ăn no chạy sẽ ảnh hưởng đến sức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khỏe.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374" y="1412776"/>
            <a:ext cx="3998570" cy="26290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1824" y="4186842"/>
            <a:ext cx="73448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Tranh 6: </a:t>
            </a:r>
            <a:r>
              <a:rPr lang="nl-NL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nl-NL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ăn nhanh để đi xem ti vi , vì không nhai kỹ sẽ có hại cho tiêu hóa không tiết được nhiều </a:t>
            </a: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bọt, dịch vị không tốt cho việc tiêu hóa thức </a:t>
            </a: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ăn.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645024"/>
            <a:ext cx="3816424" cy="28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1449352" cy="2077085"/>
            <a:chOff x="3232" y="3531"/>
            <a:chExt cx="17091" cy="327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327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4577" y="1653636"/>
            <a:ext cx="73047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Tranh 7</a:t>
            </a:r>
            <a:r>
              <a:rPr lang="nl-NL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rửa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tay ngay sau khi đi vệ sinh sẽ tránh được nhiễm vi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khuẩn có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hại cho sức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khỏe.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1824" y="4186842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Tranh 8: </a:t>
            </a:r>
            <a:r>
              <a:rPr lang="nl-NL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nl-NL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uống nước mía ở vệ </a:t>
            </a: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đường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khi có ruồi bay đến đậu mà không có biện pháp loại bỏ hay ngăn chặn ruồi như vậy sẽ dễ bị nhiễm khuẩn từ ruồi bọ vào đồ uống </a:t>
            </a: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ảnh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hưởng đến sức khỏe.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1412776"/>
            <a:ext cx="3529594" cy="2696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3697588"/>
            <a:ext cx="3560554" cy="27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237" y="969051"/>
            <a:ext cx="8559526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47987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586" y="1554580"/>
            <a:ext cx="12290601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9" y="1445512"/>
            <a:ext cx="8256121" cy="38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0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24043" y="260648"/>
            <a:ext cx="10639425" cy="5987921"/>
          </a:xfrm>
          <a:prstGeom prst="rect">
            <a:avLst/>
          </a:prstGeom>
          <a:solidFill>
            <a:schemeClr val="bg1"/>
          </a:solidFill>
          <a:ln w="304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404264" y="847090"/>
            <a:ext cx="9442127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nl-N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Năng </a:t>
            </a: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lực đặc thù: </a:t>
            </a:r>
            <a:endParaRPr lang="nl-NL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nl-N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Trình 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bày được một số việc cần làm hoặc cần tránh để giữ gìn bảo vệ các cơ quan tiêu hóa</a:t>
            </a:r>
            <a:r>
              <a:rPr lang="nl-N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 cơ quan tiêu hóa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3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chăm sóc sức khỏe của bản thân và những người trong gia đình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r="21530" b="44480"/>
          <a:stretch>
            <a:fillRect/>
          </a:stretch>
        </p:blipFill>
        <p:spPr>
          <a:xfrm>
            <a:off x="-240704" y="3501008"/>
            <a:ext cx="2247238" cy="3402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98" y="-248399"/>
            <a:ext cx="4383404" cy="1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595" y="1140503"/>
            <a:ext cx="8559526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t1s.com - CHIẾC BỤNG ĐÓI  Tiên Cookie ft Thanh Ngân Official Lyric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5840" y="1388888"/>
            <a:ext cx="5152390" cy="3192145"/>
            <a:chOff x="9631" y="3702"/>
            <a:chExt cx="8114" cy="5027"/>
          </a:xfrm>
        </p:grpSpPr>
        <p:sp>
          <p:nvSpPr>
            <p:cNvPr id="15" name="矩形 13"/>
            <p:cNvSpPr/>
            <p:nvPr>
              <p:custDataLst>
                <p:tags r:id="rId1"/>
              </p:custDataLst>
            </p:nvPr>
          </p:nvSpPr>
          <p:spPr>
            <a:xfrm>
              <a:off x="9631" y="3702"/>
              <a:ext cx="8114" cy="5027"/>
            </a:xfrm>
            <a:prstGeom prst="rect">
              <a:avLst/>
            </a:prstGeom>
            <a:solidFill>
              <a:srgbClr val="8FBBD6"/>
            </a:solidFill>
            <a:ln w="12700" cap="flat" cmpd="sng" algn="ctr">
              <a:solidFill>
                <a:srgbClr val="2D8F7B"/>
              </a:solidFill>
              <a:prstDash val="dash"/>
              <a:miter lim="800000"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uLnTx/>
                <a:uFillTx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268" y="3875"/>
              <a:ext cx="7016" cy="42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fontAlgn="auto"/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Đã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bao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giờ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em</a:t>
              </a:r>
              <a:r>
                <a:rPr lang="en-US" sz="44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bị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đau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bụng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chưa</a:t>
              </a:r>
              <a:r>
                <a:rPr lang="vi-VN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?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Tại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sao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lại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bị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đau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bụng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?</a:t>
              </a:r>
              <a:endParaRPr lang="zh-CN" altLang="en-US" sz="40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  <a:ea typeface="思源黑体 CN Light" panose="020B0300000000000000" charset="-122"/>
                <a:cs typeface="OPPOSans M" panose="00020600040101010101" pitchFamily="18" charset="-122"/>
                <a:sym typeface="思源黑体 CN Light" panose="020B0300000000000000" charset="-122"/>
              </a:endParaRPr>
            </a:p>
          </p:txBody>
        </p:sp>
      </p:grpSp>
      <p:pic>
        <p:nvPicPr>
          <p:cNvPr id="2050" name="Picture 2" descr="Premium Vector | Little boy having stomach ache child pressing his hand to  his abdomen vector illu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41350" y1="26850" x2="58850" y2="60500"/>
                        <a14:foregroundMark x1="67450" y1="89300" x2="67450" y2="89300"/>
                        <a14:foregroundMark x1="66950" y1="84700" x2="66150" y2="90900"/>
                        <a14:foregroundMark x1="64800" y1="84700" x2="63700" y2="91700"/>
                        <a14:foregroundMark x1="57250" y1="85000" x2="57000" y2="91700"/>
                        <a14:foregroundMark x1="55100" y1="83650" x2="55350" y2="8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9382" y="2852936"/>
            <a:ext cx="3266146" cy="326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2144" y="850279"/>
            <a:ext cx="4104456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UTM Cookies" panose="02040603050506020204" pitchFamily="18" charset="0"/>
                <a:ea typeface="Cambria" panose="02040503050406030204" pitchFamily="18" charset="0"/>
              </a:rPr>
              <a:t>mình</a:t>
            </a:r>
            <a:endParaRPr lang="en-US" sz="3200" dirty="0">
              <a:solidFill>
                <a:srgbClr val="C00000"/>
              </a:solidFill>
              <a:latin typeface="UTM Cookies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" b="2222"/>
          <a:stretch/>
        </p:blipFill>
        <p:spPr>
          <a:xfrm>
            <a:off x="6639990" y="2648766"/>
            <a:ext cx="5146412" cy="3168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913" y="969051"/>
            <a:ext cx="8474174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27785"/>
            <a:chOff x="3232" y="3531"/>
            <a:chExt cx="17091" cy="209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</a:p>
            <a:p>
              <a:r>
                <a:rPr lang="nl-NL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nói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endParaRPr lang="zh-CN" altLang="en-US" sz="4000" b="1" dirty="0">
                <a:solidFill>
                  <a:srgbClr val="C00000"/>
                </a:solidFill>
                <a:effectLst>
                  <a:outerShdw dist="38100" dir="4500000" algn="tl">
                    <a:schemeClr val="bg1"/>
                  </a:outerShdw>
                </a:effectLst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58576" y="1617069"/>
            <a:ext cx="5881440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uan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sát 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78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trong SGK chỉ và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i="1" dirty="0">
              <a:solidFill>
                <a:srgbClr val="E76A4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800" i="1" dirty="0">
              <a:solidFill>
                <a:srgbClr val="E76A49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2132856"/>
            <a:ext cx="5639289" cy="308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27785"/>
            <a:chOff x="3232" y="3531"/>
            <a:chExt cx="17091" cy="209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</a:p>
            <a:p>
              <a:r>
                <a:rPr lang="nl-NL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và nói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endParaRPr lang="zh-CN" altLang="en-US" sz="4000" b="1" dirty="0">
                <a:solidFill>
                  <a:srgbClr val="C00000"/>
                </a:solidFill>
                <a:effectLst>
                  <a:outerShdw dist="38100" dir="4500000" algn="tl">
                    <a:schemeClr val="bg1"/>
                  </a:outerShdw>
                </a:effectLst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35280" y="1772816"/>
            <a:ext cx="60960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đun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Vì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ăn nhiều rau xanh và hoa quả để bổ xung chất xơ, ăn thịt cá để bổ sung đạm, uống đủ nước để cơ thể cấp đủ nước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7 Healthy Foods to Improve Digestion - Healthify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060848"/>
            <a:ext cx="4988496" cy="33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16840"/>
            <a:ext cx="10852785" cy="1327785"/>
            <a:chOff x="3232" y="3531"/>
            <a:chExt cx="17091" cy="2091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</a:p>
            <a:p>
              <a:r>
                <a:rPr lang="nl-NL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và nói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endParaRPr lang="zh-CN" altLang="en-US" sz="4000" b="1" dirty="0">
                <a:solidFill>
                  <a:srgbClr val="C00000"/>
                </a:solidFill>
                <a:effectLst>
                  <a:outerShdw dist="38100" dir="4500000" algn="tl">
                    <a:schemeClr val="bg1"/>
                  </a:outerShdw>
                </a:effectLst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59911" y="1490246"/>
            <a:ext cx="6096000" cy="48197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 smtClean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vi-VN" sz="3200" b="1" i="1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cồn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Vì các thức ăn, đồ uống trên có thể gây béo phì, thừa cân, có chất kích thích,… gây ảnh hưởng xấu đến cơ thể.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The 9 Worst Foods for Your Stomach, According to Doctors — Eat This Not T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844824"/>
            <a:ext cx="5129664" cy="375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9.10.14"/>
  <p:tag name="AS_TITLE" val="Aspose.Slides for .NET 2.0"/>
  <p:tag name="AS_VERSION" val="19.10"/>
  <p:tag name="COMMONDATA" val="eyJoZGlkIjoiNTM2NjQwMTVmNDUxODBmMDc5ODRiMDk0MjUwMjIxZjIifQ=="/>
  <p:tag name="KSO_WPP_MARK_KEY" val="97deba2e-a66f-4a08-8f60-f9ea110c193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911</Words>
  <Application>Microsoft Office PowerPoint</Application>
  <PresentationFormat>Widescreen</PresentationFormat>
  <Paragraphs>56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思源黑体 CN Bold</vt:lpstr>
      <vt:lpstr>Arial</vt:lpstr>
      <vt:lpstr>Cambria</vt:lpstr>
      <vt:lpstr>思源黑体 CN Light</vt:lpstr>
      <vt:lpstr>思源黑体 CN Heavy</vt:lpstr>
      <vt:lpstr>等线 Light</vt:lpstr>
      <vt:lpstr>OPPOSans M</vt:lpstr>
      <vt:lpstr>#9Slide07 Altus</vt:lpstr>
      <vt:lpstr>宋体</vt:lpstr>
      <vt:lpstr>SVN-Newton</vt:lpstr>
      <vt:lpstr>#9Slide07 HoneyCream</vt:lpstr>
      <vt:lpstr>Times New Roman</vt:lpstr>
      <vt:lpstr>Wingdings</vt:lpstr>
      <vt:lpstr>UTM Cookies</vt:lpstr>
      <vt:lpstr>Calibri</vt:lpstr>
      <vt:lpstr>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Nguyễn Thị Hồng Linh</cp:lastModifiedBy>
  <cp:revision>67</cp:revision>
  <dcterms:created xsi:type="dcterms:W3CDTF">2022-03-31T06:54:00Z</dcterms:created>
  <dcterms:modified xsi:type="dcterms:W3CDTF">2023-02-23T06:57:47Z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D654D73D58694DC990DA6991FDDFF5E7</vt:lpwstr>
  </property>
  <property fmtid="{D5CDD505-2E9C-101B-9397-08002B2CF9AE}" pid="3" name="KSOProductBuildVer">
    <vt:lpwstr>2052-11.1.0.12763</vt:lpwstr>
  </property>
</Properties>
</file>