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01" r:id="rId2"/>
    <p:sldId id="294" r:id="rId3"/>
    <p:sldId id="297" r:id="rId4"/>
    <p:sldId id="256" r:id="rId5"/>
    <p:sldId id="295" r:id="rId6"/>
    <p:sldId id="262" r:id="rId7"/>
    <p:sldId id="268" r:id="rId8"/>
    <p:sldId id="288" r:id="rId9"/>
    <p:sldId id="296" r:id="rId10"/>
    <p:sldId id="271" r:id="rId11"/>
    <p:sldId id="289" r:id="rId12"/>
    <p:sldId id="305" r:id="rId13"/>
    <p:sldId id="290" r:id="rId14"/>
    <p:sldId id="300" r:id="rId15"/>
    <p:sldId id="292" r:id="rId16"/>
    <p:sldId id="2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5EA4"/>
    <a:srgbClr val="FFFF99"/>
    <a:srgbClr val="D3F4F8"/>
    <a:srgbClr val="005696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61" d="100"/>
          <a:sy n="61" d="100"/>
        </p:scale>
        <p:origin x="68" y="1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16751-98F2-4241-A349-EF907F8C4D0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7A300-CDD2-4CC6-8459-15AE9611F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7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7005-9DF1-4E0F-BD9B-73F2E6C1A7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267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8531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8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video" Target="../media/media1.mp4"/><Relationship Id="rId7" Type="http://schemas.openxmlformats.org/officeDocument/2006/relationships/image" Target="../media/image23.JP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25.JP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8.jpeg"/><Relationship Id="rId5" Type="http://schemas.microsoft.com/office/2007/relationships/hdphoto" Target="../media/hdphoto3.wdp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" b="432"/>
          <a:stretch/>
        </p:blipFill>
        <p:spPr>
          <a:xfrm>
            <a:off x="-218016" y="1"/>
            <a:ext cx="12429067" cy="699135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" r="67100" b="7985"/>
          <a:stretch/>
        </p:blipFill>
        <p:spPr>
          <a:xfrm>
            <a:off x="8815637" y="1944523"/>
            <a:ext cx="4648435" cy="491347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" r="67100" b="7985"/>
          <a:stretch/>
        </p:blipFill>
        <p:spPr>
          <a:xfrm>
            <a:off x="-1181263" y="2077875"/>
            <a:ext cx="4648435" cy="491347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"/>
            <a:ext cx="11597380" cy="685799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7" t="1035" r="23519" b="74871"/>
          <a:stretch/>
        </p:blipFill>
        <p:spPr>
          <a:xfrm rot="5400000">
            <a:off x="9870490" y="198091"/>
            <a:ext cx="1844396" cy="1418363"/>
          </a:xfrm>
          <a:prstGeom prst="rect">
            <a:avLst/>
          </a:prstGeom>
        </p:spPr>
      </p:pic>
      <p:sp>
        <p:nvSpPr>
          <p:cNvPr id="15" name="文本框 5">
            <a:extLst>
              <a:ext uri="{FF2B5EF4-FFF2-40B4-BE49-F238E27FC236}">
                <a16:creationId xmlns:a16="http://schemas.microsoft.com/office/drawing/2014/main" id="{509F2CD9-C2C8-4995-98A4-C36EC723BAFB}"/>
              </a:ext>
            </a:extLst>
          </p:cNvPr>
          <p:cNvSpPr txBox="1"/>
          <p:nvPr/>
        </p:nvSpPr>
        <p:spPr>
          <a:xfrm>
            <a:off x="804927" y="1631804"/>
            <a:ext cx="10937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67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CỘNG, PHÉP TRỪ (không nhớ) TRONG PHẠM VI 100</a:t>
            </a:r>
          </a:p>
        </p:txBody>
      </p:sp>
      <p:pic>
        <p:nvPicPr>
          <p:cNvPr id="1026" name="Picture 2" descr="Mặt trăng Clip nghệ thuật - Trong suốt mặt Trăng PNG Chúa png tải về - Miễn  phí trong suốt điểm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89">
                        <a14:foregroundMark x1="40889" y1="25645" x2="41667" y2="28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0767">
            <a:off x="-657950" y="-50099"/>
            <a:ext cx="4004456" cy="275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7" t="1035" r="23519" b="74871"/>
          <a:stretch/>
        </p:blipFill>
        <p:spPr>
          <a:xfrm rot="16200000">
            <a:off x="290631" y="5291607"/>
            <a:ext cx="1844396" cy="1418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636" y="4162518"/>
            <a:ext cx="5702831" cy="2847138"/>
          </a:xfrm>
          <a:prstGeom prst="rect">
            <a:avLst/>
          </a:prstGeom>
        </p:spPr>
      </p:pic>
      <p:sp>
        <p:nvSpPr>
          <p:cNvPr id="31" name="文本框 7"/>
          <p:cNvSpPr txBox="1"/>
          <p:nvPr/>
        </p:nvSpPr>
        <p:spPr>
          <a:xfrm>
            <a:off x="939817" y="2884327"/>
            <a:ext cx="10353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PHÉP CỘNG SỐ CÓ HAI CHỮ SỐ </a:t>
            </a:r>
          </a:p>
          <a:p>
            <a:pPr algn="ctr"/>
            <a:r>
              <a:rPr lang="en-US" sz="4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VỚI SỐ CÓ MỘT CHỮ SỐ – tiết 1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B16940-A3AF-42B5-8C33-A18AAEF94F49}"/>
              </a:ext>
            </a:extLst>
          </p:cNvPr>
          <p:cNvSpPr txBox="1"/>
          <p:nvPr/>
        </p:nvSpPr>
        <p:spPr>
          <a:xfrm>
            <a:off x="-1790702" y="6380947"/>
            <a:ext cx="12763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500" dirty="0">
                <a:solidFill>
                  <a:srgbClr val="FF0066"/>
                </a:solidFill>
                <a:latin typeface="#9Slide07 SVNTransformer" pitchFamily="2" charset="0"/>
              </a:rPr>
              <a:t>KTUTS</a:t>
            </a:r>
          </a:p>
        </p:txBody>
      </p:sp>
      <p:sp>
        <p:nvSpPr>
          <p:cNvPr id="14" name="文本框 7"/>
          <p:cNvSpPr txBox="1"/>
          <p:nvPr/>
        </p:nvSpPr>
        <p:spPr>
          <a:xfrm>
            <a:off x="939817" y="4845217"/>
            <a:ext cx="5204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SGK/Trang 44 - 45</a:t>
            </a:r>
          </a:p>
        </p:txBody>
      </p:sp>
      <p:sp>
        <p:nvSpPr>
          <p:cNvPr id="18" name="Title 6"/>
          <p:cNvSpPr txBox="1">
            <a:spLocks/>
          </p:cNvSpPr>
          <p:nvPr/>
        </p:nvSpPr>
        <p:spPr>
          <a:xfrm rot="20944908">
            <a:off x="374876" y="1257053"/>
            <a:ext cx="5000125" cy="681404"/>
          </a:xfrm>
          <a:prstGeom prst="rect">
            <a:avLst/>
          </a:prstGeom>
        </p:spPr>
        <p:txBody>
          <a:bodyPr spcFirstLastPara="1" vert="horz" lIns="91440" tIns="45720" rIns="91440" bIns="45720" numCol="1" rtlCol="0" anchor="b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Arial" pitchFamily="34" charset="0"/>
                <a:cs typeface="Arial" pitchFamily="34" charset="0"/>
              </a:rPr>
              <a:t>Chủ đề 8</a:t>
            </a:r>
            <a:endParaRPr lang="en-US" sz="4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32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6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1" grpId="0"/>
      <p:bldP spid="31" grpId="1"/>
      <p:bldP spid="14" grpId="0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692"/>
            <a:ext cx="11500651" cy="3243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7401" y="3119856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62846" y="3104758"/>
            <a:ext cx="506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61001" y="3111543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2700" y="3111543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5740" y="3104758"/>
            <a:ext cx="548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84898" y="3119469"/>
            <a:ext cx="506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7A415D-A830-4A81-A841-ACF69482E1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367" y="-176464"/>
            <a:ext cx="3502036" cy="13839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8" grpId="0"/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48975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708137" y="1248145"/>
            <a:ext cx="38464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C7A415D-A830-4A81-A841-ACF69482E1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367" y="-176464"/>
            <a:ext cx="3502036" cy="13839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127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  <p:extLst>
    <p:ext uri="{E180D4A7-C9FB-4DFB-919C-405C955672EB}">
      <p14:showEvtLst xmlns:p14="http://schemas.microsoft.com/office/powerpoint/2010/main">
        <p14:playEvt time="686" objId="35"/>
        <p14:playEvt time="88405" objId="3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4" b="9941"/>
          <a:stretch/>
        </p:blipFill>
        <p:spPr>
          <a:xfrm>
            <a:off x="-1" y="64168"/>
            <a:ext cx="11389895" cy="68539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382254" y="64168"/>
            <a:ext cx="245444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i="1" dirty="0">
              <a:solidFill>
                <a:srgbClr val="FF0000"/>
              </a:solidFill>
            </a:endParaRPr>
          </a:p>
          <a:p>
            <a:endParaRPr lang="en-US" sz="2800" b="1" i="1" dirty="0">
              <a:solidFill>
                <a:srgbClr val="FF0000"/>
              </a:solidFill>
            </a:endParaRPr>
          </a:p>
          <a:p>
            <a:r>
              <a:rPr lang="en-US" sz="3600" b="1" i="1">
                <a:solidFill>
                  <a:srgbClr val="FF0000"/>
                </a:solidFill>
              </a:rPr>
              <a:t>	5 </a:t>
            </a:r>
            <a:r>
              <a:rPr lang="en-US" sz="3600" b="1" i="1" dirty="0">
                <a:solidFill>
                  <a:srgbClr val="FF0000"/>
                </a:solidFill>
              </a:rPr>
              <a:t>ô</a:t>
            </a:r>
          </a:p>
          <a:p>
            <a:endParaRPr lang="en-US" sz="2800" b="1" i="1" dirty="0">
              <a:solidFill>
                <a:srgbClr val="FF0000"/>
              </a:solidFill>
            </a:endParaRPr>
          </a:p>
          <a:p>
            <a:r>
              <a:rPr lang="en-US" sz="3200" b="1" i="1" dirty="0">
                <a:solidFill>
                  <a:srgbClr val="FF0000"/>
                </a:solidFill>
              </a:rPr>
              <a:t>2 ô</a:t>
            </a:r>
          </a:p>
          <a:p>
            <a:endParaRPr lang="en-US" sz="2800" b="1" i="1" dirty="0">
              <a:solidFill>
                <a:srgbClr val="FF0000"/>
              </a:solidFill>
            </a:endParaRPr>
          </a:p>
          <a:p>
            <a:r>
              <a:rPr lang="en-US" sz="2800" b="1" i="1">
                <a:solidFill>
                  <a:srgbClr val="FF0000"/>
                </a:solidFill>
              </a:rPr>
              <a:t>         3 </a:t>
            </a:r>
            <a:r>
              <a:rPr lang="en-US" sz="2800" b="1" i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82254" y="3788445"/>
            <a:ext cx="97054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3600" b="1" i="1" dirty="0">
                <a:solidFill>
                  <a:srgbClr val="FF0000"/>
                </a:solidFill>
              </a:rPr>
              <a:t>2 ô</a:t>
            </a:r>
          </a:p>
          <a:p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8990" y="425118"/>
            <a:ext cx="9416716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0"/>
              </a:rPr>
              <a:t>   1ô  </a:t>
            </a:r>
            <a:r>
              <a:rPr lang="en-US" sz="3200" b="1">
                <a:latin typeface="HP001 4 hàng" panose="020B0603050302020204" pitchFamily="34" charset="0"/>
              </a:rPr>
              <a:t>Thứ Sáu ngày 8 tháng 3 năm 2024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23875" y="3782369"/>
            <a:ext cx="97054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3600" b="1" i="1" dirty="0">
                <a:solidFill>
                  <a:srgbClr val="FF0000"/>
                </a:solidFill>
              </a:rPr>
              <a:t>2 ô</a:t>
            </a:r>
          </a:p>
          <a:p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93833" y="3782369"/>
            <a:ext cx="97054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3600" b="1" i="1" dirty="0">
                <a:solidFill>
                  <a:srgbClr val="FF0000"/>
                </a:solidFill>
              </a:rPr>
              <a:t>2 ô</a:t>
            </a:r>
          </a:p>
          <a:p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38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5236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>
            <a:off x="4820654" y="2903620"/>
            <a:ext cx="3312696" cy="3060938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4572003" y="1700463"/>
            <a:ext cx="3360818" cy="2566738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323496" y="4523124"/>
            <a:ext cx="2456924" cy="1441432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48063" y="162827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8063" y="331269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8063" y="452312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98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8063" y="616953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4709" y="29307"/>
            <a:ext cx="700571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Tính rồi tìm thức ăn cho mỗi con vật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081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hình nền &amp;quot;Hoạt hình siêu dễ thương 2&amp;quot; chất lượng cao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2746415" y="591650"/>
            <a:ext cx="82825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  <a:latin typeface="HP001 Kieu 2 5H" panose="020B0603050302020204" pitchFamily="34" charset="0"/>
              </a:rPr>
              <a:t>Thứ</a:t>
            </a:r>
            <a:r>
              <a:rPr lang="en-US" altLang="en-US" b="1" dirty="0">
                <a:solidFill>
                  <a:srgbClr val="0000CC"/>
                </a:solidFill>
                <a:latin typeface="HP001 Kieu 2 5H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HP001 Kieu 2 5H" panose="020B0603050302020204" pitchFamily="34" charset="0"/>
              </a:rPr>
              <a:t>sáu</a:t>
            </a:r>
            <a:r>
              <a:rPr lang="en-US" altLang="en-US" b="1" dirty="0">
                <a:solidFill>
                  <a:srgbClr val="0000CC"/>
                </a:solidFill>
                <a:latin typeface="HP001 Kieu 2 5H" panose="020B0603050302020204" pitchFamily="34" charset="0"/>
              </a:rPr>
              <a:t>, </a:t>
            </a:r>
            <a:r>
              <a:rPr lang="en-US" altLang="en-US" b="1" dirty="0" err="1">
                <a:solidFill>
                  <a:srgbClr val="0000CC"/>
                </a:solidFill>
                <a:latin typeface="HP001 Kieu 2 5H" panose="020B0603050302020204" pitchFamily="34" charset="0"/>
              </a:rPr>
              <a:t>ngày</a:t>
            </a:r>
            <a:r>
              <a:rPr lang="en-US" altLang="en-US" b="1" dirty="0">
                <a:solidFill>
                  <a:srgbClr val="0000CC"/>
                </a:solidFill>
                <a:latin typeface="HP001 Kieu 2 5H" panose="020B0603050302020204" pitchFamily="34" charset="0"/>
              </a:rPr>
              <a:t> 11 </a:t>
            </a:r>
            <a:r>
              <a:rPr lang="en-US" altLang="en-US" b="1" dirty="0" err="1">
                <a:solidFill>
                  <a:srgbClr val="0000CC"/>
                </a:solidFill>
                <a:latin typeface="HP001 Kieu 2 5H" panose="020B0603050302020204" pitchFamily="34" charset="0"/>
              </a:rPr>
              <a:t>tháng</a:t>
            </a:r>
            <a:r>
              <a:rPr lang="en-US" altLang="en-US" b="1" dirty="0">
                <a:solidFill>
                  <a:srgbClr val="0000CC"/>
                </a:solidFill>
                <a:latin typeface="HP001 Kieu 2 5H" panose="020B0603050302020204" pitchFamily="34" charset="0"/>
              </a:rPr>
              <a:t> 3 </a:t>
            </a:r>
            <a:r>
              <a:rPr lang="en-US" altLang="en-US" b="1" dirty="0" err="1">
                <a:solidFill>
                  <a:srgbClr val="0000CC"/>
                </a:solidFill>
                <a:latin typeface="HP001 Kieu 2 5H" panose="020B0603050302020204" pitchFamily="34" charset="0"/>
              </a:rPr>
              <a:t>năm</a:t>
            </a:r>
            <a:r>
              <a:rPr lang="en-US" altLang="en-US" b="1" dirty="0">
                <a:solidFill>
                  <a:srgbClr val="0000CC"/>
                </a:solidFill>
                <a:latin typeface="HP001 Kieu 2 5H" panose="020B0603050302020204" pitchFamily="34" charset="0"/>
              </a:rPr>
              <a:t>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2AB90-96E1-4776-BC52-1E65B309B418}"/>
              </a:ext>
            </a:extLst>
          </p:cNvPr>
          <p:cNvSpPr txBox="1"/>
          <p:nvPr/>
        </p:nvSpPr>
        <p:spPr>
          <a:xfrm>
            <a:off x="1429293" y="1706519"/>
            <a:ext cx="1075468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0723" indent="-160723">
              <a:buFontTx/>
              <a:buChar char="-"/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thành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11/3</a:t>
            </a:r>
          </a:p>
          <a:p>
            <a:pPr marL="160723" indent="-160723">
              <a:buFontTx/>
              <a:buChar char="-"/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5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22 - 23) </a:t>
            </a: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=&gt; Quay video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Tx/>
              <a:buChar char="-"/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tậpToán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45, 46)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(NỘP QUA AZOTA)</a:t>
            </a:r>
          </a:p>
          <a:p>
            <a:pPr marL="342900" indent="-342900">
              <a:buFontTx/>
              <a:buChar char="-"/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(SGK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45)</a:t>
            </a: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44, 45).</a:t>
            </a:r>
          </a:p>
          <a:p>
            <a:pPr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4366026" y="1087467"/>
            <a:ext cx="28781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874953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77"/>
            <a:ext cx="12192000" cy="6866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2012" y="1973392"/>
            <a:ext cx="60818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lnSpc>
                <a:spcPct val="150000"/>
              </a:lnSpc>
            </a:pPr>
            <a:r>
              <a:rPr lang="en-US" sz="8800" b="1" i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15158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6" y="901604"/>
            <a:ext cx="4398534" cy="4600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11" y="1834434"/>
            <a:ext cx="5061994" cy="3027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3452" y="362995"/>
            <a:ext cx="7795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Điền 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cao hơn, thấp hơn, dài hơn, ngắn hơn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vào chỗ chấm sao cho thích hợp.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096" y="5624806"/>
            <a:ext cx="6048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a) Bạn Chi ................. bạn Rô-bốt.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12911" y="4752129"/>
            <a:ext cx="547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b) Bút mực.................. bút chì.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2700" y="5624805"/>
            <a:ext cx="1777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hơn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97616" y="4752128"/>
            <a:ext cx="2081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 hơn</a:t>
            </a:r>
          </a:p>
        </p:txBody>
      </p:sp>
    </p:spTree>
    <p:extLst>
      <p:ext uri="{BB962C8B-B14F-4D97-AF65-F5344CB8AC3E}">
        <p14:creationId xmlns:p14="http://schemas.microsoft.com/office/powerpoint/2010/main" val="61526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55148" y="1842867"/>
            <a:ext cx="5876643" cy="2363372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>
                <a:gd name="adj" fmla="val 27763"/>
              </a:avLst>
            </a:prstTxWarp>
            <a:spAutoFit/>
          </a:bodyPr>
          <a:lstStyle/>
          <a:p>
            <a:pPr defTabSz="914377"/>
            <a:r>
              <a:rPr lang="en-US" sz="2400" b="1">
                <a:solidFill>
                  <a:srgbClr val="005EA4"/>
                </a:solidFill>
                <a:latin typeface="Times New Roman" pitchFamily="18" charset="0"/>
                <a:cs typeface="Times New Roman" pitchFamily="18" charset="0"/>
              </a:rPr>
              <a:t>Khởi </a:t>
            </a:r>
          </a:p>
          <a:p>
            <a:pPr defTabSz="914377"/>
            <a:r>
              <a:rPr lang="en-US" sz="2400" b="1">
                <a:solidFill>
                  <a:srgbClr val="005EA4"/>
                </a:solidFill>
                <a:latin typeface="Times New Roman" pitchFamily="18" charset="0"/>
                <a:cs typeface="Times New Roman" pitchFamily="18" charset="0"/>
              </a:rPr>
              <a:t>động!</a:t>
            </a:r>
            <a:endParaRPr lang="en-US" sz="2400" b="1" dirty="0">
              <a:solidFill>
                <a:srgbClr val="005EA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51" r="99490">
                        <a14:foregroundMark x1="81122" y1="42675" x2="83163" y2="42675"/>
                        <a14:foregroundMark x1="73980" y1="27389" x2="73980" y2="27389"/>
                        <a14:foregroundMark x1="60714" y1="18471" x2="60714" y2="18471"/>
                        <a14:foregroundMark x1="43367" y1="24204" x2="43367" y2="24204"/>
                        <a14:foregroundMark x1="31122" y1="33121" x2="31122" y2="33121"/>
                        <a14:foregroundMark x1="29592" y1="52866" x2="29592" y2="52866"/>
                        <a14:foregroundMark x1="34694" y1="72611" x2="34694" y2="72611"/>
                        <a14:foregroundMark x1="49490" y1="83439" x2="49490" y2="83439"/>
                        <a14:foregroundMark x1="68878" y1="83439" x2="68878" y2="83439"/>
                        <a14:foregroundMark x1="86735" y1="68153" x2="86735" y2="68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126" y="1497696"/>
            <a:ext cx="1920987" cy="200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39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095" t="21613" r="57304" b="21488"/>
          <a:stretch/>
        </p:blipFill>
        <p:spPr>
          <a:xfrm>
            <a:off x="-1" y="1679298"/>
            <a:ext cx="4924927" cy="51787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1932" y="95155"/>
            <a:ext cx="87591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Thỏ, cáo và sóc chạy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thi.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Bạn đứng ở bục cao nhất giành huy chương vàng.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Bạn đứng ở bục thấp nhất giành huy chương đồng.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8997" y="4140312"/>
            <a:ext cx="66519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tiếp vào chỗ chấm cho thích hợp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Bạn ............giành huy chương vàng.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Bạn .............giành huy chương đồng.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7030" y="1664815"/>
            <a:ext cx="109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5667" y="2218988"/>
            <a:ext cx="109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7043" y="3140511"/>
            <a:ext cx="109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46064" y="4694309"/>
            <a:ext cx="109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46064" y="5202681"/>
            <a:ext cx="109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</a:p>
        </p:txBody>
      </p:sp>
    </p:spTree>
    <p:extLst>
      <p:ext uri="{BB962C8B-B14F-4D97-AF65-F5344CB8AC3E}">
        <p14:creationId xmlns:p14="http://schemas.microsoft.com/office/powerpoint/2010/main" val="76887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628" t="25033" r="6078" b="34880"/>
          <a:stretch/>
        </p:blipFill>
        <p:spPr>
          <a:xfrm>
            <a:off x="790202" y="899948"/>
            <a:ext cx="11401798" cy="34087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1541" y="4549346"/>
            <a:ext cx="6619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Bạn nào đứng cách xa bạn Cáo 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09180" y="5143920"/>
            <a:ext cx="109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</a:p>
        </p:txBody>
      </p:sp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98" objId="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2025" y="407962"/>
            <a:ext cx="6246055" cy="2363372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>
                <a:gd name="adj" fmla="val 27763"/>
              </a:avLst>
            </a:prstTxWarp>
            <a:spAutoFit/>
          </a:bodyPr>
          <a:lstStyle/>
          <a:p>
            <a:pPr defTabSz="914377"/>
            <a:r>
              <a:rPr lang="en-US" sz="2400" b="1">
                <a:solidFill>
                  <a:srgbClr val="005EA4"/>
                </a:solidFill>
                <a:latin typeface="Times New Roman" pitchFamily="18" charset="0"/>
                <a:cs typeface="Times New Roman" pitchFamily="18" charset="0"/>
              </a:rPr>
              <a:t>Khám phá!</a:t>
            </a:r>
            <a:endParaRPr lang="en-US" sz="2400" b="1" dirty="0">
              <a:solidFill>
                <a:srgbClr val="005EA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0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1192" y="4692420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074187"/>
              </p:ext>
            </p:extLst>
          </p:nvPr>
        </p:nvGraphicFramePr>
        <p:xfrm>
          <a:off x="6318236" y="744663"/>
          <a:ext cx="2066109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5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0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4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4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318236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+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38303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662517" y="4859964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80396" y="5333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05245" y="4446199"/>
            <a:ext cx="44462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862358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83420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503472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84754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88005" y="5350939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18" y="-179007"/>
            <a:ext cx="3083145" cy="1189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7860652" y="4542334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256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922" y="3600767"/>
            <a:ext cx="3510587" cy="1159898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609616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0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0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0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4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r>
                        <a:rPr lang="en-US" sz="4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44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+</a:t>
            </a:r>
            <a:endParaRPr lang="en-US" sz="4400" b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18837" y="5333063"/>
            <a:ext cx="452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46097" y="4847290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49549" y="5361443"/>
            <a:ext cx="503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55" y="-182792"/>
            <a:ext cx="3083145" cy="14180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9" grpId="0"/>
      <p:bldP spid="21" grpId="0"/>
      <p:bldP spid="22" grpId="0"/>
      <p:bldP spid="23" grpId="0"/>
      <p:bldP spid="24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20731" y="1006249"/>
            <a:ext cx="8150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TÍNH CỘNG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CÓ HAI CHỮ SỐ VỚI SỐ CÓ MỘT CHỮ SỐ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0492" y="1861363"/>
            <a:ext cx="105017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tính cột dọc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7867" y="3399713"/>
            <a:ext cx="88114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    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83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2025" y="407962"/>
            <a:ext cx="6246055" cy="2363372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>
                <a:gd name="adj" fmla="val 27763"/>
              </a:avLst>
            </a:prstTxWarp>
            <a:spAutoFit/>
          </a:bodyPr>
          <a:lstStyle/>
          <a:p>
            <a:pPr defTabSz="914377"/>
            <a:r>
              <a:rPr lang="en-US" sz="2400" b="1" dirty="0" err="1">
                <a:solidFill>
                  <a:srgbClr val="005EA4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5EA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5EA4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5EA4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965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|35.8|8.8|1.6|2.5|2.8|6.6|1.5|6.9|12.4|11.1|6.8|1.9|5.6|10.6|3.4|0.8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8|29.4|4.8|41.1|7.6|5.1|4.2|6.8|7.8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|2.9|9.6|3.5|12.1|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8.3|2|1.4|2.9|7.4|9.6|2.8|1.4|2.2|7.4|11.1|2|1.5|2.1|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7.6|26.8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496</Words>
  <Application>Microsoft Office PowerPoint</Application>
  <PresentationFormat>Widescreen</PresentationFormat>
  <Paragraphs>120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#9Slide07 SVNTransformer</vt:lpstr>
      <vt:lpstr>Arial</vt:lpstr>
      <vt:lpstr>Calibri</vt:lpstr>
      <vt:lpstr>Calibri Light</vt:lpstr>
      <vt:lpstr>HP001 4 hàng</vt:lpstr>
      <vt:lpstr>HP001 Kieu 2 5H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153</cp:revision>
  <dcterms:created xsi:type="dcterms:W3CDTF">2020-08-06T10:05:22Z</dcterms:created>
  <dcterms:modified xsi:type="dcterms:W3CDTF">2025-03-12T14:38:02Z</dcterms:modified>
</cp:coreProperties>
</file>