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5.xml" ContentType="application/vnd.openxmlformats-officedocument.themeOverr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6.xml" ContentType="application/vnd.openxmlformats-officedocument.themeOverr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  <p:sldMasterId id="2147483674" r:id="rId4"/>
    <p:sldMasterId id="2147483681" r:id="rId5"/>
  </p:sldMasterIdLst>
  <p:notesMasterIdLst>
    <p:notesMasterId r:id="rId24"/>
  </p:notesMasterIdLst>
  <p:sldIdLst>
    <p:sldId id="277" r:id="rId6"/>
    <p:sldId id="256" r:id="rId7"/>
    <p:sldId id="288" r:id="rId8"/>
    <p:sldId id="273" r:id="rId9"/>
    <p:sldId id="278" r:id="rId10"/>
    <p:sldId id="258" r:id="rId11"/>
    <p:sldId id="282" r:id="rId12"/>
    <p:sldId id="285" r:id="rId13"/>
    <p:sldId id="289" r:id="rId14"/>
    <p:sldId id="279" r:id="rId15"/>
    <p:sldId id="284" r:id="rId16"/>
    <p:sldId id="280" r:id="rId17"/>
    <p:sldId id="267" r:id="rId18"/>
    <p:sldId id="281" r:id="rId19"/>
    <p:sldId id="270" r:id="rId20"/>
    <p:sldId id="291" r:id="rId21"/>
    <p:sldId id="274" r:id="rId22"/>
    <p:sldId id="283" r:id="rId23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21CABB-5872-4125-9549-C3532245852B}">
          <p14:sldIdLst>
            <p14:sldId id="277"/>
            <p14:sldId id="256"/>
          </p14:sldIdLst>
        </p14:section>
        <p14:section name="Tiết 1" id="{B5756267-D532-49D2-A519-DA1BFEC79EDA}">
          <p14:sldIdLst>
            <p14:sldId id="288"/>
            <p14:sldId id="273"/>
            <p14:sldId id="278"/>
            <p14:sldId id="258"/>
            <p14:sldId id="282"/>
            <p14:sldId id="285"/>
            <p14:sldId id="289"/>
            <p14:sldId id="279"/>
            <p14:sldId id="284"/>
          </p14:sldIdLst>
        </p14:section>
        <p14:section name="Tiết 2" id="{6E7196B4-7074-43C5-A0AA-8CEB1FD4A9B7}">
          <p14:sldIdLst>
            <p14:sldId id="280"/>
            <p14:sldId id="267"/>
            <p14:sldId id="281"/>
            <p14:sldId id="270"/>
            <p14:sldId id="291"/>
            <p14:sldId id="274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426"/>
    <a:srgbClr val="FFEDB3"/>
    <a:srgbClr val="FFDF79"/>
    <a:srgbClr val="FFD03B"/>
    <a:srgbClr val="FFC611"/>
    <a:srgbClr val="FFD347"/>
    <a:srgbClr val="FFD243"/>
    <a:srgbClr val="EBF6F9"/>
    <a:srgbClr val="BEE395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12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61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41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53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3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72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2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7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8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45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61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17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30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92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0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73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1126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414386"/>
      </p:ext>
    </p:extLst>
  </p:cSld>
  <p:clrMapOvr>
    <a:masterClrMapping/>
  </p:clrMapOvr>
  <p:transition spd="slow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631758"/>
      </p:ext>
    </p:extLst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61880"/>
      </p:ext>
    </p:extLst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66621"/>
      </p:ext>
    </p:extLst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6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91237"/>
      </p:ext>
    </p:extLst>
  </p:cSld>
  <p:clrMapOvr>
    <a:masterClrMapping/>
  </p:clrMapOvr>
  <p:transition spd="slow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429809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158825"/>
      </p:ext>
    </p:extLst>
  </p:cSld>
  <p:clrMapOvr>
    <a:masterClrMapping/>
  </p:clrMapOvr>
  <p:transition spd="slow" advTm="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40643"/>
      </p:ext>
    </p:extLst>
  </p:cSld>
  <p:clrMapOvr>
    <a:masterClrMapping/>
  </p:clrMapOvr>
  <p:transition spd="slow" advTm="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88375"/>
      </p:ext>
    </p:extLst>
  </p:cSld>
  <p:clrMapOvr>
    <a:masterClrMapping/>
  </p:clrMapOvr>
  <p:transition spd="slow" advTm="5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3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05720"/>
      </p:ext>
    </p:extLst>
  </p:cSld>
  <p:clrMapOvr>
    <a:masterClrMapping/>
  </p:clrMapOvr>
  <p:transition spd="slow" advTm="5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642436"/>
      </p:ext>
    </p:extLst>
  </p:cSld>
  <p:clrMapOvr>
    <a:masterClrMapping/>
  </p:clrMapOvr>
  <p:transition spd="slow" advTm="5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547362"/>
      </p:ext>
    </p:extLst>
  </p:cSld>
  <p:clrMapOvr>
    <a:masterClrMapping/>
  </p:clrMapOvr>
  <p:transition spd="slow" advTm="5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43095"/>
      </p:ext>
    </p:extLst>
  </p:cSld>
  <p:clrMapOvr>
    <a:masterClrMapping/>
  </p:clrMapOvr>
  <p:transition spd="slow" advTm="5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44450"/>
      </p:ext>
    </p:extLst>
  </p:cSld>
  <p:clrMapOvr>
    <a:masterClrMapping/>
  </p:clrMapOvr>
  <p:transition spd="slow" advTm="5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4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3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9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2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9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2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8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8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6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6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8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6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2025/2/23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560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2025/2/23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352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2025/2/23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439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5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9.png"/><Relationship Id="rId3" Type="http://schemas.openxmlformats.org/officeDocument/2006/relationships/audio" Target="../media/media1.mp3"/><Relationship Id="rId7" Type="http://schemas.openxmlformats.org/officeDocument/2006/relationships/image" Target="../media/image4.jpeg"/><Relationship Id="rId12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tags" Target="../tags/tag5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jpe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tags" Target="../tags/tag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jpe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tags" Target="../tags/tag9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jpe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jpe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jpe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1" y="2522436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2230773" y="511421"/>
            <a:ext cx="1080120" cy="1080120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096213" y="511421"/>
            <a:ext cx="1080120" cy="108012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961653" y="511421"/>
            <a:ext cx="1080120" cy="1080120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827093" y="511421"/>
            <a:ext cx="1080120" cy="108012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692533" y="511421"/>
            <a:ext cx="1080120" cy="1080120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61841" y="-1609355"/>
            <a:ext cx="812800" cy="812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8012" y="1762274"/>
            <a:ext cx="8476295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srgbClr val="F68426"/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CHÀO MỪNG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srgbClr val="F68426"/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CÁC CON ĐẾN VỚI </a:t>
            </a:r>
            <a:r>
              <a:rPr lang="vi-VN" altLang="zh-CN" sz="3000" b="1" dirty="0">
                <a:solidFill>
                  <a:srgbClr val="F68426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TIẾT</a:t>
            </a:r>
            <a:r>
              <a:rPr lang="vi-VN" altLang="zh-CN" sz="3000" b="1" dirty="0">
                <a:solidFill>
                  <a:srgbClr val="F68426"/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vi-VN" altLang="zh-CN" sz="3000" b="1" dirty="0">
                <a:solidFill>
                  <a:srgbClr val="F68426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HỌC MÔN TIẾNG VIỆT</a:t>
            </a:r>
            <a:r>
              <a:rPr lang="vi-VN" altLang="zh-CN" sz="3000" b="1" dirty="0">
                <a:solidFill>
                  <a:srgbClr val="F68426"/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000" b="1" dirty="0">
                <a:solidFill>
                  <a:srgbClr val="F68426"/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LỚP</a:t>
            </a:r>
            <a:r>
              <a:rPr lang="vi-VN" altLang="zh-CN" sz="3000" b="1" dirty="0">
                <a:solidFill>
                  <a:srgbClr val="F68426"/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000" b="1" dirty="0">
                <a:solidFill>
                  <a:srgbClr val="F68426"/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83729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 tiếng</a:t>
            </a:r>
            <a:endParaRPr lang="en-US" altLang="zh-CN" sz="4400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400"/>
            <a:r>
              <a:rPr lang="vi-VN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88017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76130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Tìm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tiếng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cùng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vần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với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mỗi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tiếng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bánh</a:t>
            </a:r>
            <a:r>
              <a:rPr lang="en-US" sz="2400" b="1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, </a:t>
            </a:r>
            <a:r>
              <a:rPr lang="en-US" sz="2400" b="1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đẹp</a:t>
            </a:r>
            <a:r>
              <a:rPr lang="en-US" sz="2400" b="1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, </a:t>
            </a:r>
            <a:r>
              <a:rPr lang="en-US" sz="2400" b="1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vui</a:t>
            </a:r>
            <a:r>
              <a:rPr lang="en-US" sz="2400" b="1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endParaRPr lang="en-US" sz="24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90926" y="877093"/>
            <a:ext cx="1523348" cy="74819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bánh</a:t>
            </a:r>
            <a:endParaRPr lang="en-US" sz="28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0" y="1666935"/>
            <a:ext cx="2499394" cy="3312344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6664183" y="861105"/>
            <a:ext cx="1523348" cy="74819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vui</a:t>
            </a:r>
            <a:endParaRPr lang="en-US" sz="28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607962" y="877093"/>
            <a:ext cx="1523348" cy="74819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đẹp</a:t>
            </a:r>
            <a:endParaRPr lang="en-US" sz="28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62" y="1666935"/>
            <a:ext cx="2519497" cy="3312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15" y="1661797"/>
            <a:ext cx="2521285" cy="331748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19200" y="2512789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anh</a:t>
            </a:r>
            <a:endParaRPr lang="en-US" sz="20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19200" y="2951205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canh</a:t>
            </a:r>
            <a:endParaRPr lang="en-US" sz="20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19200" y="3448795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lạnh</a:t>
            </a:r>
            <a:endParaRPr lang="en-US" sz="20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04260" y="2331844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dép</a:t>
            </a:r>
            <a:endParaRPr lang="en-US" sz="20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31658" y="2840648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hẹp</a:t>
            </a:r>
            <a:endParaRPr lang="en-US" sz="20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07410" y="3349452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ép</a:t>
            </a:r>
            <a:endParaRPr lang="en-US" sz="20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58392" y="2312734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núi</a:t>
            </a:r>
            <a:endParaRPr lang="en-US" sz="20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84970" y="2819172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mùi</a:t>
            </a:r>
            <a:endParaRPr lang="en-US" sz="20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34419" y="3363781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củi</a:t>
            </a:r>
            <a:endParaRPr lang="en-US" sz="20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9117" y="989582"/>
            <a:ext cx="864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anh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5DD41-54E5-EDFF-953D-1442F25F60D5}"/>
              </a:ext>
            </a:extLst>
          </p:cNvPr>
          <p:cNvSpPr txBox="1"/>
          <p:nvPr/>
        </p:nvSpPr>
        <p:spPr>
          <a:xfrm>
            <a:off x="4177912" y="993653"/>
            <a:ext cx="864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ep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3E429-4AB9-EFA6-0E18-593D6F676E2F}"/>
              </a:ext>
            </a:extLst>
          </p:cNvPr>
          <p:cNvSpPr txBox="1"/>
          <p:nvPr/>
        </p:nvSpPr>
        <p:spPr>
          <a:xfrm>
            <a:off x="7276534" y="980856"/>
            <a:ext cx="864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ui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20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  <p:bldP spid="36" grpId="0" animBg="1"/>
      <p:bldP spid="22" grpId="0"/>
      <p:bldP spid="37" grpId="0"/>
      <p:bldP spid="38" grpId="0"/>
      <p:bldP spid="27" grpId="0"/>
      <p:bldP spid="39" grpId="0"/>
      <p:bldP spid="40" grpId="0"/>
      <p:bldP spid="41" grpId="0"/>
      <p:bldP spid="42" grpId="0"/>
      <p:bldP spid="43" grpId="0"/>
      <p:bldP spid="9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11101" y="1842923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</a:t>
            </a:r>
          </a:p>
          <a:p>
            <a:pPr algn="ctr" defTabSz="914400"/>
            <a:r>
              <a:rPr lang="vi-VN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 hỏi</a:t>
            </a:r>
            <a:endParaRPr lang="en-US" altLang="zh-CN" sz="4400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478436" y="106441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400"/>
            <a:r>
              <a:rPr lang="vi-VN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07055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4400550"/>
            <a:ext cx="78486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vi-VN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4400549"/>
            <a:ext cx="7453746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vi-VN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499" y="32258"/>
            <a:ext cx="6999287" cy="436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447800" y="2724150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47800" y="3105150"/>
            <a:ext cx="2209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47800" y="3486150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72028" y="3867150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78142" y="940728"/>
            <a:ext cx="2209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17473" y="1667624"/>
            <a:ext cx="19119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78143" y="2038350"/>
            <a:ext cx="27656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78143" y="1296898"/>
            <a:ext cx="23084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7913" y="4391913"/>
            <a:ext cx="8199121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vi-VN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11101" y="1842923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 thuộc lòng</a:t>
            </a:r>
            <a:endParaRPr lang="en-US" altLang="zh-CN" sz="4400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478436" y="106441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400"/>
            <a:r>
              <a:rPr lang="vi-VN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83833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761734" y="1047750"/>
            <a:ext cx="3545315" cy="38471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Mẹ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cho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quà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bánh</a:t>
            </a:r>
            <a:endParaRPr lang="en-US" sz="24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Chia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phần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hơn</a:t>
            </a:r>
            <a:endParaRPr lang="en-US" sz="24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Có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đồ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chơi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đẹp</a:t>
            </a:r>
            <a:endParaRPr lang="en-US" sz="24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Cũng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nhường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luôn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.</a:t>
            </a:r>
          </a:p>
          <a:p>
            <a:pPr algn="just"/>
            <a:endParaRPr lang="en-US" sz="24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anh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thật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khó</a:t>
            </a:r>
            <a:endParaRPr lang="en-US" sz="24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Nhưng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mà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thật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vui</a:t>
            </a:r>
            <a:endParaRPr lang="en-US" sz="24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Ai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yêu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bé</a:t>
            </a:r>
            <a:endParaRPr lang="en-US" sz="24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Thì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được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thôi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    </a:t>
            </a:r>
          </a:p>
        </p:txBody>
      </p:sp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Học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thuộc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lòng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hai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khổ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thơ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cuối</a:t>
            </a:r>
            <a:endParaRPr lang="en-US" sz="24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82" y="1147627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49" y="1516621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136" y="1839809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39411"/>
            <a:ext cx="2743200" cy="40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63" y="2971329"/>
            <a:ext cx="27432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59333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99870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82" y="4079278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3523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191" y="2000536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92648"/>
            <a:ext cx="2743200" cy="40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3113513"/>
            <a:ext cx="27432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809" y="3463052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136" y="3812591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82" y="4186801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Kể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về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anh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,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chị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hoặc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của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endParaRPr lang="en-US" sz="24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51860" r="3068" b="8687"/>
          <a:stretch/>
        </p:blipFill>
        <p:spPr>
          <a:xfrm>
            <a:off x="5787738" y="261729"/>
            <a:ext cx="3054926" cy="18528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"/>
          <a:stretch/>
        </p:blipFill>
        <p:spPr>
          <a:xfrm>
            <a:off x="5836151" y="1998573"/>
            <a:ext cx="2764044" cy="27318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" t="11648" r="473" b="21818"/>
          <a:stretch/>
        </p:blipFill>
        <p:spPr>
          <a:xfrm>
            <a:off x="187226" y="1234321"/>
            <a:ext cx="5430716" cy="28183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290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183604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28" y="272901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Kể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về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anh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,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chị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hoặc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của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endParaRPr lang="en-US" sz="24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64" y="734517"/>
            <a:ext cx="3626494" cy="22651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86" y="793204"/>
            <a:ext cx="2809875" cy="3952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64" y="3085565"/>
            <a:ext cx="2097900" cy="16799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168" y="3085565"/>
            <a:ext cx="2302065" cy="1679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060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0" y="1801868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TẠM BIỆT CÁC CON!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421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46097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08834" y="2162639"/>
            <a:ext cx="1021405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24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25525" y="2163270"/>
            <a:ext cx="428012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 ANH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95559" y="2624493"/>
            <a:ext cx="4280122" cy="40006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(Trang 28 – 29)</a:t>
            </a:r>
            <a:endParaRPr lang="en-US" sz="20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 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400"/>
            <a:r>
              <a:rPr lang="vi-VN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59291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3619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" y="451247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" y="3105150"/>
            <a:ext cx="7391400" cy="156961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Thử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đoán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xem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:</a:t>
            </a:r>
          </a:p>
          <a:p>
            <a:pPr marL="457200" indent="-457200" algn="just">
              <a:buAutoNum type="alphaLcPeriod"/>
            </a:pP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Người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nói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gì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với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anh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?</a:t>
            </a:r>
          </a:p>
          <a:p>
            <a:pPr marL="457200" indent="-457200" algn="just">
              <a:buAutoNum type="alphaLcPeriod"/>
            </a:pP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Người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anh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nói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gì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với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?</a:t>
            </a:r>
          </a:p>
          <a:p>
            <a:pPr marL="457200" indent="-457200" algn="just">
              <a:buAutoNum type="alphaLcPeriod"/>
            </a:pP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Tình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cảm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người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anh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đối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với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như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thế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nào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8" t="22242" r="21132" b="31923"/>
          <a:stretch/>
        </p:blipFill>
        <p:spPr bwMode="auto">
          <a:xfrm>
            <a:off x="5283199" y="682055"/>
            <a:ext cx="3643086" cy="335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9" t="26587" r="51363" b="43872"/>
          <a:stretch/>
        </p:blipFill>
        <p:spPr bwMode="auto">
          <a:xfrm>
            <a:off x="1676400" y="944185"/>
            <a:ext cx="3338285" cy="216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400"/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44366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1007918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Đọc</a:t>
            </a:r>
            <a:endParaRPr lang="en-US" sz="28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5257" y="191550"/>
            <a:ext cx="1734141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Làm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anh</a:t>
            </a:r>
            <a:endParaRPr lang="en-US" sz="28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765685"/>
            <a:ext cx="3519054" cy="36932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Làm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anh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khó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đấy</a:t>
            </a:r>
            <a:endParaRPr lang="en-US" sz="2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Phải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đâu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chuyện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đùa</a:t>
            </a:r>
            <a:endParaRPr lang="en-US" sz="2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Với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gái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bé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</a:p>
          <a:p>
            <a:pPr algn="just"/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Phải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“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người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lớn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”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cơ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.</a:t>
            </a:r>
          </a:p>
          <a:p>
            <a:pPr algn="just"/>
            <a:endParaRPr lang="en-US" sz="2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Khi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bé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khóc</a:t>
            </a:r>
            <a:endParaRPr lang="en-US" sz="2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Anh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phải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dỗ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dành</a:t>
            </a:r>
            <a:endParaRPr lang="en-US" sz="2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Nếu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bé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ngã</a:t>
            </a:r>
            <a:endParaRPr lang="en-US" sz="2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Anh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nâng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dịu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dàng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1925" y="765685"/>
            <a:ext cx="4228275" cy="40933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Mẹ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cho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quà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bánh</a:t>
            </a:r>
            <a:endParaRPr lang="en-US" sz="2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Chia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phần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hơn</a:t>
            </a:r>
            <a:endParaRPr lang="en-US" sz="2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Có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đồ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chơi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đẹp</a:t>
            </a:r>
            <a:endParaRPr lang="en-US" sz="2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Cũng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nhường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luôn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.</a:t>
            </a:r>
          </a:p>
          <a:p>
            <a:pPr algn="just"/>
            <a:endParaRPr lang="en-US" sz="2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Làm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anh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thật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khó</a:t>
            </a:r>
            <a:endParaRPr lang="en-US" sz="2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Nhưng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mà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thật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vui</a:t>
            </a:r>
            <a:endParaRPr lang="en-US" sz="2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Ai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yêu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bé</a:t>
            </a:r>
            <a:endParaRPr lang="en-US" sz="2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Thì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làm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được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thôi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000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               (Phan </a:t>
            </a:r>
            <a:r>
              <a:rPr lang="en-US" sz="2000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Thị</a:t>
            </a:r>
            <a:r>
              <a:rPr lang="en-US" sz="2000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Thanh</a:t>
            </a:r>
            <a:r>
              <a:rPr lang="en-US" sz="2000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Nhàn</a:t>
            </a:r>
            <a:r>
              <a:rPr lang="en-US" sz="2000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965" y="801920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2564" y="2812067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1903" y="779386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38346" y="2812066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0059" y="237531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Làm anh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765685"/>
            <a:ext cx="3519054" cy="36932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Làm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anh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khó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đấy</a:t>
            </a:r>
            <a:endParaRPr lang="en-US" sz="2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Phải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đâu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chuyện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đùa</a:t>
            </a:r>
            <a:endParaRPr lang="en-US" sz="2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Với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gái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bé</a:t>
            </a:r>
            <a:endParaRPr lang="en-US" sz="2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Phải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“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người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lớn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”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cơ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.</a:t>
            </a:r>
          </a:p>
          <a:p>
            <a:pPr algn="just"/>
            <a:endParaRPr lang="en-US" sz="2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Khi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bé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khóc</a:t>
            </a:r>
            <a:endParaRPr lang="en-US" sz="2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Anh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phải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dỗ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dành</a:t>
            </a:r>
            <a:endParaRPr lang="en-US" sz="2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Nếu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bé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ngã</a:t>
            </a:r>
            <a:endParaRPr lang="en-US" sz="2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Anh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nâng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dịu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dàng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1925" y="765685"/>
            <a:ext cx="4228275" cy="40933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Mẹ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cho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quà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bánh</a:t>
            </a:r>
            <a:endParaRPr lang="en-US" sz="2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Chia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phần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hơn</a:t>
            </a:r>
            <a:endParaRPr lang="en-US" sz="2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Có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đồ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chơi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đẹp</a:t>
            </a:r>
            <a:endParaRPr lang="en-US" sz="2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Cũng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nhường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luôn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.</a:t>
            </a:r>
          </a:p>
          <a:p>
            <a:pPr algn="just"/>
            <a:endParaRPr lang="en-US" sz="2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Làm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anh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thật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khó</a:t>
            </a:r>
            <a:endParaRPr lang="en-US" sz="2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Nhưng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mà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thật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vui</a:t>
            </a:r>
            <a:endParaRPr lang="en-US" sz="2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Ai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yêu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bé</a:t>
            </a:r>
            <a:endParaRPr lang="en-US" sz="2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Thì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làm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được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thôi</a:t>
            </a:r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6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           </a:t>
            </a:r>
            <a:r>
              <a:rPr lang="en-US" sz="2000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(Phan </a:t>
            </a:r>
            <a:r>
              <a:rPr lang="en-US" sz="2000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Thị</a:t>
            </a:r>
            <a:r>
              <a:rPr lang="en-US" sz="2000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Thanh</a:t>
            </a:r>
            <a:r>
              <a:rPr lang="en-US" sz="2000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Nhàn</a:t>
            </a:r>
            <a:r>
              <a:rPr lang="en-US" sz="2000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965" y="801920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(1)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375" y="2922627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(2)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1903" y="779386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(3)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1903" y="2922626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(4)</a:t>
            </a:r>
          </a:p>
        </p:txBody>
      </p:sp>
      <p:sp>
        <p:nvSpPr>
          <p:cNvPr id="13" name="Lưu đồ: Đường kết nối 8"/>
          <p:cNvSpPr/>
          <p:nvPr/>
        </p:nvSpPr>
        <p:spPr>
          <a:xfrm>
            <a:off x="632375" y="861207"/>
            <a:ext cx="361507" cy="351593"/>
          </a:xfrm>
          <a:prstGeom prst="flowChartConnector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1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Lưu đồ: Đường kết nối 10"/>
          <p:cNvSpPr/>
          <p:nvPr/>
        </p:nvSpPr>
        <p:spPr>
          <a:xfrm>
            <a:off x="670115" y="2931830"/>
            <a:ext cx="372140" cy="350874"/>
          </a:xfrm>
          <a:prstGeom prst="flowChartConnector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2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Lưu đồ: Đường kết nối 11"/>
          <p:cNvSpPr/>
          <p:nvPr/>
        </p:nvSpPr>
        <p:spPr>
          <a:xfrm>
            <a:off x="4587362" y="792332"/>
            <a:ext cx="361507" cy="350874"/>
          </a:xfrm>
          <a:prstGeom prst="flowChartConnector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3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Lưu đồ: Đường kết nối 12"/>
          <p:cNvSpPr/>
          <p:nvPr/>
        </p:nvSpPr>
        <p:spPr>
          <a:xfrm>
            <a:off x="4582045" y="2952750"/>
            <a:ext cx="361507" cy="350874"/>
          </a:xfrm>
          <a:prstGeom prst="flowChartConnector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4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667000" y="3562350"/>
            <a:ext cx="11429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792896" y="4380672"/>
            <a:ext cx="11429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0888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1F5849-1BEA-4329-B5D2-07214CB43813}"/>
              </a:ext>
            </a:extLst>
          </p:cNvPr>
          <p:cNvSpPr txBox="1"/>
          <p:nvPr/>
        </p:nvSpPr>
        <p:spPr>
          <a:xfrm>
            <a:off x="76200" y="297466"/>
            <a:ext cx="9217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dỗ dành: </a:t>
            </a:r>
            <a:r>
              <a:rPr lang="vi-VN" sz="28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tìm cách nói chuyện để em bé không khóc. </a:t>
            </a:r>
            <a:endParaRPr lang="en-US" sz="28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ED4F0-EFD7-48E3-B4F6-0B3D2C8356DC}"/>
              </a:ext>
            </a:extLst>
          </p:cNvPr>
          <p:cNvSpPr txBox="1"/>
          <p:nvPr/>
        </p:nvSpPr>
        <p:spPr>
          <a:xfrm>
            <a:off x="685800" y="3659136"/>
            <a:ext cx="7947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</a:t>
            </a:r>
            <a:r>
              <a:rPr lang="vi-VN" sz="2800" b="1" i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nâng</a:t>
            </a: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)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dịu dàng: </a:t>
            </a:r>
            <a:r>
              <a:rPr lang="vi-VN" sz="28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đỡ em bé dậy mà không làm em bé bị đau. </a:t>
            </a:r>
            <a:endParaRPr lang="en-US" sz="28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20686"/>
            <a:ext cx="28384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0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vi-VN" sz="28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800" b="1" dirty="0">
              <a:solidFill>
                <a:prstClr val="white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0059" y="237531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Làm anh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765685"/>
            <a:ext cx="3519054" cy="36932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Làm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anh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khó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đấy</a:t>
            </a:r>
            <a:endParaRPr lang="en-US" sz="2600" dirty="0">
              <a:solidFill>
                <a:prstClr val="black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Phải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đâu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chuyện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đùa</a:t>
            </a:r>
            <a:endParaRPr lang="en-US" sz="2600" dirty="0">
              <a:solidFill>
                <a:prstClr val="black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Với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gái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bé</a:t>
            </a:r>
            <a:endParaRPr lang="en-US" sz="2600" dirty="0">
              <a:solidFill>
                <a:prstClr val="black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Phải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“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người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lớn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”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cơ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</a:t>
            </a:r>
          </a:p>
          <a:p>
            <a:pPr algn="just"/>
            <a:endParaRPr lang="en-US" sz="2600" dirty="0">
              <a:solidFill>
                <a:prstClr val="black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Khi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bé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khóc</a:t>
            </a:r>
            <a:endParaRPr lang="en-US" sz="2600" dirty="0">
              <a:solidFill>
                <a:prstClr val="black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Anh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phải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dỗ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dành</a:t>
            </a:r>
            <a:endParaRPr lang="en-US" sz="2600" dirty="0">
              <a:solidFill>
                <a:prstClr val="black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Nếu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bé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ngã</a:t>
            </a:r>
            <a:endParaRPr lang="en-US" sz="2600" dirty="0">
              <a:solidFill>
                <a:prstClr val="black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Anh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nâng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dịu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dàng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1925" y="765685"/>
            <a:ext cx="4228275" cy="40933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Mẹ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cho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quà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bánh</a:t>
            </a:r>
            <a:endParaRPr lang="en-US" sz="2600" dirty="0">
              <a:solidFill>
                <a:prstClr val="black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Chia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phần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hơn</a:t>
            </a:r>
            <a:endParaRPr lang="en-US" sz="2600" dirty="0">
              <a:solidFill>
                <a:prstClr val="black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Có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đồ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chơi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đẹp</a:t>
            </a:r>
            <a:endParaRPr lang="en-US" sz="2600" dirty="0">
              <a:solidFill>
                <a:prstClr val="black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Cũng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nhường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luôn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</a:t>
            </a:r>
          </a:p>
          <a:p>
            <a:pPr algn="just"/>
            <a:endParaRPr lang="en-US" sz="2600" dirty="0">
              <a:solidFill>
                <a:prstClr val="black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Làm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anh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thật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khó</a:t>
            </a:r>
            <a:endParaRPr lang="en-US" sz="2600" dirty="0">
              <a:solidFill>
                <a:prstClr val="black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Nhưng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mà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thật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vui</a:t>
            </a:r>
            <a:endParaRPr lang="en-US" sz="2600" dirty="0">
              <a:solidFill>
                <a:prstClr val="black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Ai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yêu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bé</a:t>
            </a:r>
            <a:endParaRPr lang="en-US" sz="2600" dirty="0">
              <a:solidFill>
                <a:prstClr val="black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Thì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làm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được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thôi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         </a:t>
            </a:r>
            <a:r>
              <a:rPr lang="en-US" sz="2000" i="1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(Phan </a:t>
            </a:r>
            <a:r>
              <a:rPr lang="en-US" sz="2000" i="1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Thị</a:t>
            </a:r>
            <a:r>
              <a:rPr lang="en-US" sz="2000" i="1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Thanh</a:t>
            </a:r>
            <a:r>
              <a:rPr lang="en-US" sz="2000" i="1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Nhàn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965" y="801920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375" y="2922627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1903" y="779386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1903" y="2922626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</a:p>
        </p:txBody>
      </p:sp>
      <p:sp>
        <p:nvSpPr>
          <p:cNvPr id="13" name="Lưu đồ: Đường kết nối 8"/>
          <p:cNvSpPr/>
          <p:nvPr/>
        </p:nvSpPr>
        <p:spPr>
          <a:xfrm>
            <a:off x="632375" y="861207"/>
            <a:ext cx="361507" cy="351593"/>
          </a:xfrm>
          <a:prstGeom prst="flowChartConnector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vi-VN" sz="2400" b="1" kern="0" dirty="0">
              <a:solidFill>
                <a:prstClr val="white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Lưu đồ: Đường kết nối 10"/>
          <p:cNvSpPr/>
          <p:nvPr/>
        </p:nvSpPr>
        <p:spPr>
          <a:xfrm>
            <a:off x="656568" y="2968495"/>
            <a:ext cx="372140" cy="350874"/>
          </a:xfrm>
          <a:prstGeom prst="flowChartConnector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lang="vi-VN" sz="2400" b="1" kern="0" dirty="0">
              <a:solidFill>
                <a:prstClr val="white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Lưu đồ: Đường kết nối 11"/>
          <p:cNvSpPr/>
          <p:nvPr/>
        </p:nvSpPr>
        <p:spPr>
          <a:xfrm>
            <a:off x="4587362" y="792332"/>
            <a:ext cx="361507" cy="350874"/>
          </a:xfrm>
          <a:prstGeom prst="flowChartConnector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vi-VN" sz="2400" b="1" kern="0" dirty="0">
              <a:solidFill>
                <a:prstClr val="white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Lưu đồ: Đường kết nối 12"/>
          <p:cNvSpPr/>
          <p:nvPr/>
        </p:nvSpPr>
        <p:spPr>
          <a:xfrm>
            <a:off x="4595592" y="2931830"/>
            <a:ext cx="361507" cy="350874"/>
          </a:xfrm>
          <a:prstGeom prst="flowChartConnector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lang="vi-VN" sz="2400" b="1" kern="0" dirty="0">
              <a:solidFill>
                <a:prstClr val="white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7515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0.7|0|0.9|13.7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6.3|15.2|1.2|7.8|1.3|2.7|1.5|3|2.3|2|1.6|2.2|2.7|2.3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3.8|16.8|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548</Words>
  <Application>Microsoft Office PowerPoint</Application>
  <PresentationFormat>On-screen Show (16:9)</PresentationFormat>
  <Paragraphs>168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.VnArial</vt:lpstr>
      <vt:lpstr>Arial</vt:lpstr>
      <vt:lpstr>Arial Rounded MT Bold</vt:lpstr>
      <vt:lpstr>Arial-Rounded</vt:lpstr>
      <vt:lpstr>Arial-SGK-TV</vt:lpstr>
      <vt:lpstr>Calibri</vt:lpstr>
      <vt:lpstr>DFPOP1-W9</vt:lpstr>
      <vt:lpstr>inpin heiti</vt:lpstr>
      <vt:lpstr>Office Theme</vt:lpstr>
      <vt:lpstr>第一PPT，www.1ppt.com</vt:lpstr>
      <vt:lpstr>1_第一PPT，www.1ppt.com</vt:lpstr>
      <vt:lpstr>2_第一PPT，www.1ppt.com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Win10</cp:lastModifiedBy>
  <cp:revision>194</cp:revision>
  <dcterms:created xsi:type="dcterms:W3CDTF">2020-12-08T15:48:47Z</dcterms:created>
  <dcterms:modified xsi:type="dcterms:W3CDTF">2025-02-23T14:50:42Z</dcterms:modified>
</cp:coreProperties>
</file>